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4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808822-3680-AA48-9D8C-E26029C4FED6}" type="doc">
      <dgm:prSet loTypeId="urn:microsoft.com/office/officeart/2005/8/layout/radial4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4534A364-F643-844A-BEE8-25909842FDF3}">
      <dgm:prSet phldrT="[Texto]"/>
      <dgm:spPr/>
      <dgm:t>
        <a:bodyPr/>
        <a:lstStyle/>
        <a:p>
          <a:r>
            <a:rPr lang="es-ES" dirty="0" smtClean="0"/>
            <a:t>Soluci</a:t>
          </a:r>
          <a:r>
            <a:rPr lang="es-ES" dirty="0" smtClean="0"/>
            <a:t>ón de controversias en materia eléctrica</a:t>
          </a:r>
          <a:endParaRPr lang="es-ES" dirty="0"/>
        </a:p>
      </dgm:t>
    </dgm:pt>
    <dgm:pt modelId="{49E8B178-B906-3347-8C47-F20944E5FEB6}" type="parTrans" cxnId="{E1B5DABE-6090-754D-88B9-CBF7BA92280B}">
      <dgm:prSet/>
      <dgm:spPr/>
      <dgm:t>
        <a:bodyPr/>
        <a:lstStyle/>
        <a:p>
          <a:endParaRPr lang="es-ES"/>
        </a:p>
      </dgm:t>
    </dgm:pt>
    <dgm:pt modelId="{DA78F654-2811-7941-B892-3618E955177B}" type="sibTrans" cxnId="{E1B5DABE-6090-754D-88B9-CBF7BA92280B}">
      <dgm:prSet/>
      <dgm:spPr/>
      <dgm:t>
        <a:bodyPr/>
        <a:lstStyle/>
        <a:p>
          <a:endParaRPr lang="es-ES"/>
        </a:p>
      </dgm:t>
    </dgm:pt>
    <dgm:pt modelId="{252A8261-A478-3148-B1B2-AC05CE2E4305}">
      <dgm:prSet phldrT="[Texto]" custT="1"/>
      <dgm:spPr/>
      <dgm:t>
        <a:bodyPr/>
        <a:lstStyle/>
        <a:p>
          <a:r>
            <a:rPr lang="es-ES" sz="1300" dirty="0" smtClean="0"/>
            <a:t>La justicia ordinaria en materia civil es muy lenta: m</a:t>
          </a:r>
          <a:r>
            <a:rPr lang="es-ES" sz="1300" dirty="0" smtClean="0"/>
            <a:t>ás de </a:t>
          </a:r>
          <a:r>
            <a:rPr lang="es-ES" sz="1300" dirty="0" smtClean="0"/>
            <a:t>5,5 años de promedio.</a:t>
          </a:r>
        </a:p>
        <a:p>
          <a:r>
            <a:rPr lang="es-ES" sz="1000" dirty="0" smtClean="0"/>
            <a:t>Fuente: Ministerio de Justicia</a:t>
          </a:r>
          <a:endParaRPr lang="es-ES" sz="1000" dirty="0"/>
        </a:p>
      </dgm:t>
    </dgm:pt>
    <dgm:pt modelId="{A28CAB44-3EC5-D741-A14C-AD137C0B326A}" type="parTrans" cxnId="{13235F39-BEBD-0445-8574-5E3A0A5E8682}">
      <dgm:prSet/>
      <dgm:spPr/>
      <dgm:t>
        <a:bodyPr/>
        <a:lstStyle/>
        <a:p>
          <a:endParaRPr lang="es-ES"/>
        </a:p>
      </dgm:t>
    </dgm:pt>
    <dgm:pt modelId="{29B3561D-2285-DA48-BFE2-67476CF45A10}" type="sibTrans" cxnId="{13235F39-BEBD-0445-8574-5E3A0A5E8682}">
      <dgm:prSet/>
      <dgm:spPr/>
      <dgm:t>
        <a:bodyPr/>
        <a:lstStyle/>
        <a:p>
          <a:endParaRPr lang="es-ES"/>
        </a:p>
      </dgm:t>
    </dgm:pt>
    <dgm:pt modelId="{80CC08E4-65ED-A145-A1FF-E0575735BD6A}">
      <dgm:prSet phldrT="[Texto]" custT="1"/>
      <dgm:spPr/>
      <dgm:t>
        <a:bodyPr/>
        <a:lstStyle/>
        <a:p>
          <a:r>
            <a:rPr lang="es-ES" sz="1100" dirty="0" smtClean="0"/>
            <a:t>La </a:t>
          </a:r>
          <a:r>
            <a:rPr lang="es-ES" sz="1100" i="1" dirty="0" smtClean="0"/>
            <a:t>oportunidad</a:t>
          </a:r>
          <a:r>
            <a:rPr lang="es-ES" sz="1100" dirty="0" smtClean="0"/>
            <a:t> de los dict</a:t>
          </a:r>
          <a:r>
            <a:rPr lang="es-ES" sz="1100" dirty="0" smtClean="0"/>
            <a:t>ámenes es el área de más bajo desempeño de la Contraloría General de la República (al año 2010).</a:t>
          </a:r>
        </a:p>
        <a:p>
          <a:r>
            <a:rPr lang="es-ES" sz="1000" dirty="0" smtClean="0"/>
            <a:t>Fuente: Estudio Facultad de Gobierno UDD (2010)</a:t>
          </a:r>
          <a:endParaRPr lang="es-ES" sz="1000" dirty="0"/>
        </a:p>
      </dgm:t>
    </dgm:pt>
    <dgm:pt modelId="{2B7167BF-8FD3-ED4A-922C-51B18B568582}" type="parTrans" cxnId="{DBD4D1A4-E103-204D-8693-34C49ECE2496}">
      <dgm:prSet/>
      <dgm:spPr/>
      <dgm:t>
        <a:bodyPr/>
        <a:lstStyle/>
        <a:p>
          <a:endParaRPr lang="es-ES"/>
        </a:p>
      </dgm:t>
    </dgm:pt>
    <dgm:pt modelId="{079F09E4-932B-674C-8900-A568C7C8313B}" type="sibTrans" cxnId="{DBD4D1A4-E103-204D-8693-34C49ECE2496}">
      <dgm:prSet/>
      <dgm:spPr/>
      <dgm:t>
        <a:bodyPr/>
        <a:lstStyle/>
        <a:p>
          <a:endParaRPr lang="es-ES"/>
        </a:p>
      </dgm:t>
    </dgm:pt>
    <dgm:pt modelId="{1E949013-44F5-BD4F-8A8F-E254B5851F9F}">
      <dgm:prSet phldrT="[Texto]"/>
      <dgm:spPr/>
      <dgm:t>
        <a:bodyPr/>
        <a:lstStyle/>
        <a:p>
          <a:r>
            <a:rPr lang="es-ES" dirty="0" smtClean="0"/>
            <a:t>Reclamos de ilegalidad de la Ley 18.410: Las decisiones son lentas y revisadas por salas de competencia com</a:t>
          </a:r>
          <a:r>
            <a:rPr lang="es-ES" dirty="0" smtClean="0"/>
            <a:t>ún.</a:t>
          </a:r>
        </a:p>
        <a:p>
          <a:r>
            <a:rPr lang="es-ES" dirty="0" smtClean="0"/>
            <a:t>El decaimiento del proceso administrativo es un ejemplo.</a:t>
          </a:r>
        </a:p>
      </dgm:t>
    </dgm:pt>
    <dgm:pt modelId="{51B70E92-A208-2146-A3A4-8A9CEB2A0402}" type="parTrans" cxnId="{5E062CCB-72A3-8C4B-8A97-FC8D4DA86071}">
      <dgm:prSet/>
      <dgm:spPr/>
      <dgm:t>
        <a:bodyPr/>
        <a:lstStyle/>
        <a:p>
          <a:endParaRPr lang="es-ES"/>
        </a:p>
      </dgm:t>
    </dgm:pt>
    <dgm:pt modelId="{0888171D-452B-5541-B096-141D719762DA}" type="sibTrans" cxnId="{5E062CCB-72A3-8C4B-8A97-FC8D4DA86071}">
      <dgm:prSet/>
      <dgm:spPr/>
      <dgm:t>
        <a:bodyPr/>
        <a:lstStyle/>
        <a:p>
          <a:endParaRPr lang="es-ES"/>
        </a:p>
      </dgm:t>
    </dgm:pt>
    <dgm:pt modelId="{01DDA633-5453-114B-863E-34F9067F27BB}">
      <dgm:prSet custT="1"/>
      <dgm:spPr/>
      <dgm:t>
        <a:bodyPr/>
        <a:lstStyle/>
        <a:p>
          <a:r>
            <a:rPr lang="es-ES" sz="1200" dirty="0" smtClean="0"/>
            <a:t>Arbitrajes (incluso los institucionales) son demasiado opacos y tampoco existen garant</a:t>
          </a:r>
          <a:r>
            <a:rPr lang="es-ES" sz="1200" dirty="0" smtClean="0"/>
            <a:t>ías de calidad.</a:t>
          </a:r>
          <a:endParaRPr lang="es-ES" sz="1200" dirty="0"/>
        </a:p>
      </dgm:t>
    </dgm:pt>
    <dgm:pt modelId="{022A1782-1247-7D47-BD1B-4C52AD98335B}" type="parTrans" cxnId="{713198A8-C76B-2D41-9C7A-A923C909F5DF}">
      <dgm:prSet/>
      <dgm:spPr/>
      <dgm:t>
        <a:bodyPr/>
        <a:lstStyle/>
        <a:p>
          <a:endParaRPr lang="es-ES"/>
        </a:p>
      </dgm:t>
    </dgm:pt>
    <dgm:pt modelId="{781B6A69-4AAC-5844-BFB1-1F8812287574}" type="sibTrans" cxnId="{713198A8-C76B-2D41-9C7A-A923C909F5DF}">
      <dgm:prSet/>
      <dgm:spPr/>
      <dgm:t>
        <a:bodyPr/>
        <a:lstStyle/>
        <a:p>
          <a:endParaRPr lang="es-ES"/>
        </a:p>
      </dgm:t>
    </dgm:pt>
    <dgm:pt modelId="{052B3740-0E95-9A49-9095-A9ACA56BF010}">
      <dgm:prSet custT="1"/>
      <dgm:spPr/>
      <dgm:t>
        <a:bodyPr/>
        <a:lstStyle/>
        <a:p>
          <a:r>
            <a:rPr lang="es-ES" sz="1200" dirty="0" smtClean="0"/>
            <a:t>Recurso de protecci</a:t>
          </a:r>
          <a:r>
            <a:rPr lang="es-ES" sz="1200" dirty="0" smtClean="0"/>
            <a:t>ón: Lecciones del caso AELA Negrete en el proceso de licitación 03/2013 (2º Llamado)</a:t>
          </a:r>
          <a:endParaRPr lang="es-ES" sz="1200" dirty="0"/>
        </a:p>
      </dgm:t>
    </dgm:pt>
    <dgm:pt modelId="{D8769D54-03E4-3F49-82BF-6DC258DAE62B}" type="parTrans" cxnId="{A4AA2617-99BA-B74D-8870-4A8AB76B0D90}">
      <dgm:prSet/>
      <dgm:spPr/>
      <dgm:t>
        <a:bodyPr/>
        <a:lstStyle/>
        <a:p>
          <a:endParaRPr lang="es-ES"/>
        </a:p>
      </dgm:t>
    </dgm:pt>
    <dgm:pt modelId="{28881530-4492-5B4C-927B-7FEB265142EE}" type="sibTrans" cxnId="{A4AA2617-99BA-B74D-8870-4A8AB76B0D90}">
      <dgm:prSet/>
      <dgm:spPr/>
      <dgm:t>
        <a:bodyPr/>
        <a:lstStyle/>
        <a:p>
          <a:endParaRPr lang="es-ES"/>
        </a:p>
      </dgm:t>
    </dgm:pt>
    <dgm:pt modelId="{DA6909EF-7B3C-C84D-B4E0-3F10641B79F4}" type="pres">
      <dgm:prSet presAssocID="{5C808822-3680-AA48-9D8C-E26029C4FED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4AEBA11-1BDE-3748-8B86-AC22001FCA09}" type="pres">
      <dgm:prSet presAssocID="{4534A364-F643-844A-BEE8-25909842FDF3}" presName="centerShape" presStyleLbl="node0" presStyleIdx="0" presStyleCnt="1"/>
      <dgm:spPr/>
    </dgm:pt>
    <dgm:pt modelId="{58AD4CE3-DB30-A54C-A589-4C49E63DDFC3}" type="pres">
      <dgm:prSet presAssocID="{A28CAB44-3EC5-D741-A14C-AD137C0B326A}" presName="parTrans" presStyleLbl="bgSibTrans2D1" presStyleIdx="0" presStyleCnt="5"/>
      <dgm:spPr/>
    </dgm:pt>
    <dgm:pt modelId="{386076E5-957F-AF49-B12F-2232C3D83699}" type="pres">
      <dgm:prSet presAssocID="{252A8261-A478-3148-B1B2-AC05CE2E4305}" presName="node" presStyleLbl="node1" presStyleIdx="0" presStyleCnt="5" custScaleX="108500" custScaleY="1015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95C272-FB7A-554D-A603-C81930E5E520}" type="pres">
      <dgm:prSet presAssocID="{2B7167BF-8FD3-ED4A-922C-51B18B568582}" presName="parTrans" presStyleLbl="bgSibTrans2D1" presStyleIdx="1" presStyleCnt="5"/>
      <dgm:spPr/>
    </dgm:pt>
    <dgm:pt modelId="{3F48431A-D104-DE4A-A861-9A68F2CB26BF}" type="pres">
      <dgm:prSet presAssocID="{80CC08E4-65ED-A145-A1FF-E0575735BD6A}" presName="node" presStyleLbl="node1" presStyleIdx="1" presStyleCnt="5" custScaleX="109827" custScaleY="10366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8A288F-F154-2F49-A7FB-386C9BA71EBE}" type="pres">
      <dgm:prSet presAssocID="{51B70E92-A208-2146-A3A4-8A9CEB2A0402}" presName="parTrans" presStyleLbl="bgSibTrans2D1" presStyleIdx="2" presStyleCnt="5"/>
      <dgm:spPr/>
    </dgm:pt>
    <dgm:pt modelId="{67595594-A9F0-A648-B568-7F3370DB893C}" type="pres">
      <dgm:prSet presAssocID="{1E949013-44F5-BD4F-8A8F-E254B5851F9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8FBE33-558C-FE4C-A972-7B36A0409F14}" type="pres">
      <dgm:prSet presAssocID="{022A1782-1247-7D47-BD1B-4C52AD98335B}" presName="parTrans" presStyleLbl="bgSibTrans2D1" presStyleIdx="3" presStyleCnt="5"/>
      <dgm:spPr/>
    </dgm:pt>
    <dgm:pt modelId="{0878946E-04D7-154C-907C-40413B923E60}" type="pres">
      <dgm:prSet presAssocID="{01DDA633-5453-114B-863E-34F9067F27B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C598F8-2E94-B349-98BB-B2D93B103526}" type="pres">
      <dgm:prSet presAssocID="{D8769D54-03E4-3F49-82BF-6DC258DAE62B}" presName="parTrans" presStyleLbl="bgSibTrans2D1" presStyleIdx="4" presStyleCnt="5"/>
      <dgm:spPr/>
    </dgm:pt>
    <dgm:pt modelId="{03BFCE98-B597-D54F-920F-837B62A52830}" type="pres">
      <dgm:prSet presAssocID="{052B3740-0E95-9A49-9095-A9ACA56BF01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4AA2617-99BA-B74D-8870-4A8AB76B0D90}" srcId="{4534A364-F643-844A-BEE8-25909842FDF3}" destId="{052B3740-0E95-9A49-9095-A9ACA56BF010}" srcOrd="4" destOrd="0" parTransId="{D8769D54-03E4-3F49-82BF-6DC258DAE62B}" sibTransId="{28881530-4492-5B4C-927B-7FEB265142EE}"/>
    <dgm:cxn modelId="{DC4461C1-1754-A445-A6F7-BD8FDEB712D3}" type="presOf" srcId="{51B70E92-A208-2146-A3A4-8A9CEB2A0402}" destId="{368A288F-F154-2F49-A7FB-386C9BA71EBE}" srcOrd="0" destOrd="0" presId="urn:microsoft.com/office/officeart/2005/8/layout/radial4"/>
    <dgm:cxn modelId="{13235F39-BEBD-0445-8574-5E3A0A5E8682}" srcId="{4534A364-F643-844A-BEE8-25909842FDF3}" destId="{252A8261-A478-3148-B1B2-AC05CE2E4305}" srcOrd="0" destOrd="0" parTransId="{A28CAB44-3EC5-D741-A14C-AD137C0B326A}" sibTransId="{29B3561D-2285-DA48-BFE2-67476CF45A10}"/>
    <dgm:cxn modelId="{3B3290F8-C546-1B48-8AD2-BF21F7A2023E}" type="presOf" srcId="{2B7167BF-8FD3-ED4A-922C-51B18B568582}" destId="{2895C272-FB7A-554D-A603-C81930E5E520}" srcOrd="0" destOrd="0" presId="urn:microsoft.com/office/officeart/2005/8/layout/radial4"/>
    <dgm:cxn modelId="{9C863612-A11E-B848-916A-1F7901EE8760}" type="presOf" srcId="{4534A364-F643-844A-BEE8-25909842FDF3}" destId="{34AEBA11-1BDE-3748-8B86-AC22001FCA09}" srcOrd="0" destOrd="0" presId="urn:microsoft.com/office/officeart/2005/8/layout/radial4"/>
    <dgm:cxn modelId="{023DCC3D-FA97-7140-8E5D-8F13ADD85B34}" type="presOf" srcId="{80CC08E4-65ED-A145-A1FF-E0575735BD6A}" destId="{3F48431A-D104-DE4A-A861-9A68F2CB26BF}" srcOrd="0" destOrd="0" presId="urn:microsoft.com/office/officeart/2005/8/layout/radial4"/>
    <dgm:cxn modelId="{3462AB91-FE1E-0743-B3BC-AA6ECD0E7651}" type="presOf" srcId="{A28CAB44-3EC5-D741-A14C-AD137C0B326A}" destId="{58AD4CE3-DB30-A54C-A589-4C49E63DDFC3}" srcOrd="0" destOrd="0" presId="urn:microsoft.com/office/officeart/2005/8/layout/radial4"/>
    <dgm:cxn modelId="{736C844A-AD13-474D-ADE9-FA7CD84A3F55}" type="presOf" srcId="{01DDA633-5453-114B-863E-34F9067F27BB}" destId="{0878946E-04D7-154C-907C-40413B923E60}" srcOrd="0" destOrd="0" presId="urn:microsoft.com/office/officeart/2005/8/layout/radial4"/>
    <dgm:cxn modelId="{DBD4D1A4-E103-204D-8693-34C49ECE2496}" srcId="{4534A364-F643-844A-BEE8-25909842FDF3}" destId="{80CC08E4-65ED-A145-A1FF-E0575735BD6A}" srcOrd="1" destOrd="0" parTransId="{2B7167BF-8FD3-ED4A-922C-51B18B568582}" sibTransId="{079F09E4-932B-674C-8900-A568C7C8313B}"/>
    <dgm:cxn modelId="{E1B5DABE-6090-754D-88B9-CBF7BA92280B}" srcId="{5C808822-3680-AA48-9D8C-E26029C4FED6}" destId="{4534A364-F643-844A-BEE8-25909842FDF3}" srcOrd="0" destOrd="0" parTransId="{49E8B178-B906-3347-8C47-F20944E5FEB6}" sibTransId="{DA78F654-2811-7941-B892-3618E955177B}"/>
    <dgm:cxn modelId="{B9520700-FDE0-514B-A063-E06615AE7229}" type="presOf" srcId="{252A8261-A478-3148-B1B2-AC05CE2E4305}" destId="{386076E5-957F-AF49-B12F-2232C3D83699}" srcOrd="0" destOrd="0" presId="urn:microsoft.com/office/officeart/2005/8/layout/radial4"/>
    <dgm:cxn modelId="{5E062CCB-72A3-8C4B-8A97-FC8D4DA86071}" srcId="{4534A364-F643-844A-BEE8-25909842FDF3}" destId="{1E949013-44F5-BD4F-8A8F-E254B5851F9F}" srcOrd="2" destOrd="0" parTransId="{51B70E92-A208-2146-A3A4-8A9CEB2A0402}" sibTransId="{0888171D-452B-5541-B096-141D719762DA}"/>
    <dgm:cxn modelId="{14C5BBB2-6070-2745-AB11-B839955BDC9B}" type="presOf" srcId="{022A1782-1247-7D47-BD1B-4C52AD98335B}" destId="{9E8FBE33-558C-FE4C-A972-7B36A0409F14}" srcOrd="0" destOrd="0" presId="urn:microsoft.com/office/officeart/2005/8/layout/radial4"/>
    <dgm:cxn modelId="{0B07EC44-8A47-6D43-B6B9-EAC7A68AC1FB}" type="presOf" srcId="{1E949013-44F5-BD4F-8A8F-E254B5851F9F}" destId="{67595594-A9F0-A648-B568-7F3370DB893C}" srcOrd="0" destOrd="0" presId="urn:microsoft.com/office/officeart/2005/8/layout/radial4"/>
    <dgm:cxn modelId="{C5A2A711-3CB2-DD40-BCDC-5D430EA09437}" type="presOf" srcId="{5C808822-3680-AA48-9D8C-E26029C4FED6}" destId="{DA6909EF-7B3C-C84D-B4E0-3F10641B79F4}" srcOrd="0" destOrd="0" presId="urn:microsoft.com/office/officeart/2005/8/layout/radial4"/>
    <dgm:cxn modelId="{2058DE0C-F686-1448-9A1D-78B003D88AD9}" type="presOf" srcId="{052B3740-0E95-9A49-9095-A9ACA56BF010}" destId="{03BFCE98-B597-D54F-920F-837B62A52830}" srcOrd="0" destOrd="0" presId="urn:microsoft.com/office/officeart/2005/8/layout/radial4"/>
    <dgm:cxn modelId="{B3E389E4-4037-D146-A40F-E94F0E253C8E}" type="presOf" srcId="{D8769D54-03E4-3F49-82BF-6DC258DAE62B}" destId="{46C598F8-2E94-B349-98BB-B2D93B103526}" srcOrd="0" destOrd="0" presId="urn:microsoft.com/office/officeart/2005/8/layout/radial4"/>
    <dgm:cxn modelId="{713198A8-C76B-2D41-9C7A-A923C909F5DF}" srcId="{4534A364-F643-844A-BEE8-25909842FDF3}" destId="{01DDA633-5453-114B-863E-34F9067F27BB}" srcOrd="3" destOrd="0" parTransId="{022A1782-1247-7D47-BD1B-4C52AD98335B}" sibTransId="{781B6A69-4AAC-5844-BFB1-1F8812287574}"/>
    <dgm:cxn modelId="{3C0A2DB4-0410-234B-BB82-BCEF193457F2}" type="presParOf" srcId="{DA6909EF-7B3C-C84D-B4E0-3F10641B79F4}" destId="{34AEBA11-1BDE-3748-8B86-AC22001FCA09}" srcOrd="0" destOrd="0" presId="urn:microsoft.com/office/officeart/2005/8/layout/radial4"/>
    <dgm:cxn modelId="{0D1A8A51-6A60-3444-B39A-3C229F5FD5CF}" type="presParOf" srcId="{DA6909EF-7B3C-C84D-B4E0-3F10641B79F4}" destId="{58AD4CE3-DB30-A54C-A589-4C49E63DDFC3}" srcOrd="1" destOrd="0" presId="urn:microsoft.com/office/officeart/2005/8/layout/radial4"/>
    <dgm:cxn modelId="{AD2677D8-D1C6-3741-A5E6-62981EF9927F}" type="presParOf" srcId="{DA6909EF-7B3C-C84D-B4E0-3F10641B79F4}" destId="{386076E5-957F-AF49-B12F-2232C3D83699}" srcOrd="2" destOrd="0" presId="urn:microsoft.com/office/officeart/2005/8/layout/radial4"/>
    <dgm:cxn modelId="{1E9830E9-8B3B-CE4C-ABC1-68575A58EB09}" type="presParOf" srcId="{DA6909EF-7B3C-C84D-B4E0-3F10641B79F4}" destId="{2895C272-FB7A-554D-A603-C81930E5E520}" srcOrd="3" destOrd="0" presId="urn:microsoft.com/office/officeart/2005/8/layout/radial4"/>
    <dgm:cxn modelId="{1BE4808D-6F71-EA4F-B201-D7668F1C0DC5}" type="presParOf" srcId="{DA6909EF-7B3C-C84D-B4E0-3F10641B79F4}" destId="{3F48431A-D104-DE4A-A861-9A68F2CB26BF}" srcOrd="4" destOrd="0" presId="urn:microsoft.com/office/officeart/2005/8/layout/radial4"/>
    <dgm:cxn modelId="{1C1D885F-E852-9944-864E-C56D98089DD8}" type="presParOf" srcId="{DA6909EF-7B3C-C84D-B4E0-3F10641B79F4}" destId="{368A288F-F154-2F49-A7FB-386C9BA71EBE}" srcOrd="5" destOrd="0" presId="urn:microsoft.com/office/officeart/2005/8/layout/radial4"/>
    <dgm:cxn modelId="{921A4A2E-0FB7-264C-AEB6-20D5D0120B53}" type="presParOf" srcId="{DA6909EF-7B3C-C84D-B4E0-3F10641B79F4}" destId="{67595594-A9F0-A648-B568-7F3370DB893C}" srcOrd="6" destOrd="0" presId="urn:microsoft.com/office/officeart/2005/8/layout/radial4"/>
    <dgm:cxn modelId="{07E94B6D-437B-4A46-8B19-B944801E854B}" type="presParOf" srcId="{DA6909EF-7B3C-C84D-B4E0-3F10641B79F4}" destId="{9E8FBE33-558C-FE4C-A972-7B36A0409F14}" srcOrd="7" destOrd="0" presId="urn:microsoft.com/office/officeart/2005/8/layout/radial4"/>
    <dgm:cxn modelId="{FFCEC230-ADE2-E346-B691-4BFF053B530E}" type="presParOf" srcId="{DA6909EF-7B3C-C84D-B4E0-3F10641B79F4}" destId="{0878946E-04D7-154C-907C-40413B923E60}" srcOrd="8" destOrd="0" presId="urn:microsoft.com/office/officeart/2005/8/layout/radial4"/>
    <dgm:cxn modelId="{A9FFF29B-1456-E645-A8B7-DD391A120503}" type="presParOf" srcId="{DA6909EF-7B3C-C84D-B4E0-3F10641B79F4}" destId="{46C598F8-2E94-B349-98BB-B2D93B103526}" srcOrd="9" destOrd="0" presId="urn:microsoft.com/office/officeart/2005/8/layout/radial4"/>
    <dgm:cxn modelId="{F9D3BC86-A608-B140-8B5D-CD96457D0C2A}" type="presParOf" srcId="{DA6909EF-7B3C-C84D-B4E0-3F10641B79F4}" destId="{03BFCE98-B597-D54F-920F-837B62A52830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375EC8-0FAC-3447-BD78-EA394703C214}" type="doc">
      <dgm:prSet loTypeId="urn:microsoft.com/office/officeart/2005/8/layout/radial6" loCatId="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F363E098-0138-A74B-84EE-8044D219BEFB}">
      <dgm:prSet phldrT="[Texto]"/>
      <dgm:spPr/>
      <dgm:t>
        <a:bodyPr/>
        <a:lstStyle/>
        <a:p>
          <a:r>
            <a:rPr lang="es-ES" dirty="0" smtClean="0"/>
            <a:t>Incertidumbre</a:t>
          </a:r>
          <a:endParaRPr lang="es-ES" dirty="0"/>
        </a:p>
      </dgm:t>
    </dgm:pt>
    <dgm:pt modelId="{BC9B7D94-1C11-2343-8349-FD3D8D154F92}" type="parTrans" cxnId="{8011D2F6-FDE8-8B4C-A188-39AD2FE1CE18}">
      <dgm:prSet/>
      <dgm:spPr/>
      <dgm:t>
        <a:bodyPr/>
        <a:lstStyle/>
        <a:p>
          <a:endParaRPr lang="es-ES"/>
        </a:p>
      </dgm:t>
    </dgm:pt>
    <dgm:pt modelId="{B456BC9B-A61E-6247-8462-AA5AF28436E0}" type="sibTrans" cxnId="{8011D2F6-FDE8-8B4C-A188-39AD2FE1CE18}">
      <dgm:prSet/>
      <dgm:spPr/>
      <dgm:t>
        <a:bodyPr/>
        <a:lstStyle/>
        <a:p>
          <a:endParaRPr lang="es-ES"/>
        </a:p>
      </dgm:t>
    </dgm:pt>
    <dgm:pt modelId="{B4547978-BE8F-774D-A563-17F7C53FFFED}">
      <dgm:prSet phldrT="[Texto]" custT="1"/>
      <dgm:spPr/>
      <dgm:t>
        <a:bodyPr/>
        <a:lstStyle/>
        <a:p>
          <a:r>
            <a:rPr lang="es-ES" sz="1200" dirty="0" smtClean="0">
              <a:latin typeface="Arial"/>
              <a:cs typeface="Arial"/>
            </a:rPr>
            <a:t>Riesgo de decisiones contradictorias </a:t>
          </a:r>
          <a:r>
            <a:rPr lang="es-ES" sz="1200" dirty="0" smtClean="0">
              <a:latin typeface="Arial"/>
              <a:cs typeface="Arial"/>
            </a:rPr>
            <a:t>e inconsistencia regulatoria</a:t>
          </a:r>
          <a:endParaRPr lang="es-ES" sz="1200" dirty="0">
            <a:latin typeface="Arial"/>
            <a:cs typeface="Arial"/>
          </a:endParaRPr>
        </a:p>
      </dgm:t>
    </dgm:pt>
    <dgm:pt modelId="{470966CD-5874-C948-A696-D4FD7C805B2E}" type="parTrans" cxnId="{EA114754-5049-AF42-B969-1468FF9CDE09}">
      <dgm:prSet/>
      <dgm:spPr/>
      <dgm:t>
        <a:bodyPr/>
        <a:lstStyle/>
        <a:p>
          <a:endParaRPr lang="es-ES"/>
        </a:p>
      </dgm:t>
    </dgm:pt>
    <dgm:pt modelId="{72EA2454-CA79-DC42-AA75-2E1EAD7061B3}" type="sibTrans" cxnId="{EA114754-5049-AF42-B969-1468FF9CDE09}">
      <dgm:prSet/>
      <dgm:spPr/>
      <dgm:t>
        <a:bodyPr/>
        <a:lstStyle/>
        <a:p>
          <a:endParaRPr lang="es-ES"/>
        </a:p>
      </dgm:t>
    </dgm:pt>
    <dgm:pt modelId="{83D4D3F1-F328-5541-A990-019E2080313D}">
      <dgm:prSet phldrT="[Texto]" custT="1"/>
      <dgm:spPr/>
      <dgm:t>
        <a:bodyPr/>
        <a:lstStyle/>
        <a:p>
          <a:r>
            <a:rPr lang="es-ES" sz="1200" i="1" dirty="0" smtClean="0"/>
            <a:t>Res </a:t>
          </a:r>
          <a:r>
            <a:rPr lang="es-ES" sz="1200" i="1" dirty="0" err="1" smtClean="0"/>
            <a:t>judicata</a:t>
          </a:r>
          <a:endParaRPr lang="es-ES" sz="1200" i="1" dirty="0"/>
        </a:p>
      </dgm:t>
    </dgm:pt>
    <dgm:pt modelId="{D4C54BB1-2AA6-6049-A2CC-C9619ADEDD59}" type="parTrans" cxnId="{322B2085-7D86-CB41-87B7-7A01CC2424B7}">
      <dgm:prSet/>
      <dgm:spPr/>
      <dgm:t>
        <a:bodyPr/>
        <a:lstStyle/>
        <a:p>
          <a:endParaRPr lang="es-ES"/>
        </a:p>
      </dgm:t>
    </dgm:pt>
    <dgm:pt modelId="{4853D94E-FE01-7746-AEC7-5E2BF6EC6E8E}" type="sibTrans" cxnId="{322B2085-7D86-CB41-87B7-7A01CC2424B7}">
      <dgm:prSet/>
      <dgm:spPr/>
      <dgm:t>
        <a:bodyPr/>
        <a:lstStyle/>
        <a:p>
          <a:endParaRPr lang="es-ES"/>
        </a:p>
      </dgm:t>
    </dgm:pt>
    <dgm:pt modelId="{49B44090-E040-B24E-B3BE-B82FD3746F1D}">
      <dgm:prSet phldrT="[Texto]" custT="1"/>
      <dgm:spPr/>
      <dgm:t>
        <a:bodyPr/>
        <a:lstStyle/>
        <a:p>
          <a:r>
            <a:rPr lang="es-ES" sz="1200" i="1" dirty="0" smtClean="0"/>
            <a:t>Ne bis in </a:t>
          </a:r>
          <a:r>
            <a:rPr lang="es-ES" sz="1200" i="1" dirty="0" err="1" smtClean="0"/>
            <a:t>idem</a:t>
          </a:r>
          <a:endParaRPr lang="es-ES" sz="1200" i="1" dirty="0"/>
        </a:p>
      </dgm:t>
    </dgm:pt>
    <dgm:pt modelId="{A6FFB57B-E890-A046-891C-0AC09692DF23}" type="parTrans" cxnId="{6B7F9D95-9750-D844-A896-45854A57AAEF}">
      <dgm:prSet/>
      <dgm:spPr/>
      <dgm:t>
        <a:bodyPr/>
        <a:lstStyle/>
        <a:p>
          <a:endParaRPr lang="es-ES"/>
        </a:p>
      </dgm:t>
    </dgm:pt>
    <dgm:pt modelId="{6F58BD73-9A65-2D4D-B7B9-0963C629E160}" type="sibTrans" cxnId="{6B7F9D95-9750-D844-A896-45854A57AAEF}">
      <dgm:prSet/>
      <dgm:spPr/>
      <dgm:t>
        <a:bodyPr/>
        <a:lstStyle/>
        <a:p>
          <a:endParaRPr lang="es-ES"/>
        </a:p>
      </dgm:t>
    </dgm:pt>
    <dgm:pt modelId="{799DAD31-2F33-6D4E-9310-0493B060B5D5}">
      <dgm:prSet phldrT="[Texto]" custT="1"/>
      <dgm:spPr/>
      <dgm:t>
        <a:bodyPr/>
        <a:lstStyle/>
        <a:p>
          <a:r>
            <a:rPr lang="es-ES" sz="1200" dirty="0" smtClean="0"/>
            <a:t>Distinci</a:t>
          </a:r>
          <a:r>
            <a:rPr lang="es-ES" sz="1200" dirty="0" smtClean="0"/>
            <a:t>ón:</a:t>
          </a:r>
          <a:r>
            <a:rPr lang="es-ES" sz="1200" dirty="0" smtClean="0"/>
            <a:t> Impropiedad o indeterminaci</a:t>
          </a:r>
          <a:r>
            <a:rPr lang="es-ES" sz="1200" dirty="0" smtClean="0"/>
            <a:t>ón</a:t>
          </a:r>
          <a:endParaRPr lang="es-ES" sz="1200" dirty="0"/>
        </a:p>
      </dgm:t>
    </dgm:pt>
    <dgm:pt modelId="{6ED18757-5EE5-5B4D-8A1D-5517469B98A6}" type="parTrans" cxnId="{423107CE-005D-0845-9450-D02D8184C50A}">
      <dgm:prSet/>
      <dgm:spPr/>
      <dgm:t>
        <a:bodyPr/>
        <a:lstStyle/>
        <a:p>
          <a:endParaRPr lang="es-ES"/>
        </a:p>
      </dgm:t>
    </dgm:pt>
    <dgm:pt modelId="{B9CD7AA6-013F-ED4D-9A46-F5760E9D1283}" type="sibTrans" cxnId="{423107CE-005D-0845-9450-D02D8184C50A}">
      <dgm:prSet/>
      <dgm:spPr/>
      <dgm:t>
        <a:bodyPr/>
        <a:lstStyle/>
        <a:p>
          <a:endParaRPr lang="es-ES"/>
        </a:p>
      </dgm:t>
    </dgm:pt>
    <dgm:pt modelId="{D9308D22-4995-174F-85BF-00EC8FBF21F3}" type="pres">
      <dgm:prSet presAssocID="{D7375EC8-0FAC-3447-BD78-EA394703C21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7275E34-DFD1-984D-B1AF-FF38AC2E1414}" type="pres">
      <dgm:prSet presAssocID="{F363E098-0138-A74B-84EE-8044D219BEFB}" presName="centerShape" presStyleLbl="node0" presStyleIdx="0" presStyleCnt="1"/>
      <dgm:spPr/>
      <dgm:t>
        <a:bodyPr/>
        <a:lstStyle/>
        <a:p>
          <a:endParaRPr lang="es-ES"/>
        </a:p>
      </dgm:t>
    </dgm:pt>
    <dgm:pt modelId="{62FAE1FF-88A4-9344-8F53-EE37E28B2D30}" type="pres">
      <dgm:prSet presAssocID="{B4547978-BE8F-774D-A563-17F7C53FFFED}" presName="node" presStyleLbl="node1" presStyleIdx="0" presStyleCnt="4" custScaleX="111104" custScaleY="9997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5D560E-10E2-374F-89DA-4E7C8364D633}" type="pres">
      <dgm:prSet presAssocID="{B4547978-BE8F-774D-A563-17F7C53FFFED}" presName="dummy" presStyleCnt="0"/>
      <dgm:spPr/>
    </dgm:pt>
    <dgm:pt modelId="{EB126A5F-15C4-5846-9873-FA1D752DEF09}" type="pres">
      <dgm:prSet presAssocID="{72EA2454-CA79-DC42-AA75-2E1EAD7061B3}" presName="sibTrans" presStyleLbl="sibTrans2D1" presStyleIdx="0" presStyleCnt="4"/>
      <dgm:spPr/>
    </dgm:pt>
    <dgm:pt modelId="{4D7B8535-9716-334A-A40D-19908AF890BA}" type="pres">
      <dgm:prSet presAssocID="{83D4D3F1-F328-5541-A990-019E2080313D}" presName="node" presStyleLbl="node1" presStyleIdx="1" presStyleCnt="4" custScaleX="109565" custScaleY="110274">
        <dgm:presLayoutVars>
          <dgm:bulletEnabled val="1"/>
        </dgm:presLayoutVars>
      </dgm:prSet>
      <dgm:spPr/>
    </dgm:pt>
    <dgm:pt modelId="{98AC4EC0-D125-4143-B4E2-5114AF4271E7}" type="pres">
      <dgm:prSet presAssocID="{83D4D3F1-F328-5541-A990-019E2080313D}" presName="dummy" presStyleCnt="0"/>
      <dgm:spPr/>
    </dgm:pt>
    <dgm:pt modelId="{1B0D6CE7-9B0B-7D4F-B6F0-FC8BEFFB639C}" type="pres">
      <dgm:prSet presAssocID="{4853D94E-FE01-7746-AEC7-5E2BF6EC6E8E}" presName="sibTrans" presStyleLbl="sibTrans2D1" presStyleIdx="1" presStyleCnt="4"/>
      <dgm:spPr/>
    </dgm:pt>
    <dgm:pt modelId="{15775F9E-8B58-C843-92C8-2CF92E8BEF66}" type="pres">
      <dgm:prSet presAssocID="{49B44090-E040-B24E-B3BE-B82FD3746F1D}" presName="node" presStyleLbl="node1" presStyleIdx="2" presStyleCnt="4">
        <dgm:presLayoutVars>
          <dgm:bulletEnabled val="1"/>
        </dgm:presLayoutVars>
      </dgm:prSet>
      <dgm:spPr/>
    </dgm:pt>
    <dgm:pt modelId="{FC6CDC24-5FC3-AB4A-B4F7-0D01B1248C02}" type="pres">
      <dgm:prSet presAssocID="{49B44090-E040-B24E-B3BE-B82FD3746F1D}" presName="dummy" presStyleCnt="0"/>
      <dgm:spPr/>
    </dgm:pt>
    <dgm:pt modelId="{1939400D-411A-5641-AB87-91E1AE2E90BF}" type="pres">
      <dgm:prSet presAssocID="{6F58BD73-9A65-2D4D-B7B9-0963C629E160}" presName="sibTrans" presStyleLbl="sibTrans2D1" presStyleIdx="2" presStyleCnt="4"/>
      <dgm:spPr/>
    </dgm:pt>
    <dgm:pt modelId="{77B3F9AB-5FD2-534F-B9EC-652CBE059F99}" type="pres">
      <dgm:prSet presAssocID="{799DAD31-2F33-6D4E-9310-0493B060B5D5}" presName="node" presStyleLbl="node1" presStyleIdx="3" presStyleCnt="4" custScaleX="104213" custScaleY="11027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FC7C6C-52E7-354A-99DD-7189175E58F5}" type="pres">
      <dgm:prSet presAssocID="{799DAD31-2F33-6D4E-9310-0493B060B5D5}" presName="dummy" presStyleCnt="0"/>
      <dgm:spPr/>
    </dgm:pt>
    <dgm:pt modelId="{FDE5362E-5EBB-9549-9C40-3C77D0F3962A}" type="pres">
      <dgm:prSet presAssocID="{B9CD7AA6-013F-ED4D-9A46-F5760E9D1283}" presName="sibTrans" presStyleLbl="sibTrans2D1" presStyleIdx="3" presStyleCnt="4"/>
      <dgm:spPr/>
    </dgm:pt>
  </dgm:ptLst>
  <dgm:cxnLst>
    <dgm:cxn modelId="{6B7F9D95-9750-D844-A896-45854A57AAEF}" srcId="{F363E098-0138-A74B-84EE-8044D219BEFB}" destId="{49B44090-E040-B24E-B3BE-B82FD3746F1D}" srcOrd="2" destOrd="0" parTransId="{A6FFB57B-E890-A046-891C-0AC09692DF23}" sibTransId="{6F58BD73-9A65-2D4D-B7B9-0963C629E160}"/>
    <dgm:cxn modelId="{39208BE1-6450-CD41-8E15-B996ED79B1E1}" type="presOf" srcId="{F363E098-0138-A74B-84EE-8044D219BEFB}" destId="{A7275E34-DFD1-984D-B1AF-FF38AC2E1414}" srcOrd="0" destOrd="0" presId="urn:microsoft.com/office/officeart/2005/8/layout/radial6"/>
    <dgm:cxn modelId="{43979A7A-CB9C-144A-9DFA-2587A7CF07E7}" type="presOf" srcId="{6F58BD73-9A65-2D4D-B7B9-0963C629E160}" destId="{1939400D-411A-5641-AB87-91E1AE2E90BF}" srcOrd="0" destOrd="0" presId="urn:microsoft.com/office/officeart/2005/8/layout/radial6"/>
    <dgm:cxn modelId="{322B2085-7D86-CB41-87B7-7A01CC2424B7}" srcId="{F363E098-0138-A74B-84EE-8044D219BEFB}" destId="{83D4D3F1-F328-5541-A990-019E2080313D}" srcOrd="1" destOrd="0" parTransId="{D4C54BB1-2AA6-6049-A2CC-C9619ADEDD59}" sibTransId="{4853D94E-FE01-7746-AEC7-5E2BF6EC6E8E}"/>
    <dgm:cxn modelId="{F617DFE4-6224-2847-9E0C-829F511335D4}" type="presOf" srcId="{4853D94E-FE01-7746-AEC7-5E2BF6EC6E8E}" destId="{1B0D6CE7-9B0B-7D4F-B6F0-FC8BEFFB639C}" srcOrd="0" destOrd="0" presId="urn:microsoft.com/office/officeart/2005/8/layout/radial6"/>
    <dgm:cxn modelId="{26010822-A3E3-944C-8F60-DF53323ADF9D}" type="presOf" srcId="{49B44090-E040-B24E-B3BE-B82FD3746F1D}" destId="{15775F9E-8B58-C843-92C8-2CF92E8BEF66}" srcOrd="0" destOrd="0" presId="urn:microsoft.com/office/officeart/2005/8/layout/radial6"/>
    <dgm:cxn modelId="{21ED011C-67B8-0344-9B6B-E049380D41BB}" type="presOf" srcId="{72EA2454-CA79-DC42-AA75-2E1EAD7061B3}" destId="{EB126A5F-15C4-5846-9873-FA1D752DEF09}" srcOrd="0" destOrd="0" presId="urn:microsoft.com/office/officeart/2005/8/layout/radial6"/>
    <dgm:cxn modelId="{AFB45690-E720-7C4D-80ED-409DD818370F}" type="presOf" srcId="{83D4D3F1-F328-5541-A990-019E2080313D}" destId="{4D7B8535-9716-334A-A40D-19908AF890BA}" srcOrd="0" destOrd="0" presId="urn:microsoft.com/office/officeart/2005/8/layout/radial6"/>
    <dgm:cxn modelId="{14D01020-66F8-1642-9784-D2AF4A90F9AF}" type="presOf" srcId="{B4547978-BE8F-774D-A563-17F7C53FFFED}" destId="{62FAE1FF-88A4-9344-8F53-EE37E28B2D30}" srcOrd="0" destOrd="0" presId="urn:microsoft.com/office/officeart/2005/8/layout/radial6"/>
    <dgm:cxn modelId="{EA114754-5049-AF42-B969-1468FF9CDE09}" srcId="{F363E098-0138-A74B-84EE-8044D219BEFB}" destId="{B4547978-BE8F-774D-A563-17F7C53FFFED}" srcOrd="0" destOrd="0" parTransId="{470966CD-5874-C948-A696-D4FD7C805B2E}" sibTransId="{72EA2454-CA79-DC42-AA75-2E1EAD7061B3}"/>
    <dgm:cxn modelId="{752E9280-64FF-E543-B8F6-60DF40E7F75A}" type="presOf" srcId="{B9CD7AA6-013F-ED4D-9A46-F5760E9D1283}" destId="{FDE5362E-5EBB-9549-9C40-3C77D0F3962A}" srcOrd="0" destOrd="0" presId="urn:microsoft.com/office/officeart/2005/8/layout/radial6"/>
    <dgm:cxn modelId="{8011D2F6-FDE8-8B4C-A188-39AD2FE1CE18}" srcId="{D7375EC8-0FAC-3447-BD78-EA394703C214}" destId="{F363E098-0138-A74B-84EE-8044D219BEFB}" srcOrd="0" destOrd="0" parTransId="{BC9B7D94-1C11-2343-8349-FD3D8D154F92}" sibTransId="{B456BC9B-A61E-6247-8462-AA5AF28436E0}"/>
    <dgm:cxn modelId="{423107CE-005D-0845-9450-D02D8184C50A}" srcId="{F363E098-0138-A74B-84EE-8044D219BEFB}" destId="{799DAD31-2F33-6D4E-9310-0493B060B5D5}" srcOrd="3" destOrd="0" parTransId="{6ED18757-5EE5-5B4D-8A1D-5517469B98A6}" sibTransId="{B9CD7AA6-013F-ED4D-9A46-F5760E9D1283}"/>
    <dgm:cxn modelId="{3C3D4F29-A29B-FA45-9BA5-1E3BAFEF62D8}" type="presOf" srcId="{799DAD31-2F33-6D4E-9310-0493B060B5D5}" destId="{77B3F9AB-5FD2-534F-B9EC-652CBE059F99}" srcOrd="0" destOrd="0" presId="urn:microsoft.com/office/officeart/2005/8/layout/radial6"/>
    <dgm:cxn modelId="{2FFD2274-B7CD-2543-89D5-E4B4A5B17BFE}" type="presOf" srcId="{D7375EC8-0FAC-3447-BD78-EA394703C214}" destId="{D9308D22-4995-174F-85BF-00EC8FBF21F3}" srcOrd="0" destOrd="0" presId="urn:microsoft.com/office/officeart/2005/8/layout/radial6"/>
    <dgm:cxn modelId="{16232E3A-017D-2C42-A500-93C8D89648A6}" type="presParOf" srcId="{D9308D22-4995-174F-85BF-00EC8FBF21F3}" destId="{A7275E34-DFD1-984D-B1AF-FF38AC2E1414}" srcOrd="0" destOrd="0" presId="urn:microsoft.com/office/officeart/2005/8/layout/radial6"/>
    <dgm:cxn modelId="{7F9381DA-5801-2B42-99FA-E23DDE82FDDD}" type="presParOf" srcId="{D9308D22-4995-174F-85BF-00EC8FBF21F3}" destId="{62FAE1FF-88A4-9344-8F53-EE37E28B2D30}" srcOrd="1" destOrd="0" presId="urn:microsoft.com/office/officeart/2005/8/layout/radial6"/>
    <dgm:cxn modelId="{6C67285F-09E0-714C-BCF8-0102AF8EC80D}" type="presParOf" srcId="{D9308D22-4995-174F-85BF-00EC8FBF21F3}" destId="{0D5D560E-10E2-374F-89DA-4E7C8364D633}" srcOrd="2" destOrd="0" presId="urn:microsoft.com/office/officeart/2005/8/layout/radial6"/>
    <dgm:cxn modelId="{7DB4C1D0-690F-5F46-A5A9-9E410EB4E189}" type="presParOf" srcId="{D9308D22-4995-174F-85BF-00EC8FBF21F3}" destId="{EB126A5F-15C4-5846-9873-FA1D752DEF09}" srcOrd="3" destOrd="0" presId="urn:microsoft.com/office/officeart/2005/8/layout/radial6"/>
    <dgm:cxn modelId="{432316C9-3BFD-CC4B-9556-1D2132E76F84}" type="presParOf" srcId="{D9308D22-4995-174F-85BF-00EC8FBF21F3}" destId="{4D7B8535-9716-334A-A40D-19908AF890BA}" srcOrd="4" destOrd="0" presId="urn:microsoft.com/office/officeart/2005/8/layout/radial6"/>
    <dgm:cxn modelId="{E1FD67E3-CAE1-214D-8ADF-1348C231F17F}" type="presParOf" srcId="{D9308D22-4995-174F-85BF-00EC8FBF21F3}" destId="{98AC4EC0-D125-4143-B4E2-5114AF4271E7}" srcOrd="5" destOrd="0" presId="urn:microsoft.com/office/officeart/2005/8/layout/radial6"/>
    <dgm:cxn modelId="{8B653419-E629-C443-BC44-1CFD50EA06AD}" type="presParOf" srcId="{D9308D22-4995-174F-85BF-00EC8FBF21F3}" destId="{1B0D6CE7-9B0B-7D4F-B6F0-FC8BEFFB639C}" srcOrd="6" destOrd="0" presId="urn:microsoft.com/office/officeart/2005/8/layout/radial6"/>
    <dgm:cxn modelId="{586704E6-51AD-004E-A94C-75E03120BD2C}" type="presParOf" srcId="{D9308D22-4995-174F-85BF-00EC8FBF21F3}" destId="{15775F9E-8B58-C843-92C8-2CF92E8BEF66}" srcOrd="7" destOrd="0" presId="urn:microsoft.com/office/officeart/2005/8/layout/radial6"/>
    <dgm:cxn modelId="{DA6879C8-21F0-064C-8082-F34D046435E5}" type="presParOf" srcId="{D9308D22-4995-174F-85BF-00EC8FBF21F3}" destId="{FC6CDC24-5FC3-AB4A-B4F7-0D01B1248C02}" srcOrd="8" destOrd="0" presId="urn:microsoft.com/office/officeart/2005/8/layout/radial6"/>
    <dgm:cxn modelId="{5F35046D-9206-AA40-B84C-79A8AA88CFC4}" type="presParOf" srcId="{D9308D22-4995-174F-85BF-00EC8FBF21F3}" destId="{1939400D-411A-5641-AB87-91E1AE2E90BF}" srcOrd="9" destOrd="0" presId="urn:microsoft.com/office/officeart/2005/8/layout/radial6"/>
    <dgm:cxn modelId="{1F8E715F-D215-2043-9B39-9553AB416DA9}" type="presParOf" srcId="{D9308D22-4995-174F-85BF-00EC8FBF21F3}" destId="{77B3F9AB-5FD2-534F-B9EC-652CBE059F99}" srcOrd="10" destOrd="0" presId="urn:microsoft.com/office/officeart/2005/8/layout/radial6"/>
    <dgm:cxn modelId="{7B48EC05-3A20-AE4D-9A41-FC9B11E5A715}" type="presParOf" srcId="{D9308D22-4995-174F-85BF-00EC8FBF21F3}" destId="{55FC7C6C-52E7-354A-99DD-7189175E58F5}" srcOrd="11" destOrd="0" presId="urn:microsoft.com/office/officeart/2005/8/layout/radial6"/>
    <dgm:cxn modelId="{71742EE4-81E1-4748-86A9-3CAEE0EC0B85}" type="presParOf" srcId="{D9308D22-4995-174F-85BF-00EC8FBF21F3}" destId="{FDE5362E-5EBB-9549-9C40-3C77D0F3962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AEBA11-1BDE-3748-8B86-AC22001FCA09}">
      <dsp:nvSpPr>
        <dsp:cNvPr id="0" name=""/>
        <dsp:cNvSpPr/>
      </dsp:nvSpPr>
      <dsp:spPr>
        <a:xfrm>
          <a:off x="2471569" y="2504470"/>
          <a:ext cx="1689252" cy="16892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Soluci</a:t>
          </a:r>
          <a:r>
            <a:rPr lang="es-ES" sz="1600" kern="1200" dirty="0" smtClean="0"/>
            <a:t>ón de controversias en materia eléctrica</a:t>
          </a:r>
          <a:endParaRPr lang="es-ES" sz="1600" kern="1200" dirty="0"/>
        </a:p>
      </dsp:txBody>
      <dsp:txXfrm>
        <a:off x="2718954" y="2751855"/>
        <a:ext cx="1194482" cy="1194482"/>
      </dsp:txXfrm>
    </dsp:sp>
    <dsp:sp modelId="{58AD4CE3-DB30-A54C-A589-4C49E63DDFC3}">
      <dsp:nvSpPr>
        <dsp:cNvPr id="0" name=""/>
        <dsp:cNvSpPr/>
      </dsp:nvSpPr>
      <dsp:spPr>
        <a:xfrm rot="10800000">
          <a:off x="836999" y="3108378"/>
          <a:ext cx="1544668" cy="48143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6076E5-957F-AF49-B12F-2232C3D83699}">
      <dsp:nvSpPr>
        <dsp:cNvPr id="0" name=""/>
        <dsp:cNvSpPr/>
      </dsp:nvSpPr>
      <dsp:spPr>
        <a:xfrm>
          <a:off x="-33599" y="2696954"/>
          <a:ext cx="1741197" cy="130428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La justicia ordinaria en materia civil es muy lenta: m</a:t>
          </a:r>
          <a:r>
            <a:rPr lang="es-ES" sz="1300" kern="1200" dirty="0" smtClean="0"/>
            <a:t>ás de </a:t>
          </a:r>
          <a:r>
            <a:rPr lang="es-ES" sz="1300" kern="1200" dirty="0" smtClean="0"/>
            <a:t>5,5 años de promedio.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Fuente: Ministerio de Justicia</a:t>
          </a:r>
          <a:endParaRPr lang="es-ES" sz="1000" kern="1200" dirty="0"/>
        </a:p>
      </dsp:txBody>
      <dsp:txXfrm>
        <a:off x="4602" y="2735155"/>
        <a:ext cx="1664795" cy="1227881"/>
      </dsp:txXfrm>
    </dsp:sp>
    <dsp:sp modelId="{2895C272-FB7A-554D-A603-C81930E5E520}">
      <dsp:nvSpPr>
        <dsp:cNvPr id="0" name=""/>
        <dsp:cNvSpPr/>
      </dsp:nvSpPr>
      <dsp:spPr>
        <a:xfrm rot="13500000">
          <a:off x="1336927" y="1901444"/>
          <a:ext cx="1544668" cy="48143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48431A-D104-DE4A-A861-9A68F2CB26BF}">
      <dsp:nvSpPr>
        <dsp:cNvPr id="0" name=""/>
        <dsp:cNvSpPr/>
      </dsp:nvSpPr>
      <dsp:spPr>
        <a:xfrm>
          <a:off x="681892" y="930610"/>
          <a:ext cx="1762492" cy="133085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La </a:t>
          </a:r>
          <a:r>
            <a:rPr lang="es-ES" sz="1100" i="1" kern="1200" dirty="0" smtClean="0"/>
            <a:t>oportunidad</a:t>
          </a:r>
          <a:r>
            <a:rPr lang="es-ES" sz="1100" kern="1200" dirty="0" smtClean="0"/>
            <a:t> de los dict</a:t>
          </a:r>
          <a:r>
            <a:rPr lang="es-ES" sz="1100" kern="1200" dirty="0" smtClean="0"/>
            <a:t>ámenes es el área de más bajo desempeño de la Contraloría General de la República (al año 2010).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Fuente: Estudio Facultad de Gobierno UDD (2010)</a:t>
          </a:r>
          <a:endParaRPr lang="es-ES" sz="1000" kern="1200" dirty="0"/>
        </a:p>
      </dsp:txBody>
      <dsp:txXfrm>
        <a:off x="720871" y="969589"/>
        <a:ext cx="1684534" cy="1252900"/>
      </dsp:txXfrm>
    </dsp:sp>
    <dsp:sp modelId="{368A288F-F154-2F49-A7FB-386C9BA71EBE}">
      <dsp:nvSpPr>
        <dsp:cNvPr id="0" name=""/>
        <dsp:cNvSpPr/>
      </dsp:nvSpPr>
      <dsp:spPr>
        <a:xfrm rot="16200000">
          <a:off x="2543861" y="1401515"/>
          <a:ext cx="1544668" cy="48143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595594-A9F0-A648-B568-7F3370DB893C}">
      <dsp:nvSpPr>
        <dsp:cNvPr id="0" name=""/>
        <dsp:cNvSpPr/>
      </dsp:nvSpPr>
      <dsp:spPr>
        <a:xfrm>
          <a:off x="2513800" y="227984"/>
          <a:ext cx="1604790" cy="128383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Reclamos de ilegalidad de la Ley 18.410: Las decisiones son lentas y revisadas por salas de competencia com</a:t>
          </a:r>
          <a:r>
            <a:rPr lang="es-ES" sz="1000" kern="1200" dirty="0" smtClean="0"/>
            <a:t>ún.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El decaimiento del proceso administrativo es un ejemplo.</a:t>
          </a:r>
        </a:p>
      </dsp:txBody>
      <dsp:txXfrm>
        <a:off x="2551402" y="265586"/>
        <a:ext cx="1529586" cy="1208628"/>
      </dsp:txXfrm>
    </dsp:sp>
    <dsp:sp modelId="{9E8FBE33-558C-FE4C-A972-7B36A0409F14}">
      <dsp:nvSpPr>
        <dsp:cNvPr id="0" name=""/>
        <dsp:cNvSpPr/>
      </dsp:nvSpPr>
      <dsp:spPr>
        <a:xfrm rot="18900000">
          <a:off x="3750795" y="1901444"/>
          <a:ext cx="1544668" cy="48143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78946E-04D7-154C-907C-40413B923E60}">
      <dsp:nvSpPr>
        <dsp:cNvPr id="0" name=""/>
        <dsp:cNvSpPr/>
      </dsp:nvSpPr>
      <dsp:spPr>
        <a:xfrm>
          <a:off x="4266857" y="954123"/>
          <a:ext cx="1604790" cy="128383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Arbitrajes (incluso los institucionales) son demasiado opacos y tampoco existen garant</a:t>
          </a:r>
          <a:r>
            <a:rPr lang="es-ES" sz="1200" kern="1200" dirty="0" smtClean="0"/>
            <a:t>ías de calidad.</a:t>
          </a:r>
          <a:endParaRPr lang="es-ES" sz="1200" kern="1200" dirty="0"/>
        </a:p>
      </dsp:txBody>
      <dsp:txXfrm>
        <a:off x="4304459" y="991725"/>
        <a:ext cx="1529586" cy="1208628"/>
      </dsp:txXfrm>
    </dsp:sp>
    <dsp:sp modelId="{46C598F8-2E94-B349-98BB-B2D93B103526}">
      <dsp:nvSpPr>
        <dsp:cNvPr id="0" name=""/>
        <dsp:cNvSpPr/>
      </dsp:nvSpPr>
      <dsp:spPr>
        <a:xfrm>
          <a:off x="4250723" y="3108378"/>
          <a:ext cx="1544668" cy="48143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FCE98-B597-D54F-920F-837B62A52830}">
      <dsp:nvSpPr>
        <dsp:cNvPr id="0" name=""/>
        <dsp:cNvSpPr/>
      </dsp:nvSpPr>
      <dsp:spPr>
        <a:xfrm>
          <a:off x="4992997" y="2707180"/>
          <a:ext cx="1604790" cy="128383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Recurso de protecci</a:t>
          </a:r>
          <a:r>
            <a:rPr lang="es-ES" sz="1200" kern="1200" dirty="0" smtClean="0"/>
            <a:t>ón: Lecciones del caso AELA Negrete en el proceso de licitación 03/2013 (2º Llamado)</a:t>
          </a:r>
          <a:endParaRPr lang="es-ES" sz="1200" kern="1200" dirty="0"/>
        </a:p>
      </dsp:txBody>
      <dsp:txXfrm>
        <a:off x="5030599" y="2744782"/>
        <a:ext cx="1529586" cy="12086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E5362E-5EBB-9549-9C40-3C77D0F3962A}">
      <dsp:nvSpPr>
        <dsp:cNvPr id="0" name=""/>
        <dsp:cNvSpPr/>
      </dsp:nvSpPr>
      <dsp:spPr>
        <a:xfrm>
          <a:off x="2556545" y="659630"/>
          <a:ext cx="4400866" cy="4400866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gradFill rotWithShape="0">
          <a:gsLst>
            <a:gs pos="0">
              <a:schemeClr val="accent2">
                <a:shade val="90000"/>
                <a:hueOff val="-35851"/>
                <a:satOff val="-4207"/>
                <a:lumOff val="2301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90000"/>
                <a:hueOff val="-35851"/>
                <a:satOff val="-4207"/>
                <a:lumOff val="2301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39400D-411A-5641-AB87-91E1AE2E90BF}">
      <dsp:nvSpPr>
        <dsp:cNvPr id="0" name=""/>
        <dsp:cNvSpPr/>
      </dsp:nvSpPr>
      <dsp:spPr>
        <a:xfrm>
          <a:off x="2556545" y="659630"/>
          <a:ext cx="4400866" cy="4400866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gradFill rotWithShape="0">
          <a:gsLst>
            <a:gs pos="0">
              <a:schemeClr val="accent2">
                <a:shade val="90000"/>
                <a:hueOff val="-23901"/>
                <a:satOff val="-2805"/>
                <a:lumOff val="1534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90000"/>
                <a:hueOff val="-23901"/>
                <a:satOff val="-2805"/>
                <a:lumOff val="1534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0D6CE7-9B0B-7D4F-B6F0-FC8BEFFB639C}">
      <dsp:nvSpPr>
        <dsp:cNvPr id="0" name=""/>
        <dsp:cNvSpPr/>
      </dsp:nvSpPr>
      <dsp:spPr>
        <a:xfrm>
          <a:off x="2556545" y="659630"/>
          <a:ext cx="4400866" cy="4400866"/>
        </a:xfrm>
        <a:prstGeom prst="blockArc">
          <a:avLst>
            <a:gd name="adj1" fmla="val 0"/>
            <a:gd name="adj2" fmla="val 5400000"/>
            <a:gd name="adj3" fmla="val 4642"/>
          </a:avLst>
        </a:prstGeom>
        <a:gradFill rotWithShape="0">
          <a:gsLst>
            <a:gs pos="0">
              <a:schemeClr val="accent2">
                <a:shade val="90000"/>
                <a:hueOff val="-11950"/>
                <a:satOff val="-1402"/>
                <a:lumOff val="767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90000"/>
                <a:hueOff val="-11950"/>
                <a:satOff val="-1402"/>
                <a:lumOff val="767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126A5F-15C4-5846-9873-FA1D752DEF09}">
      <dsp:nvSpPr>
        <dsp:cNvPr id="0" name=""/>
        <dsp:cNvSpPr/>
      </dsp:nvSpPr>
      <dsp:spPr>
        <a:xfrm>
          <a:off x="2556545" y="659630"/>
          <a:ext cx="4400866" cy="4400866"/>
        </a:xfrm>
        <a:prstGeom prst="blockArc">
          <a:avLst>
            <a:gd name="adj1" fmla="val 16200000"/>
            <a:gd name="adj2" fmla="val 0"/>
            <a:gd name="adj3" fmla="val 4642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275E34-DFD1-984D-B1AF-FF38AC2E1414}">
      <dsp:nvSpPr>
        <dsp:cNvPr id="0" name=""/>
        <dsp:cNvSpPr/>
      </dsp:nvSpPr>
      <dsp:spPr>
        <a:xfrm>
          <a:off x="3743719" y="1846805"/>
          <a:ext cx="2026517" cy="2026517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Incertidumbre</a:t>
          </a:r>
          <a:endParaRPr lang="es-ES" sz="1800" kern="1200" dirty="0"/>
        </a:p>
      </dsp:txBody>
      <dsp:txXfrm>
        <a:off x="4040496" y="2143582"/>
        <a:ext cx="1432963" cy="1432963"/>
      </dsp:txXfrm>
    </dsp:sp>
    <dsp:sp modelId="{62FAE1FF-88A4-9344-8F53-EE37E28B2D30}">
      <dsp:nvSpPr>
        <dsp:cNvPr id="0" name=""/>
        <dsp:cNvSpPr/>
      </dsp:nvSpPr>
      <dsp:spPr>
        <a:xfrm>
          <a:off x="3968938" y="1616"/>
          <a:ext cx="1576079" cy="1418165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Arial"/>
              <a:cs typeface="Arial"/>
            </a:rPr>
            <a:t>Riesgo de decisiones contradictorias </a:t>
          </a:r>
          <a:r>
            <a:rPr lang="es-ES" sz="1200" kern="1200" dirty="0" smtClean="0">
              <a:latin typeface="Arial"/>
              <a:cs typeface="Arial"/>
            </a:rPr>
            <a:t>e inconsistencia regulatoria</a:t>
          </a:r>
          <a:endParaRPr lang="es-ES" sz="1200" kern="1200" dirty="0">
            <a:latin typeface="Arial"/>
            <a:cs typeface="Arial"/>
          </a:endParaRPr>
        </a:p>
      </dsp:txBody>
      <dsp:txXfrm>
        <a:off x="4199749" y="209301"/>
        <a:ext cx="1114457" cy="1002795"/>
      </dsp:txXfrm>
    </dsp:sp>
    <dsp:sp modelId="{4D7B8535-9716-334A-A40D-19908AF890BA}">
      <dsp:nvSpPr>
        <dsp:cNvPr id="0" name=""/>
        <dsp:cNvSpPr/>
      </dsp:nvSpPr>
      <dsp:spPr>
        <a:xfrm>
          <a:off x="6129219" y="2077911"/>
          <a:ext cx="1554247" cy="1564305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11957"/>
                <a:satOff val="-1341"/>
                <a:lumOff val="856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-11957"/>
                <a:satOff val="-1341"/>
                <a:lumOff val="856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i="1" kern="1200" dirty="0" smtClean="0"/>
            <a:t>Res </a:t>
          </a:r>
          <a:r>
            <a:rPr lang="es-ES" sz="1200" i="1" kern="1200" dirty="0" err="1" smtClean="0"/>
            <a:t>judicata</a:t>
          </a:r>
          <a:endParaRPr lang="es-ES" sz="1200" i="1" kern="1200" dirty="0"/>
        </a:p>
      </dsp:txBody>
      <dsp:txXfrm>
        <a:off x="6356833" y="2306998"/>
        <a:ext cx="1099019" cy="1106131"/>
      </dsp:txXfrm>
    </dsp:sp>
    <dsp:sp modelId="{15775F9E-8B58-C843-92C8-2CF92E8BEF66}">
      <dsp:nvSpPr>
        <dsp:cNvPr id="0" name=""/>
        <dsp:cNvSpPr/>
      </dsp:nvSpPr>
      <dsp:spPr>
        <a:xfrm>
          <a:off x="4047697" y="4300148"/>
          <a:ext cx="1418562" cy="1418562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23915"/>
                <a:satOff val="-2683"/>
                <a:lumOff val="1712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-23915"/>
                <a:satOff val="-2683"/>
                <a:lumOff val="1712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i="1" kern="1200" dirty="0" smtClean="0"/>
            <a:t>Ne bis in </a:t>
          </a:r>
          <a:r>
            <a:rPr lang="es-ES" sz="1200" i="1" kern="1200" dirty="0" err="1" smtClean="0"/>
            <a:t>idem</a:t>
          </a:r>
          <a:endParaRPr lang="es-ES" sz="1200" i="1" kern="1200" dirty="0"/>
        </a:p>
      </dsp:txBody>
      <dsp:txXfrm>
        <a:off x="4255441" y="4507892"/>
        <a:ext cx="1003074" cy="1003074"/>
      </dsp:txXfrm>
    </dsp:sp>
    <dsp:sp modelId="{77B3F9AB-5FD2-534F-B9EC-652CBE059F99}">
      <dsp:nvSpPr>
        <dsp:cNvPr id="0" name=""/>
        <dsp:cNvSpPr/>
      </dsp:nvSpPr>
      <dsp:spPr>
        <a:xfrm>
          <a:off x="1868450" y="2077911"/>
          <a:ext cx="1478326" cy="1564305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Distinci</a:t>
          </a:r>
          <a:r>
            <a:rPr lang="es-ES" sz="1200" kern="1200" dirty="0" smtClean="0"/>
            <a:t>ón:</a:t>
          </a:r>
          <a:r>
            <a:rPr lang="es-ES" sz="1200" kern="1200" dirty="0" smtClean="0"/>
            <a:t> Impropiedad o indeterminaci</a:t>
          </a:r>
          <a:r>
            <a:rPr lang="es-ES" sz="1200" kern="1200" dirty="0" smtClean="0"/>
            <a:t>ón</a:t>
          </a:r>
          <a:endParaRPr lang="es-ES" sz="1200" kern="1200" dirty="0"/>
        </a:p>
      </dsp:txBody>
      <dsp:txXfrm>
        <a:off x="2084946" y="2306998"/>
        <a:ext cx="1045334" cy="1106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1436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5214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8971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683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64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9034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6325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6952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8619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440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368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B8A84-45E0-364F-8C71-EC0138327379}" type="datetimeFigureOut">
              <a:rPr lang="es-ES" smtClean="0"/>
              <a:t>29-07-16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F6513-6340-904C-9BE6-3AE3A8E18C5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6478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hyperlink" Target="mailto:bbusel@qbn.c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hyperlink" Target="mailto:bbusel@qbn.c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Libros-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34" b="38723"/>
          <a:stretch/>
        </p:blipFill>
        <p:spPr>
          <a:xfrm>
            <a:off x="0" y="2862921"/>
            <a:ext cx="9144000" cy="192257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0" y="1067119"/>
            <a:ext cx="914400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1400" dirty="0">
                <a:latin typeface="Arial"/>
                <a:cs typeface="Arial"/>
              </a:rPr>
              <a:t>LA SOLUCIÓN DE CONTROVERSIAS EN EL DERECHO ELÉCTRICO CHILENO: </a:t>
            </a:r>
            <a:endParaRPr lang="es-ES_tradnl" sz="1400" dirty="0" smtClean="0">
              <a:latin typeface="Arial"/>
              <a:cs typeface="Arial"/>
            </a:endParaRPr>
          </a:p>
          <a:p>
            <a:pPr algn="ctr"/>
            <a:endParaRPr lang="es-ES_tradnl" sz="1400" dirty="0" smtClean="0">
              <a:latin typeface="Arial"/>
              <a:cs typeface="Arial"/>
            </a:endParaRPr>
          </a:p>
          <a:p>
            <a:pPr algn="ctr"/>
            <a:r>
              <a:rPr lang="es-ES_tradnl" sz="1400" dirty="0" smtClean="0">
                <a:latin typeface="Arial"/>
                <a:cs typeface="Arial"/>
              </a:rPr>
              <a:t>LOS </a:t>
            </a:r>
            <a:r>
              <a:rPr lang="es-ES_tradnl" sz="1400" dirty="0">
                <a:latin typeface="Arial"/>
                <a:cs typeface="Arial"/>
              </a:rPr>
              <a:t>CASOS QUE NO SON CONOCIDOS (PERO QUE DEBERÍAN </a:t>
            </a:r>
            <a:r>
              <a:rPr lang="es-ES_tradnl" sz="1400" dirty="0" smtClean="0">
                <a:latin typeface="Arial"/>
                <a:cs typeface="Arial"/>
              </a:rPr>
              <a:t>SERLO) </a:t>
            </a:r>
            <a:r>
              <a:rPr lang="es-ES_tradnl" sz="1400" dirty="0">
                <a:latin typeface="Arial"/>
                <a:cs typeface="Arial"/>
              </a:rPr>
              <a:t>POR EL PANEL DE EXPERTOS</a:t>
            </a:r>
          </a:p>
          <a:p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4498134" y="5079835"/>
            <a:ext cx="477154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00" dirty="0" smtClean="0">
                <a:latin typeface="Arial"/>
                <a:cs typeface="Arial"/>
              </a:rPr>
              <a:t>Bernardo Busel Niedmann</a:t>
            </a:r>
          </a:p>
          <a:p>
            <a:pPr algn="ctr"/>
            <a:endParaRPr lang="es-ES" sz="1300" dirty="0" smtClean="0">
              <a:latin typeface="Arial"/>
              <a:cs typeface="Arial"/>
            </a:endParaRPr>
          </a:p>
          <a:p>
            <a:pPr algn="ctr"/>
            <a:r>
              <a:rPr lang="es-ES" sz="1300" dirty="0" smtClean="0">
                <a:latin typeface="Arial"/>
                <a:cs typeface="Arial"/>
              </a:rPr>
              <a:t>Profesor de Derecho El</a:t>
            </a:r>
            <a:r>
              <a:rPr lang="es-ES" sz="1300" dirty="0" smtClean="0">
                <a:latin typeface="Arial"/>
                <a:cs typeface="Arial"/>
              </a:rPr>
              <a:t>éctrico</a:t>
            </a:r>
          </a:p>
          <a:p>
            <a:pPr algn="ctr"/>
            <a:r>
              <a:rPr lang="es-ES" sz="1300" dirty="0" smtClean="0">
                <a:latin typeface="Arial"/>
                <a:cs typeface="Arial"/>
              </a:rPr>
              <a:t>Facultad de Derecho, Universidad Adolfo Ibáñez</a:t>
            </a:r>
          </a:p>
          <a:p>
            <a:pPr algn="ctr"/>
            <a:endParaRPr lang="es-ES" sz="1300" dirty="0">
              <a:latin typeface="Arial"/>
              <a:cs typeface="Arial"/>
            </a:endParaRPr>
          </a:p>
          <a:p>
            <a:pPr algn="ctr"/>
            <a:r>
              <a:rPr lang="es-ES" sz="1300" dirty="0" smtClean="0">
                <a:latin typeface="Arial"/>
                <a:cs typeface="Arial"/>
              </a:rPr>
              <a:t>Correo-e: </a:t>
            </a:r>
            <a:r>
              <a:rPr lang="es-ES" sz="1300" dirty="0" smtClean="0">
                <a:latin typeface="Arial"/>
                <a:cs typeface="Arial"/>
                <a:hlinkClick r:id="rId3"/>
              </a:rPr>
              <a:t>bbusel@qbn.cl</a:t>
            </a:r>
            <a:endParaRPr lang="es-ES" sz="1300" dirty="0" smtClean="0">
              <a:latin typeface="Arial"/>
              <a:cs typeface="Arial"/>
            </a:endParaRPr>
          </a:p>
          <a:p>
            <a:endParaRPr lang="es-ES" sz="1400" dirty="0">
              <a:latin typeface="Arial"/>
              <a:cs typeface="Arial"/>
            </a:endParaRPr>
          </a:p>
          <a:p>
            <a:endParaRPr lang="es-E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0279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23478" y="405681"/>
            <a:ext cx="8890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latin typeface="Arial"/>
                <a:cs typeface="Arial"/>
              </a:rPr>
              <a:t>Relevancia del tema: La electricidad como uno de los motores de la econom</a:t>
            </a:r>
            <a:r>
              <a:rPr lang="es-ES" sz="1400" b="1" dirty="0" smtClean="0">
                <a:latin typeface="Arial"/>
                <a:cs typeface="Arial"/>
              </a:rPr>
              <a:t>ía de Chile</a:t>
            </a:r>
            <a:endParaRPr lang="es-ES" sz="1400" b="1" dirty="0" smtClean="0">
              <a:latin typeface="Arial"/>
              <a:cs typeface="Arial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87950" y="1128853"/>
            <a:ext cx="7858504" cy="6801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sz="1200" dirty="0" smtClean="0">
                <a:latin typeface="Arial"/>
                <a:cs typeface="Arial"/>
              </a:rPr>
              <a:t>Hace dos años que el sector el</a:t>
            </a:r>
            <a:r>
              <a:rPr lang="es-ES" sz="1200" dirty="0" smtClean="0">
                <a:latin typeface="Arial"/>
                <a:cs typeface="Arial"/>
              </a:rPr>
              <a:t>éctrico es el sector más dinámico de la economía chilena, superando a la minería (Indicadores industriales </a:t>
            </a:r>
            <a:r>
              <a:rPr lang="es-ES" sz="1200" dirty="0" err="1" smtClean="0">
                <a:latin typeface="Arial"/>
                <a:cs typeface="Arial"/>
              </a:rPr>
              <a:t>Sofofa</a:t>
            </a:r>
            <a:r>
              <a:rPr lang="es-ES" sz="1200" dirty="0" smtClean="0">
                <a:latin typeface="Arial"/>
                <a:cs typeface="Arial"/>
              </a:rPr>
              <a:t>, 2016).</a:t>
            </a:r>
          </a:p>
          <a:p>
            <a:pPr marL="285750" indent="-285750">
              <a:buFont typeface="Arial"/>
              <a:buChar char="•"/>
            </a:pPr>
            <a:endParaRPr lang="es-ES" sz="1200" dirty="0">
              <a:latin typeface="Arial"/>
              <a:cs typeface="Arial"/>
            </a:endParaRPr>
          </a:p>
          <a:p>
            <a:r>
              <a:rPr lang="es-ES" sz="1200" dirty="0" smtClean="0">
                <a:latin typeface="Arial"/>
                <a:cs typeface="Arial"/>
              </a:rPr>
              <a:t>Una de las </a:t>
            </a:r>
            <a:r>
              <a:rPr lang="es-ES" sz="1200" dirty="0" smtClean="0">
                <a:latin typeface="Arial"/>
                <a:cs typeface="Arial"/>
              </a:rPr>
              <a:t>recetas para lograr la inversión privada son el establecimiento de reglas claras:</a:t>
            </a:r>
          </a:p>
          <a:p>
            <a:endParaRPr lang="es-ES" sz="12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s-ES" sz="1200" dirty="0" smtClean="0">
                <a:latin typeface="Arial"/>
                <a:cs typeface="Arial"/>
              </a:rPr>
              <a:t>Tal como ha indicado el Ministro de Energía:</a:t>
            </a:r>
          </a:p>
          <a:p>
            <a:pPr algn="just"/>
            <a:endParaRPr lang="es-ES" sz="1200" dirty="0">
              <a:latin typeface="Arial"/>
              <a:cs typeface="Arial"/>
            </a:endParaRPr>
          </a:p>
          <a:p>
            <a:pPr algn="just"/>
            <a:r>
              <a:rPr lang="es-ES" sz="1200" dirty="0" smtClean="0">
                <a:latin typeface="Arial"/>
                <a:cs typeface="Arial"/>
              </a:rPr>
              <a:t>“</a:t>
            </a:r>
            <a:r>
              <a:rPr lang="es-ES" sz="1200" i="1" dirty="0" smtClean="0">
                <a:latin typeface="Arial"/>
                <a:cs typeface="Arial"/>
              </a:rPr>
              <a:t>Tenemos nuevos actores y </a:t>
            </a:r>
            <a:r>
              <a:rPr lang="es-ES" sz="1200" b="1" i="1" dirty="0" smtClean="0">
                <a:latin typeface="Arial"/>
                <a:cs typeface="Arial"/>
              </a:rPr>
              <a:t>reglas muy claras</a:t>
            </a:r>
            <a:r>
              <a:rPr lang="es-ES" sz="1200" i="1" dirty="0" smtClean="0">
                <a:latin typeface="Arial"/>
                <a:cs typeface="Arial"/>
              </a:rPr>
              <a:t>.” (La Segunda, 28 de julio de 2016).</a:t>
            </a:r>
          </a:p>
          <a:p>
            <a:pPr algn="just"/>
            <a:endParaRPr lang="es-ES" sz="1200" i="1" dirty="0">
              <a:latin typeface="Arial"/>
              <a:cs typeface="Arial"/>
            </a:endParaRPr>
          </a:p>
          <a:p>
            <a:pPr algn="just"/>
            <a:r>
              <a:rPr lang="es-ES" sz="1200" i="1" dirty="0" smtClean="0">
                <a:latin typeface="Arial"/>
                <a:cs typeface="Arial"/>
              </a:rPr>
              <a:t>“ (…) lo primero que teníamos que hacer en este mercado era generar </a:t>
            </a:r>
            <a:r>
              <a:rPr lang="es-ES" sz="1200" b="1" i="1" dirty="0" smtClean="0">
                <a:latin typeface="Arial"/>
                <a:cs typeface="Arial"/>
              </a:rPr>
              <a:t>un ambiente favorable a la inversión, con reglas del juego claras</a:t>
            </a:r>
            <a:r>
              <a:rPr lang="es-ES" sz="1200" i="1" dirty="0" smtClean="0">
                <a:latin typeface="Arial"/>
                <a:cs typeface="Arial"/>
              </a:rPr>
              <a:t>, y segundo: un ambiente con más competencia”. (El Mostrador, 9 de mayo de 2016)</a:t>
            </a:r>
          </a:p>
          <a:p>
            <a:pPr algn="just"/>
            <a:endParaRPr lang="es-ES" sz="1200" i="1" dirty="0" smtClean="0">
              <a:latin typeface="Arial"/>
              <a:cs typeface="Arial"/>
            </a:endParaRPr>
          </a:p>
          <a:p>
            <a:pPr algn="just"/>
            <a:r>
              <a:rPr lang="es-ES" sz="1200" i="1" dirty="0" smtClean="0">
                <a:latin typeface="Arial"/>
                <a:cs typeface="Arial"/>
              </a:rPr>
              <a:t>“Vemos con enorme interés que se reconozca a Chile como un lugar en el que se pueden hacer inversiones (…) </a:t>
            </a:r>
            <a:r>
              <a:rPr lang="es-ES" sz="1200" b="1" i="1" dirty="0" smtClean="0">
                <a:latin typeface="Arial"/>
                <a:cs typeface="Arial"/>
              </a:rPr>
              <a:t>con certeza, certidumbre, reglas del juego claras</a:t>
            </a:r>
            <a:r>
              <a:rPr lang="es-ES" sz="1200" i="1" dirty="0" smtClean="0">
                <a:latin typeface="Arial"/>
                <a:cs typeface="Arial"/>
              </a:rPr>
              <a:t> y con oportunidades para que este sector salga del déficit de infraestructura que tiene” (El Mercurio, 8 de agosto de 2014).</a:t>
            </a:r>
          </a:p>
          <a:p>
            <a:pPr algn="just"/>
            <a:endParaRPr lang="es-ES" sz="1200" i="1" dirty="0" smtClean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r>
              <a:rPr lang="es-ES" sz="1200" dirty="0">
                <a:latin typeface="Arial"/>
                <a:cs typeface="Arial"/>
              </a:rPr>
              <a:t>Por otro lado, vemos que todavía existe una demora e insuficiencia técnica que los inversionistas extranjeros identifican como relevante</a:t>
            </a:r>
            <a:r>
              <a:rPr lang="es-ES" sz="1200" dirty="0" smtClean="0">
                <a:latin typeface="Arial"/>
                <a:cs typeface="Arial"/>
              </a:rPr>
              <a:t>: </a:t>
            </a:r>
          </a:p>
          <a:p>
            <a:pPr algn="just"/>
            <a:endParaRPr lang="es-ES_tradnl" sz="1200" dirty="0" smtClean="0">
              <a:latin typeface="Arial"/>
              <a:cs typeface="Arial"/>
            </a:endParaRPr>
          </a:p>
          <a:p>
            <a:pPr algn="just"/>
            <a:r>
              <a:rPr lang="es-ES_tradnl" sz="1200" i="1" dirty="0" smtClean="0">
                <a:latin typeface="Arial"/>
                <a:cs typeface="Arial"/>
              </a:rPr>
              <a:t>“Disputes </a:t>
            </a:r>
            <a:r>
              <a:rPr lang="es-ES_tradnl" sz="1200" i="1" dirty="0" err="1" smtClean="0">
                <a:latin typeface="Arial"/>
                <a:cs typeface="Arial"/>
              </a:rPr>
              <a:t>have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been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referred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to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the</a:t>
            </a:r>
            <a:r>
              <a:rPr lang="es-ES_tradnl" sz="1200" i="1" dirty="0" smtClean="0">
                <a:latin typeface="Arial"/>
                <a:cs typeface="Arial"/>
              </a:rPr>
              <a:t> local judicial </a:t>
            </a:r>
            <a:r>
              <a:rPr lang="es-ES_tradnl" sz="1200" i="1" dirty="0" err="1" smtClean="0">
                <a:latin typeface="Arial"/>
                <a:cs typeface="Arial"/>
              </a:rPr>
              <a:t>system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although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the</a:t>
            </a:r>
            <a:r>
              <a:rPr lang="es-ES_tradnl" sz="1200" i="1" dirty="0" smtClean="0">
                <a:latin typeface="Arial"/>
                <a:cs typeface="Arial"/>
              </a:rPr>
              <a:t> time </a:t>
            </a:r>
            <a:r>
              <a:rPr lang="es-ES_tradnl" sz="1200" i="1" dirty="0" err="1" smtClean="0">
                <a:latin typeface="Arial"/>
                <a:cs typeface="Arial"/>
              </a:rPr>
              <a:t>required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for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resolution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may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make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this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an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unattractive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option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for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foreign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investors</a:t>
            </a:r>
            <a:r>
              <a:rPr lang="es-ES_tradnl" sz="1200" i="1" dirty="0" smtClean="0">
                <a:latin typeface="Arial"/>
                <a:cs typeface="Arial"/>
              </a:rPr>
              <a:t>. </a:t>
            </a:r>
            <a:r>
              <a:rPr lang="es-ES_tradnl" sz="1200" i="1" dirty="0" err="1" smtClean="0">
                <a:latin typeface="Arial"/>
                <a:cs typeface="Arial"/>
              </a:rPr>
              <a:t>Because</a:t>
            </a:r>
            <a:r>
              <a:rPr lang="es-ES_tradnl" sz="1200" i="1" dirty="0" smtClean="0">
                <a:latin typeface="Arial"/>
                <a:cs typeface="Arial"/>
              </a:rPr>
              <a:t> of </a:t>
            </a:r>
            <a:r>
              <a:rPr lang="es-ES_tradnl" sz="1200" b="1" i="1" dirty="0" err="1" smtClean="0">
                <a:latin typeface="Arial"/>
                <a:cs typeface="Arial"/>
              </a:rPr>
              <a:t>high</a:t>
            </a:r>
            <a:r>
              <a:rPr lang="es-ES_tradnl" sz="1200" b="1" i="1" dirty="0" smtClean="0">
                <a:latin typeface="Arial"/>
                <a:cs typeface="Arial"/>
              </a:rPr>
              <a:t> case </a:t>
            </a:r>
            <a:r>
              <a:rPr lang="es-ES_tradnl" sz="1200" b="1" i="1" dirty="0" err="1" smtClean="0">
                <a:latin typeface="Arial"/>
                <a:cs typeface="Arial"/>
              </a:rPr>
              <a:t>overloads</a:t>
            </a:r>
            <a:r>
              <a:rPr lang="es-ES_tradnl" sz="1200" b="1" i="1" dirty="0" smtClean="0">
                <a:latin typeface="Arial"/>
                <a:cs typeface="Arial"/>
              </a:rPr>
              <a:t>, </a:t>
            </a:r>
            <a:r>
              <a:rPr lang="es-ES_tradnl" sz="1200" b="1" i="1" dirty="0" err="1" smtClean="0">
                <a:latin typeface="Arial"/>
                <a:cs typeface="Arial"/>
              </a:rPr>
              <a:t>understaffing</a:t>
            </a:r>
            <a:r>
              <a:rPr lang="es-ES_tradnl" sz="1200" b="1" i="1" dirty="0" smtClean="0">
                <a:latin typeface="Arial"/>
                <a:cs typeface="Arial"/>
              </a:rPr>
              <a:t> and </a:t>
            </a:r>
            <a:r>
              <a:rPr lang="es-ES_tradnl" sz="1200" b="1" i="1" dirty="0" err="1" smtClean="0">
                <a:latin typeface="Arial"/>
                <a:cs typeface="Arial"/>
              </a:rPr>
              <a:t>antiquated</a:t>
            </a:r>
            <a:r>
              <a:rPr lang="es-ES_tradnl" sz="1200" b="1" i="1" dirty="0" smtClean="0">
                <a:latin typeface="Arial"/>
                <a:cs typeface="Arial"/>
              </a:rPr>
              <a:t> case-</a:t>
            </a:r>
            <a:r>
              <a:rPr lang="es-ES_tradnl" sz="1200" b="1" i="1" dirty="0" err="1" smtClean="0">
                <a:latin typeface="Arial"/>
                <a:cs typeface="Arial"/>
              </a:rPr>
              <a:t>management</a:t>
            </a:r>
            <a:r>
              <a:rPr lang="es-ES_tradnl" sz="1200" b="1" i="1" dirty="0" smtClean="0">
                <a:latin typeface="Arial"/>
                <a:cs typeface="Arial"/>
              </a:rPr>
              <a:t> </a:t>
            </a:r>
            <a:r>
              <a:rPr lang="es-ES_tradnl" sz="1200" dirty="0" err="1" smtClean="0">
                <a:latin typeface="Arial"/>
                <a:cs typeface="Arial"/>
              </a:rPr>
              <a:t>pro</a:t>
            </a:r>
            <a:r>
              <a:rPr lang="es-ES_tradnl" sz="1200" i="1" dirty="0" err="1" smtClean="0">
                <a:latin typeface="Arial"/>
                <a:cs typeface="Arial"/>
              </a:rPr>
              <a:t>cedures</a:t>
            </a:r>
            <a:r>
              <a:rPr lang="es-ES_tradnl" sz="1200" i="1" dirty="0" smtClean="0">
                <a:latin typeface="Arial"/>
                <a:cs typeface="Arial"/>
              </a:rPr>
              <a:t>, </a:t>
            </a:r>
            <a:r>
              <a:rPr lang="es-ES_tradnl" sz="1200" i="1" dirty="0" err="1" smtClean="0">
                <a:latin typeface="Arial"/>
                <a:cs typeface="Arial"/>
              </a:rPr>
              <a:t>resolution</a:t>
            </a:r>
            <a:r>
              <a:rPr lang="es-ES_tradnl" sz="1200" i="1" dirty="0" smtClean="0">
                <a:latin typeface="Arial"/>
                <a:cs typeface="Arial"/>
              </a:rPr>
              <a:t> of </a:t>
            </a:r>
            <a:r>
              <a:rPr lang="es-ES_tradnl" sz="1200" i="1" dirty="0" err="1" smtClean="0">
                <a:latin typeface="Arial"/>
                <a:cs typeface="Arial"/>
              </a:rPr>
              <a:t>business</a:t>
            </a:r>
            <a:r>
              <a:rPr lang="es-ES_tradnl" sz="1200" i="1" dirty="0" smtClean="0">
                <a:latin typeface="Arial"/>
                <a:cs typeface="Arial"/>
              </a:rPr>
              <a:t> disputes in </a:t>
            </a:r>
            <a:r>
              <a:rPr lang="es-ES_tradnl" sz="1200" i="1" dirty="0" err="1" smtClean="0">
                <a:latin typeface="Arial"/>
                <a:cs typeface="Arial"/>
              </a:rPr>
              <a:t>the</a:t>
            </a:r>
            <a:r>
              <a:rPr lang="es-ES_tradnl" sz="1200" i="1" dirty="0" smtClean="0">
                <a:latin typeface="Arial"/>
                <a:cs typeface="Arial"/>
              </a:rPr>
              <a:t> civil </a:t>
            </a:r>
            <a:r>
              <a:rPr lang="es-ES_tradnl" sz="1200" i="1" dirty="0" err="1" smtClean="0">
                <a:latin typeface="Arial"/>
                <a:cs typeface="Arial"/>
              </a:rPr>
              <a:t>court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system</a:t>
            </a:r>
            <a:r>
              <a:rPr lang="es-ES_tradnl" sz="1200" i="1" dirty="0" smtClean="0">
                <a:latin typeface="Arial"/>
                <a:cs typeface="Arial"/>
              </a:rPr>
              <a:t> can </a:t>
            </a:r>
            <a:r>
              <a:rPr lang="es-ES_tradnl" sz="1200" i="1" dirty="0" err="1" smtClean="0">
                <a:latin typeface="Arial"/>
                <a:cs typeface="Arial"/>
              </a:rPr>
              <a:t>take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four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to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five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years</a:t>
            </a:r>
            <a:r>
              <a:rPr lang="es-ES_tradnl" sz="1200" i="1" dirty="0" smtClean="0">
                <a:latin typeface="Arial"/>
                <a:cs typeface="Arial"/>
              </a:rPr>
              <a:t>. </a:t>
            </a:r>
            <a:r>
              <a:rPr lang="es-ES_tradnl" sz="1200" i="1" dirty="0" err="1" smtClean="0">
                <a:latin typeface="Arial"/>
                <a:cs typeface="Arial"/>
              </a:rPr>
              <a:t>Accordingly</a:t>
            </a:r>
            <a:r>
              <a:rPr lang="es-ES_tradnl" sz="1200" i="1" dirty="0" smtClean="0">
                <a:latin typeface="Arial"/>
                <a:cs typeface="Arial"/>
              </a:rPr>
              <a:t>, </a:t>
            </a:r>
            <a:r>
              <a:rPr lang="es-ES_tradnl" sz="1200" i="1" dirty="0" err="1" smtClean="0">
                <a:latin typeface="Arial"/>
                <a:cs typeface="Arial"/>
              </a:rPr>
              <a:t>litigants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often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choose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to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settle</a:t>
            </a:r>
            <a:r>
              <a:rPr lang="es-ES_tradnl" sz="1200" i="1" dirty="0" smtClean="0">
                <a:latin typeface="Arial"/>
                <a:cs typeface="Arial"/>
              </a:rPr>
              <a:t> </a:t>
            </a:r>
            <a:r>
              <a:rPr lang="es-ES_tradnl" sz="1200" i="1" dirty="0" err="1" smtClean="0">
                <a:latin typeface="Arial"/>
                <a:cs typeface="Arial"/>
              </a:rPr>
              <a:t>out</a:t>
            </a:r>
            <a:r>
              <a:rPr lang="es-ES_tradnl" sz="1200" i="1" dirty="0" smtClean="0">
                <a:latin typeface="Arial"/>
                <a:cs typeface="Arial"/>
              </a:rPr>
              <a:t> of </a:t>
            </a:r>
            <a:r>
              <a:rPr lang="es-ES_tradnl" sz="1200" i="1" dirty="0" err="1" smtClean="0">
                <a:latin typeface="Arial"/>
                <a:cs typeface="Arial"/>
              </a:rPr>
              <a:t>court</a:t>
            </a:r>
            <a:r>
              <a:rPr lang="es-ES_tradnl" sz="1200" i="1" dirty="0" smtClean="0">
                <a:latin typeface="Arial"/>
                <a:cs typeface="Arial"/>
              </a:rPr>
              <a:t>.” </a:t>
            </a:r>
            <a:r>
              <a:rPr lang="es-ES_tradnl" sz="1200" dirty="0" smtClean="0">
                <a:latin typeface="Arial"/>
                <a:cs typeface="Arial"/>
              </a:rPr>
              <a:t>(Chile: </a:t>
            </a:r>
            <a:r>
              <a:rPr lang="es-ES_tradnl" sz="1200" dirty="0" err="1" smtClean="0">
                <a:latin typeface="Arial"/>
                <a:cs typeface="Arial"/>
              </a:rPr>
              <a:t>Investment</a:t>
            </a:r>
            <a:r>
              <a:rPr lang="es-ES_tradnl" sz="1200" dirty="0" smtClean="0">
                <a:latin typeface="Arial"/>
                <a:cs typeface="Arial"/>
              </a:rPr>
              <a:t> </a:t>
            </a:r>
            <a:r>
              <a:rPr lang="es-ES_tradnl" sz="1200" dirty="0" err="1" smtClean="0">
                <a:latin typeface="Arial"/>
                <a:cs typeface="Arial"/>
              </a:rPr>
              <a:t>Climate</a:t>
            </a:r>
            <a:r>
              <a:rPr lang="es-ES_tradnl" sz="1200" dirty="0" smtClean="0">
                <a:latin typeface="Arial"/>
                <a:cs typeface="Arial"/>
              </a:rPr>
              <a:t> </a:t>
            </a:r>
            <a:r>
              <a:rPr lang="es-ES_tradnl" sz="1200" dirty="0" err="1" smtClean="0">
                <a:latin typeface="Arial"/>
                <a:cs typeface="Arial"/>
              </a:rPr>
              <a:t>Statements</a:t>
            </a:r>
            <a:r>
              <a:rPr lang="es-ES_tradnl" sz="1200" dirty="0" smtClean="0">
                <a:latin typeface="Arial"/>
                <a:cs typeface="Arial"/>
              </a:rPr>
              <a:t> </a:t>
            </a:r>
            <a:r>
              <a:rPr lang="es-ES_tradnl" sz="1200" dirty="0" err="1" smtClean="0">
                <a:latin typeface="Arial"/>
                <a:cs typeface="Arial"/>
              </a:rPr>
              <a:t>for</a:t>
            </a:r>
            <a:r>
              <a:rPr lang="es-ES_tradnl" sz="1200" dirty="0" smtClean="0">
                <a:latin typeface="Arial"/>
                <a:cs typeface="Arial"/>
              </a:rPr>
              <a:t> 2016, Bureau of </a:t>
            </a:r>
            <a:r>
              <a:rPr lang="es-ES_tradnl" sz="1200" dirty="0" err="1" smtClean="0">
                <a:latin typeface="Arial"/>
                <a:cs typeface="Arial"/>
              </a:rPr>
              <a:t>Economic</a:t>
            </a:r>
            <a:r>
              <a:rPr lang="es-ES_tradnl" sz="1200" dirty="0" smtClean="0">
                <a:latin typeface="Arial"/>
                <a:cs typeface="Arial"/>
              </a:rPr>
              <a:t> and Business </a:t>
            </a:r>
            <a:r>
              <a:rPr lang="es-ES_tradnl" sz="1200" dirty="0" err="1" smtClean="0">
                <a:latin typeface="Arial"/>
                <a:cs typeface="Arial"/>
              </a:rPr>
              <a:t>Affairs</a:t>
            </a:r>
            <a:r>
              <a:rPr lang="es-ES_tradnl" sz="1200" dirty="0" smtClean="0">
                <a:latin typeface="Arial"/>
                <a:cs typeface="Arial"/>
              </a:rPr>
              <a:t>, US </a:t>
            </a:r>
            <a:r>
              <a:rPr lang="es-ES_tradnl" sz="1200" dirty="0" err="1" smtClean="0">
                <a:latin typeface="Arial"/>
                <a:cs typeface="Arial"/>
              </a:rPr>
              <a:t>Department</a:t>
            </a:r>
            <a:r>
              <a:rPr lang="es-ES_tradnl" sz="1200" dirty="0" smtClean="0">
                <a:latin typeface="Arial"/>
                <a:cs typeface="Arial"/>
              </a:rPr>
              <a:t> of </a:t>
            </a:r>
            <a:r>
              <a:rPr lang="es-ES_tradnl" sz="1200" dirty="0" err="1" smtClean="0">
                <a:latin typeface="Arial"/>
                <a:cs typeface="Arial"/>
              </a:rPr>
              <a:t>State</a:t>
            </a:r>
            <a:r>
              <a:rPr lang="es-ES_tradnl" sz="1200" dirty="0" smtClean="0">
                <a:latin typeface="Arial"/>
                <a:cs typeface="Arial"/>
              </a:rPr>
              <a:t>). </a:t>
            </a:r>
          </a:p>
          <a:p>
            <a:pPr algn="just"/>
            <a:endParaRPr lang="es-ES_tradnl" sz="1200" i="1" dirty="0">
              <a:latin typeface="Arial"/>
              <a:cs typeface="Arial"/>
            </a:endParaRPr>
          </a:p>
          <a:p>
            <a:pPr algn="just"/>
            <a:endParaRPr lang="es-ES_tradnl" sz="1200" dirty="0" smtClean="0">
              <a:latin typeface="Arial"/>
              <a:cs typeface="Arial"/>
            </a:endParaRPr>
          </a:p>
          <a:p>
            <a:pPr algn="just"/>
            <a:endParaRPr lang="es-ES_tradnl" sz="1400" i="1" dirty="0">
              <a:latin typeface="Arial"/>
              <a:cs typeface="Arial"/>
            </a:endParaRPr>
          </a:p>
          <a:p>
            <a:pPr algn="just"/>
            <a:endParaRPr lang="es-ES" sz="1400" dirty="0" smtClean="0">
              <a:latin typeface="Arial"/>
              <a:cs typeface="Arial"/>
            </a:endParaRPr>
          </a:p>
          <a:p>
            <a:pPr algn="just"/>
            <a:endParaRPr lang="es-ES" sz="1400" i="1" dirty="0" smtClean="0">
              <a:latin typeface="Arial"/>
              <a:cs typeface="Arial"/>
            </a:endParaRPr>
          </a:p>
          <a:p>
            <a:pPr algn="just"/>
            <a:endParaRPr lang="es-ES" sz="1400" i="1" dirty="0">
              <a:latin typeface="Arial"/>
              <a:cs typeface="Arial"/>
            </a:endParaRPr>
          </a:p>
          <a:p>
            <a:pPr algn="just"/>
            <a:endParaRPr lang="es-ES" sz="1400" i="1" dirty="0" smtClean="0">
              <a:latin typeface="Arial"/>
              <a:cs typeface="Arial"/>
            </a:endParaRPr>
          </a:p>
          <a:p>
            <a:endParaRPr lang="es-ES" dirty="0">
              <a:latin typeface="Arial"/>
              <a:cs typeface="Arial"/>
            </a:endParaRPr>
          </a:p>
          <a:p>
            <a:endParaRPr lang="es-ES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3440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23478" y="405681"/>
            <a:ext cx="8890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latin typeface="Arial"/>
                <a:cs typeface="Arial"/>
              </a:rPr>
              <a:t>Diagn</a:t>
            </a:r>
            <a:r>
              <a:rPr lang="es-ES" sz="1400" b="1" dirty="0" smtClean="0">
                <a:latin typeface="Arial"/>
                <a:cs typeface="Arial"/>
              </a:rPr>
              <a:t>óstico: La solución de controversias en el sector eléctrico (excepto en el Panel de Expertos) es demasiado lenta y técnicamente débil </a:t>
            </a:r>
            <a:endParaRPr lang="es-ES" sz="1400" b="1" dirty="0" smtClean="0">
              <a:latin typeface="Arial"/>
              <a:cs typeface="Arial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779929802"/>
              </p:ext>
            </p:extLst>
          </p:nvPr>
        </p:nvGraphicFramePr>
        <p:xfrm>
          <a:off x="1505993" y="1381300"/>
          <a:ext cx="6564188" cy="4421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0375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23478" y="405681"/>
            <a:ext cx="8890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latin typeface="Arial"/>
                <a:cs typeface="Arial"/>
              </a:rPr>
              <a:t>Los riesgos que se generan cuando se evidencia lentitud, opacidad y debilidad t</a:t>
            </a:r>
            <a:r>
              <a:rPr lang="es-ES" sz="1400" b="1" dirty="0" smtClean="0">
                <a:latin typeface="Arial"/>
                <a:cs typeface="Arial"/>
              </a:rPr>
              <a:t>écnica</a:t>
            </a:r>
            <a:endParaRPr lang="es-ES" sz="1400" b="1" dirty="0" smtClean="0">
              <a:latin typeface="Arial"/>
              <a:cs typeface="Arial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600879866"/>
              </p:ext>
            </p:extLst>
          </p:nvPr>
        </p:nvGraphicFramePr>
        <p:xfrm>
          <a:off x="-132297" y="1014204"/>
          <a:ext cx="9551918" cy="5720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6639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23478" y="405681"/>
            <a:ext cx="8890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latin typeface="Arial"/>
                <a:cs typeface="Arial"/>
              </a:rPr>
              <a:t>Propuesta: El Panel de Expertos de la Ley General de Servicios El</a:t>
            </a:r>
            <a:r>
              <a:rPr lang="es-ES" sz="1400" b="1" dirty="0" smtClean="0">
                <a:latin typeface="Arial"/>
                <a:cs typeface="Arial"/>
              </a:rPr>
              <a:t>éctricos (“LGSE”) debería conocer algunos de estos casos</a:t>
            </a:r>
            <a:endParaRPr lang="es-ES" sz="1400" b="1" dirty="0" smtClean="0">
              <a:latin typeface="Arial"/>
              <a:cs typeface="Arial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9813" y="1085266"/>
            <a:ext cx="7999622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 smtClean="0">
                <a:latin typeface="Arial"/>
                <a:cs typeface="Arial"/>
              </a:rPr>
              <a:t>Las razones:</a:t>
            </a:r>
          </a:p>
          <a:p>
            <a:pPr algn="just"/>
            <a:endParaRPr lang="es-ES" sz="1200" i="1" dirty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latin typeface="Arial"/>
                <a:cs typeface="Arial"/>
              </a:rPr>
              <a:t>Existe buena “capacidad instalada”: Los Panelistas son (y han sido, tradicionalmente) personas con reconocida capacidad técnica. </a:t>
            </a:r>
          </a:p>
          <a:p>
            <a:pPr algn="just"/>
            <a:endParaRPr lang="es-ES" sz="1200" dirty="0" smtClean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latin typeface="Arial"/>
                <a:cs typeface="Arial"/>
              </a:rPr>
              <a:t>El Panel de Expertos prescinde de los relatores: Los Panelistas conocen directamente los antecedentes y resuelven p</a:t>
            </a:r>
            <a:r>
              <a:rPr lang="es-ES" sz="1200" dirty="0" smtClean="0">
                <a:latin typeface="Arial"/>
                <a:cs typeface="Arial"/>
              </a:rPr>
              <a:t>or sí mismos.</a:t>
            </a:r>
          </a:p>
          <a:p>
            <a:pPr algn="just"/>
            <a:endParaRPr lang="es-ES" sz="1200" dirty="0" smtClean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latin typeface="Arial"/>
                <a:cs typeface="Arial"/>
              </a:rPr>
              <a:t>La cantidad de casos es (demasiado) limitada. Puede aprovecharse mejor la institución para resolver controversias.</a:t>
            </a:r>
          </a:p>
          <a:p>
            <a:pPr algn="just"/>
            <a:endParaRPr lang="es-ES" sz="1200" dirty="0" smtClean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latin typeface="Arial"/>
                <a:cs typeface="Arial"/>
              </a:rPr>
              <a:t>Hay mayores garantías de que exista consistencia regulatoria, por ejemplo con las decisiones que toman en los procesos tarifarios.</a:t>
            </a:r>
          </a:p>
          <a:p>
            <a:pPr algn="just"/>
            <a:endParaRPr lang="es-ES" sz="1200" dirty="0">
              <a:latin typeface="Arial"/>
              <a:cs typeface="Arial"/>
            </a:endParaRPr>
          </a:p>
          <a:p>
            <a:pPr algn="just"/>
            <a:r>
              <a:rPr lang="es-ES" sz="1200" b="1" dirty="0" smtClean="0">
                <a:latin typeface="Arial"/>
                <a:cs typeface="Arial"/>
              </a:rPr>
              <a:t>¿Cuáles casos específicos debería conocer?</a:t>
            </a:r>
          </a:p>
          <a:p>
            <a:pPr algn="just"/>
            <a:endParaRPr lang="es-ES" sz="1200" dirty="0" smtClean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latin typeface="Arial"/>
                <a:cs typeface="Arial"/>
              </a:rPr>
              <a:t>Arbitrajes vinculados a contratos de suministro de electricidad para clientes regulados y libres.</a:t>
            </a:r>
          </a:p>
          <a:p>
            <a:pPr algn="just"/>
            <a:endParaRPr lang="es-ES" sz="1200" dirty="0" smtClean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latin typeface="Arial"/>
                <a:cs typeface="Arial"/>
              </a:rPr>
              <a:t>Controversias que se generen en el contexto de las licitaciones para abastecer consumos de clientes regulados.</a:t>
            </a:r>
          </a:p>
          <a:p>
            <a:pPr algn="just"/>
            <a:endParaRPr lang="es-ES" sz="1200" dirty="0" smtClean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latin typeface="Arial"/>
                <a:cs typeface="Arial"/>
              </a:rPr>
              <a:t>Litigios vinculados a la aplicación de regulación tarifaria. </a:t>
            </a:r>
          </a:p>
          <a:p>
            <a:pPr algn="just"/>
            <a:endParaRPr lang="es-ES" sz="1200" dirty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latin typeface="Arial"/>
                <a:cs typeface="Arial"/>
              </a:rPr>
              <a:t>Revisión de las decisiones sancionatorias de la Superintendencia de Electricidad y Combustibles por infracción a las normas de comportamiento contenidas en la LGSE y la Ley Nº18.410. Esta competencia debe incluir un pronunciamiento sobre el cálculo de las indemnizaciones (“compensaciones”) por desabastecimiento eléctrico.</a:t>
            </a:r>
          </a:p>
          <a:p>
            <a:pPr marL="171450" indent="-171450" algn="just">
              <a:buFont typeface="Arial"/>
              <a:buChar char="•"/>
            </a:pPr>
            <a:endParaRPr lang="es-ES" sz="1200" dirty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latin typeface="Arial"/>
                <a:cs typeface="Arial"/>
              </a:rPr>
              <a:t>Competencia consultiva para casos no contenciosos. Interpretación (no administrativa) de la LGSE y demás normativa sectorial, incluyendo normas técnicas.</a:t>
            </a:r>
          </a:p>
          <a:p>
            <a:pPr marL="171450" indent="-171450" algn="just">
              <a:buFont typeface="Arial"/>
              <a:buChar char="•"/>
            </a:pPr>
            <a:endParaRPr lang="es-ES" sz="1200" dirty="0" smtClean="0">
              <a:latin typeface="Arial"/>
              <a:cs typeface="Arial"/>
            </a:endParaRPr>
          </a:p>
          <a:p>
            <a:pPr algn="just"/>
            <a:endParaRPr lang="es-ES" sz="1200" dirty="0" smtClean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endParaRPr lang="es-ES" sz="1200" dirty="0" smtClean="0">
              <a:latin typeface="Arial"/>
              <a:cs typeface="Arial"/>
            </a:endParaRPr>
          </a:p>
          <a:p>
            <a:pPr algn="just"/>
            <a:endParaRPr lang="es-ES" sz="1200" dirty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endParaRPr lang="es-ES" sz="1200" dirty="0" smtClean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endParaRPr lang="es-ES" sz="1200" dirty="0" smtClean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endParaRPr lang="es-ES" sz="1200" dirty="0">
              <a:latin typeface="Arial"/>
              <a:cs typeface="Arial"/>
            </a:endParaRPr>
          </a:p>
          <a:p>
            <a:pPr marL="171450" indent="-171450" algn="just">
              <a:buFont typeface="Arial"/>
              <a:buChar char="•"/>
            </a:pPr>
            <a:endParaRPr lang="es-ES" sz="1200" dirty="0" smtClean="0">
              <a:latin typeface="Arial"/>
              <a:cs typeface="Arial"/>
            </a:endParaRPr>
          </a:p>
          <a:p>
            <a:pPr marL="171450" indent="-171450" algn="ctr">
              <a:buFont typeface="Arial"/>
              <a:buChar char="•"/>
            </a:pPr>
            <a:endParaRPr lang="es-ES" sz="1200" dirty="0">
              <a:latin typeface="Arial"/>
              <a:cs typeface="Arial"/>
            </a:endParaRPr>
          </a:p>
          <a:p>
            <a:pPr algn="ctr"/>
            <a:endParaRPr lang="es-ES" sz="1200" dirty="0" smtClean="0">
              <a:latin typeface="Arial"/>
              <a:cs typeface="Arial"/>
            </a:endParaRPr>
          </a:p>
          <a:p>
            <a:pPr algn="ctr"/>
            <a:endParaRPr lang="es-ES" sz="1200" dirty="0" smtClean="0">
              <a:latin typeface="Arial"/>
              <a:cs typeface="Arial"/>
            </a:endParaRPr>
          </a:p>
          <a:p>
            <a:pPr algn="ctr"/>
            <a:endParaRPr lang="es-E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7538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Libros-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34" b="38723"/>
          <a:stretch/>
        </p:blipFill>
        <p:spPr>
          <a:xfrm>
            <a:off x="0" y="2862921"/>
            <a:ext cx="9144000" cy="192257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0" y="1067119"/>
            <a:ext cx="914400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1400" dirty="0">
                <a:latin typeface="Arial"/>
                <a:cs typeface="Arial"/>
              </a:rPr>
              <a:t>LA SOLUCIÓN DE CONTROVERSIAS EN EL DERECHO ELÉCTRICO CHILENO: </a:t>
            </a:r>
            <a:endParaRPr lang="es-ES_tradnl" sz="1400" dirty="0" smtClean="0">
              <a:latin typeface="Arial"/>
              <a:cs typeface="Arial"/>
            </a:endParaRPr>
          </a:p>
          <a:p>
            <a:pPr algn="ctr"/>
            <a:endParaRPr lang="es-ES_tradnl" sz="1400" dirty="0" smtClean="0">
              <a:latin typeface="Arial"/>
              <a:cs typeface="Arial"/>
            </a:endParaRPr>
          </a:p>
          <a:p>
            <a:pPr algn="ctr"/>
            <a:r>
              <a:rPr lang="es-ES_tradnl" sz="1400" dirty="0" smtClean="0">
                <a:latin typeface="Arial"/>
                <a:cs typeface="Arial"/>
              </a:rPr>
              <a:t>LOS </a:t>
            </a:r>
            <a:r>
              <a:rPr lang="es-ES_tradnl" sz="1400" dirty="0">
                <a:latin typeface="Arial"/>
                <a:cs typeface="Arial"/>
              </a:rPr>
              <a:t>CASOS QUE NO SON CONOCIDOS (PERO QUE DEBERÍAN </a:t>
            </a:r>
            <a:r>
              <a:rPr lang="es-ES_tradnl" sz="1400" dirty="0" smtClean="0">
                <a:latin typeface="Arial"/>
                <a:cs typeface="Arial"/>
              </a:rPr>
              <a:t>SERLO) </a:t>
            </a:r>
            <a:r>
              <a:rPr lang="es-ES_tradnl" sz="1400" dirty="0">
                <a:latin typeface="Arial"/>
                <a:cs typeface="Arial"/>
              </a:rPr>
              <a:t>POR EL PANEL DE EXPERTOS</a:t>
            </a:r>
          </a:p>
          <a:p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4498134" y="5079835"/>
            <a:ext cx="477154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00" dirty="0" smtClean="0">
                <a:latin typeface="Arial"/>
                <a:cs typeface="Arial"/>
              </a:rPr>
              <a:t>Bernardo Busel Niedmann</a:t>
            </a:r>
          </a:p>
          <a:p>
            <a:pPr algn="ctr"/>
            <a:endParaRPr lang="es-ES" sz="1300" dirty="0" smtClean="0">
              <a:latin typeface="Arial"/>
              <a:cs typeface="Arial"/>
            </a:endParaRPr>
          </a:p>
          <a:p>
            <a:pPr algn="ctr"/>
            <a:r>
              <a:rPr lang="es-ES" sz="1300" dirty="0" smtClean="0">
                <a:latin typeface="Arial"/>
                <a:cs typeface="Arial"/>
              </a:rPr>
              <a:t>Profesor de Derecho El</a:t>
            </a:r>
            <a:r>
              <a:rPr lang="es-ES" sz="1300" dirty="0" smtClean="0">
                <a:latin typeface="Arial"/>
                <a:cs typeface="Arial"/>
              </a:rPr>
              <a:t>éctrico</a:t>
            </a:r>
          </a:p>
          <a:p>
            <a:pPr algn="ctr"/>
            <a:r>
              <a:rPr lang="es-ES" sz="1300" dirty="0" smtClean="0">
                <a:latin typeface="Arial"/>
                <a:cs typeface="Arial"/>
              </a:rPr>
              <a:t>Facultad de Derecho, Universidad Adolfo Ibáñez</a:t>
            </a:r>
          </a:p>
          <a:p>
            <a:pPr algn="ctr"/>
            <a:endParaRPr lang="es-ES" sz="1300" dirty="0">
              <a:latin typeface="Arial"/>
              <a:cs typeface="Arial"/>
            </a:endParaRPr>
          </a:p>
          <a:p>
            <a:pPr algn="ctr"/>
            <a:r>
              <a:rPr lang="es-ES" sz="1300" dirty="0" smtClean="0">
                <a:latin typeface="Arial"/>
                <a:cs typeface="Arial"/>
              </a:rPr>
              <a:t>Correo-e: </a:t>
            </a:r>
            <a:r>
              <a:rPr lang="es-ES" sz="1300" dirty="0" smtClean="0">
                <a:latin typeface="Arial"/>
                <a:cs typeface="Arial"/>
                <a:hlinkClick r:id="rId3"/>
              </a:rPr>
              <a:t>bbusel@qbn.cl</a:t>
            </a:r>
            <a:endParaRPr lang="es-ES" sz="1300" dirty="0" smtClean="0">
              <a:latin typeface="Arial"/>
              <a:cs typeface="Arial"/>
            </a:endParaRPr>
          </a:p>
          <a:p>
            <a:endParaRPr lang="es-ES" sz="1400" dirty="0">
              <a:latin typeface="Arial"/>
              <a:cs typeface="Arial"/>
            </a:endParaRPr>
          </a:p>
          <a:p>
            <a:endParaRPr lang="es-E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84723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4772</TotalTime>
  <Words>821</Words>
  <Application>Microsoft Macintosh PowerPoint</Application>
  <PresentationFormat>Presentación en pantalla (4:3)</PresentationFormat>
  <Paragraphs>90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QBN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Bernardo Busel Niedmann</dc:creator>
  <cp:lastModifiedBy>Bernardo Busel Niedmann</cp:lastModifiedBy>
  <cp:revision>31</cp:revision>
  <dcterms:created xsi:type="dcterms:W3CDTF">2016-07-29T15:08:46Z</dcterms:created>
  <dcterms:modified xsi:type="dcterms:W3CDTF">2016-08-01T22:40:54Z</dcterms:modified>
</cp:coreProperties>
</file>