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61" r:id="rId3"/>
    <p:sldId id="257" r:id="rId4"/>
    <p:sldId id="258" r:id="rId5"/>
    <p:sldId id="259" r:id="rId6"/>
    <p:sldId id="260" r:id="rId7"/>
    <p:sldId id="262" r:id="rId8"/>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E68765-E808-4B23-AB18-51D47D1D190D}" type="datetimeFigureOut">
              <a:rPr lang="es-CL" smtClean="0"/>
              <a:t>01-08-2016</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BE2E1E-1E86-4498-81FF-ACB5CE56B1DD}" type="slidenum">
              <a:rPr lang="es-CL" smtClean="0"/>
              <a:t>‹Nº›</a:t>
            </a:fld>
            <a:endParaRPr lang="es-CL"/>
          </a:p>
        </p:txBody>
      </p:sp>
    </p:spTree>
    <p:extLst>
      <p:ext uri="{BB962C8B-B14F-4D97-AF65-F5344CB8AC3E}">
        <p14:creationId xmlns:p14="http://schemas.microsoft.com/office/powerpoint/2010/main" val="3502129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9BE2E1E-1E86-4498-81FF-ACB5CE56B1DD}" type="slidenum">
              <a:rPr lang="es-CL" smtClean="0"/>
              <a:t>3</a:t>
            </a:fld>
            <a:endParaRPr lang="es-CL"/>
          </a:p>
        </p:txBody>
      </p:sp>
    </p:spTree>
    <p:extLst>
      <p:ext uri="{BB962C8B-B14F-4D97-AF65-F5344CB8AC3E}">
        <p14:creationId xmlns:p14="http://schemas.microsoft.com/office/powerpoint/2010/main" val="1893084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9BE2E1E-1E86-4498-81FF-ACB5CE56B1DD}" type="slidenum">
              <a:rPr lang="es-CL" smtClean="0"/>
              <a:t>4</a:t>
            </a:fld>
            <a:endParaRPr lang="es-CL"/>
          </a:p>
        </p:txBody>
      </p:sp>
    </p:spTree>
    <p:extLst>
      <p:ext uri="{BB962C8B-B14F-4D97-AF65-F5344CB8AC3E}">
        <p14:creationId xmlns:p14="http://schemas.microsoft.com/office/powerpoint/2010/main" val="1893084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9BE2E1E-1E86-4498-81FF-ACB5CE56B1DD}" type="slidenum">
              <a:rPr lang="es-CL" smtClean="0"/>
              <a:t>5</a:t>
            </a:fld>
            <a:endParaRPr lang="es-CL"/>
          </a:p>
        </p:txBody>
      </p:sp>
    </p:spTree>
    <p:extLst>
      <p:ext uri="{BB962C8B-B14F-4D97-AF65-F5344CB8AC3E}">
        <p14:creationId xmlns:p14="http://schemas.microsoft.com/office/powerpoint/2010/main" val="1893084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9BE2E1E-1E86-4498-81FF-ACB5CE56B1DD}" type="slidenum">
              <a:rPr lang="es-CL" smtClean="0"/>
              <a:t>6</a:t>
            </a:fld>
            <a:endParaRPr lang="es-CL"/>
          </a:p>
        </p:txBody>
      </p:sp>
    </p:spTree>
    <p:extLst>
      <p:ext uri="{BB962C8B-B14F-4D97-AF65-F5344CB8AC3E}">
        <p14:creationId xmlns:p14="http://schemas.microsoft.com/office/powerpoint/2010/main" val="1893084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17" name="16 Marcador de pie de página"/>
          <p:cNvSpPr>
            <a:spLocks noGrp="1"/>
          </p:cNvSpPr>
          <p:nvPr>
            <p:ph type="ftr" sz="quarter" idx="11"/>
          </p:nvPr>
        </p:nvSpPr>
        <p:spPr/>
        <p:txBody>
          <a:bodyPr/>
          <a:lstStyle/>
          <a:p>
            <a:endParaRPr lang="es-CL"/>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DD6C7B9-F783-4978-A030-E831858C2469}" type="slidenum">
              <a:rPr lang="es-CL" smtClean="0"/>
              <a:t>‹Nº›</a:t>
            </a:fld>
            <a:endParaRPr lang="es-CL"/>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BDD6C7B9-F783-4978-A030-E831858C2469}" type="slidenum">
              <a:rPr lang="es-CL" smtClean="0"/>
              <a:t>‹Nº›</a:t>
            </a:fld>
            <a:endParaRPr lang="es-C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BDD6C7B9-F783-4978-A030-E831858C2469}" type="slidenum">
              <a:rPr lang="es-CL" smtClean="0"/>
              <a:t>‹Nº›</a:t>
            </a:fld>
            <a:endParaRPr lang="es-CL"/>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5" name="4 Marcador de pie de página"/>
          <p:cNvSpPr>
            <a:spLocks noGrp="1"/>
          </p:cNvSpPr>
          <p:nvPr>
            <p:ph type="ftr" sz="quarter" idx="11"/>
          </p:nvPr>
        </p:nvSpPr>
        <p:spPr/>
        <p:txBody>
          <a:bodyPr/>
          <a:lstStyle/>
          <a:p>
            <a:endParaRPr lang="es-CL"/>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a:xfrm>
            <a:off x="4361688" y="1026372"/>
            <a:ext cx="457200" cy="441325"/>
          </a:xfrm>
        </p:spPr>
        <p:txBody>
          <a:bodyPr/>
          <a:lstStyle/>
          <a:p>
            <a:fld id="{BDD6C7B9-F783-4978-A030-E831858C2469}" type="slidenum">
              <a:rPr lang="es-CL" smtClean="0"/>
              <a:t>‹Nº›</a:t>
            </a:fld>
            <a:endParaRPr lang="es-CL"/>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CL"/>
          </a:p>
        </p:txBody>
      </p:sp>
      <p:sp>
        <p:nvSpPr>
          <p:cNvPr id="4" name="3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DD6C7B9-F783-4978-A030-E831858C2469}" type="slidenum">
              <a:rPr lang="es-CL" smtClean="0"/>
              <a:t>‹Nº›</a:t>
            </a:fld>
            <a:endParaRPr lang="es-CL"/>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5B25A16A-707C-4740-A5A1-729341306111}" type="datetimeFigureOut">
              <a:rPr lang="es-CL" smtClean="0"/>
              <a:t>01-08-2016</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BDD6C7B9-F783-4978-A030-E831858C2469}" type="slidenum">
              <a:rPr lang="es-CL" smtClean="0"/>
              <a:t>‹Nº›</a:t>
            </a:fld>
            <a:endParaRPr lang="es-CL"/>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8" name="7 Marcador de pie de página"/>
          <p:cNvSpPr>
            <a:spLocks noGrp="1"/>
          </p:cNvSpPr>
          <p:nvPr>
            <p:ph type="ftr" sz="quarter" idx="11"/>
          </p:nvPr>
        </p:nvSpPr>
        <p:spPr>
          <a:xfrm>
            <a:off x="304800" y="6409944"/>
            <a:ext cx="3581400" cy="365760"/>
          </a:xfrm>
        </p:spPr>
        <p:txBody>
          <a:bodyPr/>
          <a:lstStyle/>
          <a:p>
            <a:endParaRPr lang="es-CL"/>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BDD6C7B9-F783-4978-A030-E831858C2469}" type="slidenum">
              <a:rPr lang="es-CL" smtClean="0"/>
              <a:t>‹Nº›</a:t>
            </a:fld>
            <a:endParaRPr lang="es-CL"/>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a:xfrm>
            <a:off x="4343400" y="1036020"/>
            <a:ext cx="457200" cy="441325"/>
          </a:xfrm>
        </p:spPr>
        <p:txBody>
          <a:bodyPr/>
          <a:lstStyle/>
          <a:p>
            <a:fld id="{BDD6C7B9-F783-4978-A030-E831858C2469}" type="slidenum">
              <a:rPr lang="es-CL" smtClean="0"/>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BDD6C7B9-F783-4978-A030-E831858C2469}"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DD6C7B9-F783-4978-A030-E831858C2469}" type="slidenum">
              <a:rPr lang="es-CL" smtClean="0"/>
              <a:t>‹Nº›</a:t>
            </a:fld>
            <a:endParaRPr lang="es-CL"/>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5B25A16A-707C-4740-A5A1-729341306111}" type="datetimeFigureOut">
              <a:rPr lang="es-CL" smtClean="0"/>
              <a:t>01-08-2016</a:t>
            </a:fld>
            <a:endParaRPr lang="es-CL"/>
          </a:p>
        </p:txBody>
      </p:sp>
      <p:sp>
        <p:nvSpPr>
          <p:cNvPr id="6" name="5 Marcador de pie de página"/>
          <p:cNvSpPr>
            <a:spLocks noGrp="1"/>
          </p:cNvSpPr>
          <p:nvPr>
            <p:ph type="ftr" sz="quarter" idx="11"/>
          </p:nvPr>
        </p:nvSpPr>
        <p:spPr>
          <a:xfrm>
            <a:off x="301752" y="6410848"/>
            <a:ext cx="3383280" cy="365760"/>
          </a:xfrm>
        </p:spPr>
        <p:txBody>
          <a:bodyPr/>
          <a:lstStyle/>
          <a:p>
            <a:endParaRPr lang="es-C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BDD6C7B9-F783-4978-A030-E831858C2469}" type="slidenum">
              <a:rPr lang="es-CL" smtClean="0"/>
              <a:t>‹Nº›</a:t>
            </a:fld>
            <a:endParaRPr lang="es-CL"/>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5B25A16A-707C-4740-A5A1-729341306111}" type="datetimeFigureOut">
              <a:rPr lang="es-CL" smtClean="0"/>
              <a:t>01-08-2016</a:t>
            </a:fld>
            <a:endParaRPr lang="es-CL"/>
          </a:p>
        </p:txBody>
      </p:sp>
      <p:sp>
        <p:nvSpPr>
          <p:cNvPr id="6" name="5 Marcador de pie de página"/>
          <p:cNvSpPr>
            <a:spLocks noGrp="1"/>
          </p:cNvSpPr>
          <p:nvPr>
            <p:ph type="ftr" sz="quarter" idx="11"/>
          </p:nvPr>
        </p:nvSpPr>
        <p:spPr>
          <a:xfrm>
            <a:off x="301752" y="6410848"/>
            <a:ext cx="3584448" cy="365760"/>
          </a:xfrm>
        </p:spPr>
        <p:txBody>
          <a:bodyPr/>
          <a:lstStyle/>
          <a:p>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25A16A-707C-4740-A5A1-729341306111}" type="datetimeFigureOut">
              <a:rPr lang="es-CL" smtClean="0"/>
              <a:t>01-08-2016</a:t>
            </a:fld>
            <a:endParaRPr lang="es-CL"/>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CL"/>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DD6C7B9-F783-4978-A030-E831858C2469}" type="slidenum">
              <a:rPr lang="es-CL" smtClean="0"/>
              <a:t>‹Nº›</a:t>
            </a:fld>
            <a:endParaRPr lang="es-CL"/>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CL" dirty="0" smtClean="0"/>
              <a:t>Eugenio Evans E.</a:t>
            </a:r>
          </a:p>
          <a:p>
            <a:r>
              <a:rPr lang="es-CL" dirty="0" smtClean="0"/>
              <a:t>Profesor de Derecho UC</a:t>
            </a:r>
            <a:endParaRPr lang="es-CL" dirty="0"/>
          </a:p>
        </p:txBody>
      </p:sp>
      <p:sp>
        <p:nvSpPr>
          <p:cNvPr id="2" name="1 Título"/>
          <p:cNvSpPr>
            <a:spLocks noGrp="1"/>
          </p:cNvSpPr>
          <p:nvPr>
            <p:ph type="ctrTitle"/>
          </p:nvPr>
        </p:nvSpPr>
        <p:spPr/>
        <p:txBody>
          <a:bodyPr>
            <a:noAutofit/>
          </a:bodyPr>
          <a:lstStyle/>
          <a:p>
            <a:r>
              <a:rPr lang="es-CL" sz="2400" b="1" dirty="0"/>
              <a:t>Aciertos, Reparos y Omisiones de la Ley que Establece un nuevo Sistema de Transmisión Eléctrica y Crea un Organismo Coordinador Independiente del Sistema Eléctrico Nacional</a:t>
            </a:r>
            <a:endParaRPr lang="es-CL" sz="2400" dirty="0"/>
          </a:p>
        </p:txBody>
      </p:sp>
    </p:spTree>
    <p:extLst>
      <p:ext uri="{BB962C8B-B14F-4D97-AF65-F5344CB8AC3E}">
        <p14:creationId xmlns:p14="http://schemas.microsoft.com/office/powerpoint/2010/main" val="3003054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87897" y="1527048"/>
            <a:ext cx="8503920" cy="4572000"/>
          </a:xfrm>
        </p:spPr>
        <p:txBody>
          <a:bodyPr/>
          <a:lstStyle/>
          <a:p>
            <a:r>
              <a:rPr lang="es-CL" dirty="0" smtClean="0"/>
              <a:t>Algunas frases curiosas de la ley:</a:t>
            </a:r>
          </a:p>
          <a:p>
            <a:pPr algn="just"/>
            <a:r>
              <a:rPr lang="es-CL" sz="1800" dirty="0" smtClean="0"/>
              <a:t>Art. 79, inciso final: “Sin perjuicio de las atribuciones de los demás organismos contemplados en la ley, corresponderá a la Superintendencia la fiscalización del cumplimiento de las condiciones de acceso abierto.”</a:t>
            </a:r>
          </a:p>
          <a:p>
            <a:pPr algn="just"/>
            <a:r>
              <a:rPr lang="es-CL" sz="1800" dirty="0" err="1" smtClean="0"/>
              <a:t>Inc</a:t>
            </a:r>
            <a:r>
              <a:rPr lang="es-CL" sz="1800" dirty="0" smtClean="0"/>
              <a:t> 3, art. 211: “ Lo anterior, en caso alguno alterará la aplicación y alcance general de los instrumentos o actuaciones que tengan dicha naturaleza y sobre las cuales se pronuncia el respectivo dictamen.”</a:t>
            </a:r>
          </a:p>
          <a:p>
            <a:pPr algn="just"/>
            <a:r>
              <a:rPr lang="es-CL" sz="1800" dirty="0" err="1" smtClean="0"/>
              <a:t>Inc</a:t>
            </a:r>
            <a:r>
              <a:rPr lang="es-CL" sz="1800" dirty="0" smtClean="0"/>
              <a:t> 3, art. 211: “En todas aquellas discrepancias  en que la Comisión y la Superintendencia no tengan la calidad de partes, tendrán la condición de interesados en lo que respecta a las esferas de sus respectivas atribuciones.” </a:t>
            </a:r>
          </a:p>
          <a:p>
            <a:pPr algn="just"/>
            <a:r>
              <a:rPr lang="es-CL" sz="1800" dirty="0" err="1" smtClean="0"/>
              <a:t>Inc</a:t>
            </a:r>
            <a:r>
              <a:rPr lang="es-CL" sz="1800" dirty="0"/>
              <a:t> </a:t>
            </a:r>
            <a:r>
              <a:rPr lang="es-CL" sz="1800" dirty="0" smtClean="0"/>
              <a:t>final, art 211: “ No obstante, el Ministerio de Energía, mediante resolución fundada y sujeta al trámite de toma de razón de la Contraloría General de la Republica, podrá, dentro del plazo de diez días  contado desde la notificación del dictamen, declararlo inaplicable, en caso que se refiera a materias ajenas a las señaladas en </a:t>
            </a:r>
            <a:r>
              <a:rPr lang="es-CL" sz="1800" smtClean="0"/>
              <a:t>el artículo 208.” </a:t>
            </a:r>
            <a:endParaRPr lang="es-CL" sz="1800" dirty="0"/>
          </a:p>
        </p:txBody>
      </p:sp>
    </p:spTree>
    <p:extLst>
      <p:ext uri="{BB962C8B-B14F-4D97-AF65-F5344CB8AC3E}">
        <p14:creationId xmlns:p14="http://schemas.microsoft.com/office/powerpoint/2010/main" val="539005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92696"/>
            <a:ext cx="8229600" cy="5433467"/>
          </a:xfrm>
        </p:spPr>
        <p:txBody>
          <a:bodyPr/>
          <a:lstStyle/>
          <a:p>
            <a:r>
              <a:rPr lang="es-CL" dirty="0" smtClean="0"/>
              <a:t>Consideraciones previas</a:t>
            </a:r>
          </a:p>
          <a:p>
            <a:endParaRPr lang="es-CL" dirty="0" smtClean="0"/>
          </a:p>
          <a:p>
            <a:r>
              <a:rPr lang="es-CL" dirty="0" smtClean="0"/>
              <a:t>- Participación en la elaboración de la norma</a:t>
            </a:r>
          </a:p>
          <a:p>
            <a:endParaRPr lang="es-CL" dirty="0" smtClean="0"/>
          </a:p>
          <a:p>
            <a:r>
              <a:rPr lang="es-CL" dirty="0" smtClean="0"/>
              <a:t>- Necesidad de su establecimiento</a:t>
            </a:r>
          </a:p>
          <a:p>
            <a:endParaRPr lang="es-CL" dirty="0" smtClean="0"/>
          </a:p>
          <a:p>
            <a:r>
              <a:rPr lang="es-CL" dirty="0" smtClean="0"/>
              <a:t>- Tramitación legislativa</a:t>
            </a:r>
          </a:p>
          <a:p>
            <a:endParaRPr lang="es-CL" dirty="0" smtClean="0"/>
          </a:p>
          <a:p>
            <a:r>
              <a:rPr lang="es-CL" dirty="0" smtClean="0"/>
              <a:t>- Aspectos a considerar</a:t>
            </a:r>
            <a:endParaRPr lang="es-CL" dirty="0"/>
          </a:p>
        </p:txBody>
      </p:sp>
    </p:spTree>
    <p:extLst>
      <p:ext uri="{BB962C8B-B14F-4D97-AF65-F5344CB8AC3E}">
        <p14:creationId xmlns:p14="http://schemas.microsoft.com/office/powerpoint/2010/main" val="2211591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92696"/>
            <a:ext cx="8229600" cy="5433467"/>
          </a:xfrm>
        </p:spPr>
        <p:txBody>
          <a:bodyPr/>
          <a:lstStyle/>
          <a:p>
            <a:pPr algn="ctr"/>
            <a:r>
              <a:rPr lang="es-CL" dirty="0" smtClean="0"/>
              <a:t>Aspectos Positivos</a:t>
            </a:r>
          </a:p>
          <a:p>
            <a:pPr algn="ctr"/>
            <a:endParaRPr lang="es-CL" dirty="0" smtClean="0"/>
          </a:p>
          <a:p>
            <a:r>
              <a:rPr lang="es-CL" dirty="0" smtClean="0"/>
              <a:t>Normas Técnicas</a:t>
            </a:r>
          </a:p>
          <a:p>
            <a:r>
              <a:rPr lang="es-CL" dirty="0" smtClean="0"/>
              <a:t>Holguras</a:t>
            </a:r>
          </a:p>
          <a:p>
            <a:r>
              <a:rPr lang="es-CL" dirty="0" smtClean="0"/>
              <a:t>Franjas Territoriales</a:t>
            </a:r>
          </a:p>
          <a:p>
            <a:r>
              <a:rPr lang="es-CL" dirty="0" smtClean="0"/>
              <a:t>Regulación y pago de los Sistemas Dedicados</a:t>
            </a:r>
          </a:p>
          <a:p>
            <a:r>
              <a:rPr lang="es-CL" dirty="0" smtClean="0"/>
              <a:t>Polos de Desarrollo</a:t>
            </a:r>
          </a:p>
          <a:p>
            <a:r>
              <a:rPr lang="es-CL" dirty="0" smtClean="0"/>
              <a:t>Estampillado de costos</a:t>
            </a:r>
          </a:p>
          <a:p>
            <a:r>
              <a:rPr lang="es-CL" dirty="0" smtClean="0"/>
              <a:t>Regulación de Compensaciones (imputación de responsabilidades </a:t>
            </a:r>
          </a:p>
          <a:p>
            <a:endParaRPr lang="es-CL" dirty="0"/>
          </a:p>
        </p:txBody>
      </p:sp>
    </p:spTree>
    <p:extLst>
      <p:ext uri="{BB962C8B-B14F-4D97-AF65-F5344CB8AC3E}">
        <p14:creationId xmlns:p14="http://schemas.microsoft.com/office/powerpoint/2010/main" val="4136765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92696"/>
            <a:ext cx="8229600" cy="5433467"/>
          </a:xfrm>
        </p:spPr>
        <p:txBody>
          <a:bodyPr>
            <a:normAutofit/>
          </a:bodyPr>
          <a:lstStyle/>
          <a:p>
            <a:pPr algn="ctr"/>
            <a:r>
              <a:rPr lang="es-CL" dirty="0" smtClean="0"/>
              <a:t>Aspectos negativos</a:t>
            </a:r>
          </a:p>
          <a:p>
            <a:pPr algn="ctr"/>
            <a:endParaRPr lang="es-CL" dirty="0" smtClean="0"/>
          </a:p>
          <a:p>
            <a:r>
              <a:rPr lang="es-CL" dirty="0" smtClean="0"/>
              <a:t>Coordinador debilitado (normatividad interna)</a:t>
            </a:r>
          </a:p>
          <a:p>
            <a:r>
              <a:rPr lang="es-CL" dirty="0" smtClean="0"/>
              <a:t>Fiscalización SEC a Consejeros</a:t>
            </a:r>
          </a:p>
          <a:p>
            <a:r>
              <a:rPr lang="es-CL" dirty="0" smtClean="0"/>
              <a:t>Causales de remoción de Consejeros imprecisas y amplias</a:t>
            </a:r>
          </a:p>
          <a:p>
            <a:r>
              <a:rPr lang="es-CL" dirty="0" smtClean="0"/>
              <a:t>Panel de Expertos (dudas acerca de algunas modificaciones)</a:t>
            </a:r>
          </a:p>
          <a:p>
            <a:r>
              <a:rPr lang="es-CL" dirty="0" smtClean="0"/>
              <a:t>Remisiones excesivas al reglamento</a:t>
            </a:r>
          </a:p>
          <a:p>
            <a:r>
              <a:rPr lang="es-CL" dirty="0" smtClean="0"/>
              <a:t>Incremento facultades CNE y SEC en desmedro de la </a:t>
            </a:r>
            <a:r>
              <a:rPr lang="es-CL" dirty="0" err="1" smtClean="0"/>
              <a:t>autoregulación</a:t>
            </a:r>
            <a:r>
              <a:rPr lang="es-CL" dirty="0" smtClean="0"/>
              <a:t> actual reconocida a los CDEC </a:t>
            </a:r>
            <a:endParaRPr lang="es-CL" dirty="0"/>
          </a:p>
        </p:txBody>
      </p:sp>
    </p:spTree>
    <p:extLst>
      <p:ext uri="{BB962C8B-B14F-4D97-AF65-F5344CB8AC3E}">
        <p14:creationId xmlns:p14="http://schemas.microsoft.com/office/powerpoint/2010/main" val="4136765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92696"/>
            <a:ext cx="8229600" cy="5433467"/>
          </a:xfrm>
        </p:spPr>
        <p:txBody>
          <a:bodyPr/>
          <a:lstStyle/>
          <a:p>
            <a:pPr algn="ctr"/>
            <a:r>
              <a:rPr lang="es-CL" dirty="0" smtClean="0"/>
              <a:t>OMISIONES</a:t>
            </a:r>
          </a:p>
          <a:p>
            <a:pPr algn="ctr"/>
            <a:endParaRPr lang="es-CL" dirty="0" smtClean="0"/>
          </a:p>
          <a:p>
            <a:pPr algn="just"/>
            <a:r>
              <a:rPr lang="es-CL" dirty="0" smtClean="0"/>
              <a:t>La más grave, con la modificación al art. 7 LGSE, debió haber terminado prohibición a empresas transmisoras para participar en empresas generadoras y distribuidoras.</a:t>
            </a:r>
          </a:p>
          <a:p>
            <a:pPr algn="just"/>
            <a:r>
              <a:rPr lang="es-CL" dirty="0" smtClean="0"/>
              <a:t>No tiene sentido ni se justifica tal discriminación- arbitrariedad </a:t>
            </a:r>
            <a:endParaRPr lang="es-CL" dirty="0"/>
          </a:p>
        </p:txBody>
      </p:sp>
    </p:spTree>
    <p:extLst>
      <p:ext uri="{BB962C8B-B14F-4D97-AF65-F5344CB8AC3E}">
        <p14:creationId xmlns:p14="http://schemas.microsoft.com/office/powerpoint/2010/main" val="4136765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solidFill>
                  <a:schemeClr val="tx1"/>
                </a:solidFill>
              </a:rPr>
              <a:t>Normas Curiosas</a:t>
            </a:r>
            <a:endParaRPr lang="es-CL" dirty="0">
              <a:solidFill>
                <a:schemeClr val="tx1"/>
              </a:solidFill>
            </a:endParaRPr>
          </a:p>
        </p:txBody>
      </p:sp>
      <p:sp>
        <p:nvSpPr>
          <p:cNvPr id="3" name="2 Marcador de contenido"/>
          <p:cNvSpPr>
            <a:spLocks noGrp="1"/>
          </p:cNvSpPr>
          <p:nvPr>
            <p:ph sz="quarter" idx="1"/>
          </p:nvPr>
        </p:nvSpPr>
        <p:spPr/>
        <p:txBody>
          <a:bodyPr>
            <a:normAutofit fontScale="70000" lnSpcReduction="20000"/>
          </a:bodyPr>
          <a:lstStyle/>
          <a:p>
            <a:pPr algn="just"/>
            <a:r>
              <a:rPr lang="es-CL" dirty="0"/>
              <a:t>Art. 79, </a:t>
            </a:r>
            <a:r>
              <a:rPr lang="es-CL" dirty="0" err="1"/>
              <a:t>inc</a:t>
            </a:r>
            <a:r>
              <a:rPr lang="es-CL" dirty="0"/>
              <a:t> final: “Sin perjuicio de las atribuciones de los demás organismos contemplados en la ley, corresponderá a la Superintendencia la fiscalización del cumplimiento de las condiciones de acceso abierto.”</a:t>
            </a:r>
          </a:p>
          <a:p>
            <a:pPr algn="just"/>
            <a:r>
              <a:rPr lang="es-ES_tradnl" dirty="0"/>
              <a:t>Art. </a:t>
            </a:r>
            <a:r>
              <a:rPr lang="es-ES_tradnl" dirty="0" smtClean="0"/>
              <a:t>211</a:t>
            </a:r>
            <a:r>
              <a:rPr lang="es-ES_tradnl" dirty="0"/>
              <a:t>, inc. </a:t>
            </a:r>
            <a:r>
              <a:rPr lang="es-ES_tradnl" dirty="0" smtClean="0"/>
              <a:t>tercero</a:t>
            </a:r>
            <a:r>
              <a:rPr lang="es-ES_tradnl" dirty="0"/>
              <a:t>, parte final: “Lo anterior, en caso alguno alterará la aplicación y el alcance general de los instrumentos o actuaciones que tengan dicha naturaleza y sobre los cuales se pronuncia el respectivo dictamen.”</a:t>
            </a:r>
            <a:endParaRPr lang="es-CL" dirty="0"/>
          </a:p>
          <a:p>
            <a:pPr algn="just"/>
            <a:r>
              <a:rPr lang="es-ES_tradnl" dirty="0"/>
              <a:t>Art. </a:t>
            </a:r>
            <a:r>
              <a:rPr lang="es-ES_tradnl" dirty="0" smtClean="0"/>
              <a:t>211</a:t>
            </a:r>
            <a:r>
              <a:rPr lang="es-ES_tradnl" dirty="0"/>
              <a:t>, inciso cuarto: “En todas aquellas discrepancias en que la Comisión y la Superintendencia no tengan la calidad de partes, tendrán la condición de interesados en lo que respecta a las esferas de sus respectivas atribuciones.”</a:t>
            </a:r>
            <a:endParaRPr lang="es-CL" dirty="0"/>
          </a:p>
          <a:p>
            <a:pPr algn="just"/>
            <a:r>
              <a:rPr lang="es-ES_tradnl" dirty="0"/>
              <a:t>Art. </a:t>
            </a:r>
            <a:r>
              <a:rPr lang="es-ES_tradnl" dirty="0"/>
              <a:t>2</a:t>
            </a:r>
            <a:r>
              <a:rPr lang="es-ES_tradnl" dirty="0" smtClean="0"/>
              <a:t>11</a:t>
            </a:r>
            <a:r>
              <a:rPr lang="es-ES_tradnl" dirty="0" smtClean="0"/>
              <a:t>, inciso final</a:t>
            </a:r>
            <a:r>
              <a:rPr lang="es-ES_tradnl" dirty="0"/>
              <a:t>: </a:t>
            </a:r>
            <a:r>
              <a:rPr lang="es-CL" dirty="0"/>
              <a:t>“No obstante, el Ministro de Energía, mediante resolución fundada </a:t>
            </a:r>
            <a:r>
              <a:rPr lang="es-ES_tradnl" dirty="0"/>
              <a:t>y sujeta al trámite de toma de razón de la Contraloría General de la República</a:t>
            </a:r>
            <a:r>
              <a:rPr lang="es-CL" dirty="0"/>
              <a:t>, podrá, dentro del plazo de diez días contado desde la notificación del dictamen, declararlo inaplicable, en caso que se refiera a materias ajenas a las señaladas en el artículo 208°.”</a:t>
            </a:r>
          </a:p>
          <a:p>
            <a:pPr marL="0" indent="0">
              <a:buNone/>
            </a:pPr>
            <a:r>
              <a:rPr lang="es-ES_tradnl" dirty="0"/>
              <a:t> </a:t>
            </a:r>
            <a:endParaRPr lang="es-CL" dirty="0"/>
          </a:p>
          <a:p>
            <a:endParaRPr lang="es-CL" dirty="0"/>
          </a:p>
        </p:txBody>
      </p:sp>
    </p:spTree>
    <p:extLst>
      <p:ext uri="{BB962C8B-B14F-4D97-AF65-F5344CB8AC3E}">
        <p14:creationId xmlns:p14="http://schemas.microsoft.com/office/powerpoint/2010/main" val="140649241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56</TotalTime>
  <Words>563</Words>
  <Application>Microsoft Office PowerPoint</Application>
  <PresentationFormat>Presentación en pantalla (4:3)</PresentationFormat>
  <Paragraphs>48</Paragraphs>
  <Slides>7</Slides>
  <Notes>4</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Civil</vt:lpstr>
      <vt:lpstr>Aciertos, Reparos y Omisiones de la Ley que Establece un nuevo Sistema de Transmisión Eléctrica y Crea un Organismo Coordinador Independiente del Sistema Eléctrico Nacional</vt:lpstr>
      <vt:lpstr>Presentación de PowerPoint</vt:lpstr>
      <vt:lpstr>Presentación de PowerPoint</vt:lpstr>
      <vt:lpstr>Presentación de PowerPoint</vt:lpstr>
      <vt:lpstr>Presentación de PowerPoint</vt:lpstr>
      <vt:lpstr>Presentación de PowerPoint</vt:lpstr>
      <vt:lpstr>Normas Curiosas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Aciertos, Reparos y Omisiones de la Ley que Establece un nuevo Sistema de Transmisión Eléctrica y Crea un Organismo Coordinador Independiente del Sistema Eléctrico Nacional</dc:title>
  <dc:creator>Eugenio Evans</dc:creator>
  <cp:lastModifiedBy>Eugenio Evans</cp:lastModifiedBy>
  <cp:revision>14</cp:revision>
  <dcterms:created xsi:type="dcterms:W3CDTF">2016-07-26T16:53:34Z</dcterms:created>
  <dcterms:modified xsi:type="dcterms:W3CDTF">2016-08-01T16:57:43Z</dcterms:modified>
</cp:coreProperties>
</file>