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  <p:sldMasterId id="2147483744" r:id="rId4"/>
    <p:sldMasterId id="2147483756" r:id="rId5"/>
    <p:sldMasterId id="2147483768" r:id="rId6"/>
    <p:sldMasterId id="2147483780" r:id="rId7"/>
  </p:sldMasterIdLst>
  <p:notesMasterIdLst>
    <p:notesMasterId r:id="rId31"/>
  </p:notesMasterIdLst>
  <p:handoutMasterIdLst>
    <p:handoutMasterId r:id="rId32"/>
  </p:handoutMasterIdLst>
  <p:sldIdLst>
    <p:sldId id="604" r:id="rId8"/>
    <p:sldId id="630" r:id="rId9"/>
    <p:sldId id="625" r:id="rId10"/>
    <p:sldId id="608" r:id="rId11"/>
    <p:sldId id="626" r:id="rId12"/>
    <p:sldId id="613" r:id="rId13"/>
    <p:sldId id="614" r:id="rId14"/>
    <p:sldId id="615" r:id="rId15"/>
    <p:sldId id="616" r:id="rId16"/>
    <p:sldId id="617" r:id="rId17"/>
    <p:sldId id="618" r:id="rId18"/>
    <p:sldId id="619" r:id="rId19"/>
    <p:sldId id="620" r:id="rId20"/>
    <p:sldId id="627" r:id="rId21"/>
    <p:sldId id="609" r:id="rId22"/>
    <p:sldId id="610" r:id="rId23"/>
    <p:sldId id="611" r:id="rId24"/>
    <p:sldId id="612" r:id="rId25"/>
    <p:sldId id="628" r:id="rId26"/>
    <p:sldId id="623" r:id="rId27"/>
    <p:sldId id="621" r:id="rId28"/>
    <p:sldId id="622" r:id="rId29"/>
    <p:sldId id="624" r:id="rId30"/>
  </p:sldIdLst>
  <p:sldSz cx="9144000" cy="6858000" type="screen4x3"/>
  <p:notesSz cx="7077075" cy="9363075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563746A2-D6D1-4E13-85FC-F661254C6F06}">
          <p14:sldIdLst>
            <p14:sldId id="604"/>
            <p14:sldId id="630"/>
            <p14:sldId id="625"/>
            <p14:sldId id="608"/>
            <p14:sldId id="626"/>
            <p14:sldId id="613"/>
            <p14:sldId id="614"/>
            <p14:sldId id="615"/>
            <p14:sldId id="616"/>
            <p14:sldId id="617"/>
            <p14:sldId id="618"/>
            <p14:sldId id="619"/>
            <p14:sldId id="620"/>
            <p14:sldId id="627"/>
            <p14:sldId id="609"/>
            <p14:sldId id="610"/>
            <p14:sldId id="611"/>
            <p14:sldId id="612"/>
            <p14:sldId id="628"/>
            <p14:sldId id="623"/>
            <p14:sldId id="621"/>
            <p14:sldId id="622"/>
            <p14:sldId id="624"/>
          </p14:sldIdLst>
        </p14:section>
        <p14:section name="Sección sin título" id="{41A2D7DA-9FE5-4A50-860C-079F62576A4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ara y Cía." initials="VZ" lastIdx="14" clrIdx="0">
    <p:extLst>
      <p:ext uri="{19B8F6BF-5375-455C-9EA6-DF929625EA0E}">
        <p15:presenceInfo xmlns:p15="http://schemas.microsoft.com/office/powerpoint/2012/main" userId="Abara y Cía.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32" autoAdjust="0"/>
    <p:restoredTop sz="94434" autoAdjust="0"/>
  </p:normalViewPr>
  <p:slideViewPr>
    <p:cSldViewPr snapToGrid="0">
      <p:cViewPr varScale="1">
        <p:scale>
          <a:sx n="67" d="100"/>
          <a:sy n="67" d="100"/>
        </p:scale>
        <p:origin x="1026" y="60"/>
      </p:cViewPr>
      <p:guideLst/>
    </p:cSldViewPr>
  </p:slideViewPr>
  <p:outlineViewPr>
    <p:cViewPr>
      <p:scale>
        <a:sx n="33" d="100"/>
        <a:sy n="33" d="100"/>
      </p:scale>
      <p:origin x="0" y="-95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viewProps" Target="viewProps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24A89CCC-ADA7-46E0-87AC-7BA75B08B58A}" type="datetimeFigureOut">
              <a:rPr lang="es-CL" smtClean="0"/>
              <a:t>01-08-2016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008705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6079BFC9-C77F-4EC4-B2CE-378E507F7FD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925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4859EFAB-31A3-47F6-B130-666A31D15F77}" type="datetimeFigureOut">
              <a:rPr lang="es-CL" smtClean="0"/>
              <a:t>01-08-2016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69988"/>
            <a:ext cx="421322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7708" y="4505980"/>
            <a:ext cx="5661660" cy="3686711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94B5A7B8-715D-4904-A8C3-D03473E7868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1559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4DEC-B404-4D3B-8072-8EE7F104768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006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37D3-9CA1-4531-B3C1-85B8AA073AE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17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F274-A667-435D-95B0-868D774CB8D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279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4DEC-B404-4D3B-8072-8EE7F104768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866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DA81-E5FB-4E48-A3E5-6838E8496F91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242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E79B-4089-4115-8F3C-2D681907AA75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796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BED-66A1-4AFB-942A-3A2AEA7AD5C3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5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A8D8-6E7A-400B-9D8E-B1AEAB60702B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892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A733-0AE3-4567-BB0B-0820376BF41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2153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40DA-587E-47AA-8EDF-B41B0DF80B40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110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A2408-4521-4CEA-9EAA-E61AE14193BF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27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DA81-E5FB-4E48-A3E5-6838E8496F91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5561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6400-F962-413C-B31D-6BAFC092850A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474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37D3-9CA1-4531-B3C1-85B8AA073AE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60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F274-A667-435D-95B0-868D774CB8D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5288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4DEC-B404-4D3B-8072-8EE7F104768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3675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DA81-E5FB-4E48-A3E5-6838E8496F91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1121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E79B-4089-4115-8F3C-2D681907AA75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8196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BED-66A1-4AFB-942A-3A2AEA7AD5C3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4897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A8D8-6E7A-400B-9D8E-B1AEAB60702B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921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A733-0AE3-4567-BB0B-0820376BF41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95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40DA-587E-47AA-8EDF-B41B0DF80B40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32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E79B-4089-4115-8F3C-2D681907AA75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7705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A2408-4521-4CEA-9EAA-E61AE14193BF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029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6400-F962-413C-B31D-6BAFC092850A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6293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37D3-9CA1-4531-B3C1-85B8AA073AE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7003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F274-A667-435D-95B0-868D774CB8D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5579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4DEC-B404-4D3B-8072-8EE7F104768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8042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DA81-E5FB-4E48-A3E5-6838E8496F91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2960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E79B-4089-4115-8F3C-2D681907AA75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443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BED-66A1-4AFB-942A-3A2AEA7AD5C3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7627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A8D8-6E7A-400B-9D8E-B1AEAB60702B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9500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A733-0AE3-4567-BB0B-0820376BF41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435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BED-66A1-4AFB-942A-3A2AEA7AD5C3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5116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40DA-587E-47AA-8EDF-B41B0DF80B40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6928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A2408-4521-4CEA-9EAA-E61AE14193BF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7357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6400-F962-413C-B31D-6BAFC092850A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9226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37D3-9CA1-4531-B3C1-85B8AA073AE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606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F274-A667-435D-95B0-868D774CB8D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580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4DEC-B404-4D3B-8072-8EE7F104768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809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DA81-E5FB-4E48-A3E5-6838E8496F91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7093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E79B-4089-4115-8F3C-2D681907AA75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5519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BED-66A1-4AFB-942A-3A2AEA7AD5C3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3624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A8D8-6E7A-400B-9D8E-B1AEAB60702B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40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A8D8-6E7A-400B-9D8E-B1AEAB60702B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0808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A733-0AE3-4567-BB0B-0820376BF41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5786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40DA-587E-47AA-8EDF-B41B0DF80B40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372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A2408-4521-4CEA-9EAA-E61AE14193BF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8783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6400-F962-413C-B31D-6BAFC092850A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5699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37D3-9CA1-4531-B3C1-85B8AA073AE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693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F274-A667-435D-95B0-868D774CB8D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8920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4DEC-B404-4D3B-8072-8EE7F104768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1474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DA81-E5FB-4E48-A3E5-6838E8496F91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382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E79B-4089-4115-8F3C-2D681907AA75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57755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BED-66A1-4AFB-942A-3A2AEA7AD5C3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568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A733-0AE3-4567-BB0B-0820376BF41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03973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A8D8-6E7A-400B-9D8E-B1AEAB60702B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7944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A733-0AE3-4567-BB0B-0820376BF41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20574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40DA-587E-47AA-8EDF-B41B0DF80B40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6917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A2408-4521-4CEA-9EAA-E61AE14193BF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1440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6400-F962-413C-B31D-6BAFC092850A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80498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37D3-9CA1-4531-B3C1-85B8AA073AE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875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F274-A667-435D-95B0-868D774CB8D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1489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4DEC-B404-4D3B-8072-8EE7F104768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0671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DA81-E5FB-4E48-A3E5-6838E8496F91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77921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E79B-4089-4115-8F3C-2D681907AA75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46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40DA-587E-47AA-8EDF-B41B0DF80B40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8214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0BED-66A1-4AFB-942A-3A2AEA7AD5C3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29558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A8D8-6E7A-400B-9D8E-B1AEAB60702B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78468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A733-0AE3-4567-BB0B-0820376BF41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13667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B40DA-587E-47AA-8EDF-B41B0DF80B40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66865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A2408-4521-4CEA-9EAA-E61AE14193BF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3446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6400-F962-413C-B31D-6BAFC092850A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83721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37D3-9CA1-4531-B3C1-85B8AA073AE9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52803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2F274-A667-435D-95B0-868D774CB8D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4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A2408-4521-4CEA-9EAA-E61AE14193BF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502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6400-F962-413C-B31D-6BAFC092850A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33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4C13D-88BD-494F-91C5-D765452F7F6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99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4C13D-88BD-494F-91C5-D765452F7F6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76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4C13D-88BD-494F-91C5-D765452F7F6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0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4C13D-88BD-494F-91C5-D765452F7F6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54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4C13D-88BD-494F-91C5-D765452F7F6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42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4C13D-88BD-494F-91C5-D765452F7F6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435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4C13D-88BD-494F-91C5-D765452F7F6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01-08-2016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L" smtClean="0">
                <a:solidFill>
                  <a:prstClr val="black">
                    <a:tint val="75000"/>
                  </a:prstClr>
                </a:solidFill>
              </a:rPr>
              <a:t>WWW.ABARA.CL</a:t>
            </a:r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34C66-9AEE-4470-8B76-344FF512CAC4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239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fabara@abara.cl" TargetMode="External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fabara@abara.cl" TargetMode="External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5093" y="1023582"/>
            <a:ext cx="8229600" cy="2361062"/>
          </a:xfrm>
        </p:spPr>
        <p:txBody>
          <a:bodyPr>
            <a:normAutofit fontScale="90000"/>
          </a:bodyPr>
          <a:lstStyle/>
          <a:p>
            <a:r>
              <a:rPr lang="es-CL" sz="3600" b="1" dirty="0"/>
              <a:t>LA DISCRECIONALIDAD ADMINISTRATIVA EN EL NUEVO ROL DEL ESTADO EN MATERIA </a:t>
            </a:r>
            <a:r>
              <a:rPr lang="es-CL" sz="3600" b="1" dirty="0" smtClean="0"/>
              <a:t>ELÉCTRICA</a:t>
            </a:r>
            <a:r>
              <a:rPr lang="es-CL" b="1" dirty="0" smtClean="0"/>
              <a:t/>
            </a:r>
            <a:br>
              <a:rPr lang="es-CL" b="1" dirty="0" smtClean="0"/>
            </a:br>
            <a:endParaRPr lang="es-CL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9934" y="3220872"/>
            <a:ext cx="7766865" cy="2905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L" sz="2400" b="1" dirty="0" smtClean="0"/>
              <a:t>JORNADAS DE DERECHO DE ENERGÍA 2016</a:t>
            </a:r>
          </a:p>
          <a:p>
            <a:pPr marL="0" indent="0">
              <a:buNone/>
            </a:pPr>
            <a:endParaRPr lang="es-CL" sz="3000" dirty="0"/>
          </a:p>
          <a:p>
            <a:pPr marL="0" indent="0">
              <a:buNone/>
            </a:pPr>
            <a:r>
              <a:rPr lang="es-CL" sz="2800" b="1" dirty="0" smtClean="0"/>
              <a:t>Fernando Abara E.</a:t>
            </a:r>
          </a:p>
          <a:p>
            <a:pPr marL="0" indent="0">
              <a:buNone/>
            </a:pPr>
            <a:r>
              <a:rPr lang="es-CL" sz="2800" b="1" dirty="0" smtClean="0"/>
              <a:t>Profesor Derecho Energía UC</a:t>
            </a:r>
          </a:p>
          <a:p>
            <a:pPr marL="0" indent="0">
              <a:buNone/>
            </a:pPr>
            <a:r>
              <a:rPr lang="es-CL" sz="2800" b="1" dirty="0" smtClean="0"/>
              <a:t>		</a:t>
            </a:r>
            <a:endParaRPr lang="es-CL" sz="2800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061904"/>
            <a:ext cx="2895600" cy="659576"/>
          </a:xfrm>
        </p:spPr>
        <p:txBody>
          <a:bodyPr/>
          <a:lstStyle/>
          <a:p>
            <a:r>
              <a:rPr lang="es-CL" sz="2400" b="1" dirty="0" smtClean="0">
                <a:hlinkClick r:id="rId2"/>
              </a:rPr>
              <a:t>fabara@abara.cl</a:t>
            </a:r>
            <a:endParaRPr lang="es-CL" sz="2400" b="1" dirty="0" smtClean="0"/>
          </a:p>
          <a:p>
            <a:endParaRPr lang="es-CL" sz="2000" b="1" dirty="0" smtClean="0"/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093" y="540574"/>
            <a:ext cx="7697336" cy="14345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935" y="2965559"/>
            <a:ext cx="7699915" cy="140220"/>
          </a:xfrm>
          <a:prstGeom prst="rect">
            <a:avLst/>
          </a:prstGeom>
        </p:spPr>
      </p:pic>
      <p:pic>
        <p:nvPicPr>
          <p:cNvPr id="7" name="1 Imagen" descr="Barra-titulo-presentaci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8944" y="2965559"/>
            <a:ext cx="252419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5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6604" y="575601"/>
            <a:ext cx="8665037" cy="748945"/>
          </a:xfrm>
        </p:spPr>
        <p:txBody>
          <a:bodyPr>
            <a:noAutofit/>
          </a:bodyPr>
          <a:lstStyle/>
          <a:p>
            <a:r>
              <a:rPr lang="es-CL" sz="2800" b="1" dirty="0" smtClean="0"/>
              <a:t> </a:t>
            </a:r>
            <a:br>
              <a:rPr lang="es-CL" sz="2800" b="1" dirty="0" smtClean="0"/>
            </a:br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 smtClean="0"/>
              <a:t>5. REMUNERACIÓN</a:t>
            </a:r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/>
              <a:t/>
            </a:r>
            <a:br>
              <a:rPr lang="es-CL" sz="2800" b="1" dirty="0"/>
            </a:b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6812" y="1479616"/>
            <a:ext cx="8170375" cy="5130682"/>
          </a:xfrm>
        </p:spPr>
        <p:txBody>
          <a:bodyPr>
            <a:normAutofit fontScale="25000" lnSpcReduction="20000"/>
          </a:bodyPr>
          <a:lstStyle/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Fija </a:t>
            </a:r>
            <a:r>
              <a:rPr lang="es-CL" sz="9600" dirty="0">
                <a:solidFill>
                  <a:prstClr val="black"/>
                </a:solidFill>
              </a:rPr>
              <a:t>los cargos únicos para la remuneración </a:t>
            </a:r>
            <a:r>
              <a:rPr lang="es-CL" sz="9600" dirty="0" smtClean="0">
                <a:solidFill>
                  <a:prstClr val="black"/>
                </a:solidFill>
              </a:rPr>
              <a:t>de sistemas </a:t>
            </a:r>
            <a:r>
              <a:rPr lang="es-CL" sz="9600" dirty="0">
                <a:solidFill>
                  <a:prstClr val="black"/>
                </a:solidFill>
              </a:rPr>
              <a:t>nacional, zonal y polos, mediante resolución </a:t>
            </a:r>
            <a:r>
              <a:rPr lang="es-CL" sz="9600" dirty="0" smtClean="0">
                <a:solidFill>
                  <a:prstClr val="black"/>
                </a:solidFill>
              </a:rPr>
              <a:t>exenta. </a:t>
            </a:r>
            <a:r>
              <a:rPr lang="es-CL" sz="7200" dirty="0">
                <a:solidFill>
                  <a:prstClr val="black"/>
                </a:solidFill>
              </a:rPr>
              <a:t>(114, inc. 5°)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Calcula la tasa de descuento para determinar el AVI cada 4 años. </a:t>
            </a:r>
            <a:r>
              <a:rPr lang="es-CL" sz="7200" dirty="0" smtClean="0">
                <a:solidFill>
                  <a:prstClr val="black"/>
                </a:solidFill>
              </a:rPr>
              <a:t>(118)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Licita el estudio para determinar la metodología de cálculo de la tasa de descuento. </a:t>
            </a:r>
            <a:r>
              <a:rPr lang="es-CL" sz="7200" dirty="0" smtClean="0">
                <a:solidFill>
                  <a:prstClr val="black"/>
                </a:solidFill>
              </a:rPr>
              <a:t>(119, inc. 1°)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311" y="1393672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69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8963" y="227283"/>
            <a:ext cx="8665037" cy="748945"/>
          </a:xfrm>
        </p:spPr>
        <p:txBody>
          <a:bodyPr>
            <a:noAutofit/>
          </a:bodyPr>
          <a:lstStyle/>
          <a:p>
            <a:r>
              <a:rPr lang="es-CL" sz="2800" b="1" dirty="0" smtClean="0"/>
              <a:t> </a:t>
            </a:r>
            <a:br>
              <a:rPr lang="es-CL" sz="2800" b="1" dirty="0" smtClean="0"/>
            </a:br>
            <a:r>
              <a:rPr lang="es-CL" sz="2800" b="1" dirty="0" smtClean="0"/>
              <a:t/>
            </a:r>
            <a:br>
              <a:rPr lang="es-CL" sz="2800" b="1" dirty="0" smtClean="0"/>
            </a:br>
            <a:r>
              <a:rPr lang="es-CL" sz="2800" b="1" dirty="0" smtClean="0"/>
              <a:t>6. COORDINADOR INDEPENDIENTE</a:t>
            </a:r>
            <a:r>
              <a:rPr lang="es-CL" sz="2800" b="1" dirty="0"/>
              <a:t/>
            </a:r>
            <a:br>
              <a:rPr lang="es-CL" sz="2800" b="1" dirty="0"/>
            </a:b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8963" y="1225672"/>
            <a:ext cx="8170375" cy="5130682"/>
          </a:xfrm>
        </p:spPr>
        <p:txBody>
          <a:bodyPr>
            <a:normAutofit fontScale="25000" lnSpcReduction="20000"/>
          </a:bodyPr>
          <a:lstStyle/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Establece </a:t>
            </a:r>
            <a:r>
              <a:rPr lang="es-CL" sz="9600" dirty="0" smtClean="0">
                <a:solidFill>
                  <a:prstClr val="black"/>
                </a:solidFill>
              </a:rPr>
              <a:t>las normas de funcionamiento y normas que rigen al Comité Especial de Nominaciones, mediante </a:t>
            </a:r>
            <a:r>
              <a:rPr lang="es-CL" sz="9600" dirty="0" err="1" smtClean="0">
                <a:solidFill>
                  <a:prstClr val="black"/>
                </a:solidFill>
              </a:rPr>
              <a:t>REx</a:t>
            </a:r>
            <a:r>
              <a:rPr lang="es-CL" sz="9600" dirty="0" smtClean="0">
                <a:solidFill>
                  <a:prstClr val="black"/>
                </a:solidFill>
              </a:rPr>
              <a:t>.</a:t>
            </a:r>
            <a:r>
              <a:rPr lang="es-CL" sz="9600" dirty="0">
                <a:solidFill>
                  <a:prstClr val="black"/>
                </a:solidFill>
              </a:rPr>
              <a:t> </a:t>
            </a:r>
            <a:r>
              <a:rPr lang="es-CL" sz="7200" dirty="0" smtClean="0">
                <a:solidFill>
                  <a:prstClr val="black"/>
                </a:solidFill>
              </a:rPr>
              <a:t>(212-7)</a:t>
            </a:r>
            <a:endParaRPr lang="es-CL" sz="7200" dirty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Aprueba el presupuesto anual del Coordinador y vela </a:t>
            </a:r>
            <a:r>
              <a:rPr lang="es-CL" sz="9600" dirty="0">
                <a:solidFill>
                  <a:prstClr val="black"/>
                </a:solidFill>
              </a:rPr>
              <a:t>por el uso eficiente de los </a:t>
            </a:r>
            <a:r>
              <a:rPr lang="es-CL" sz="9600" dirty="0" smtClean="0">
                <a:solidFill>
                  <a:prstClr val="black"/>
                </a:solidFill>
              </a:rPr>
              <a:t>recursos. </a:t>
            </a:r>
            <a:r>
              <a:rPr lang="es-CL" sz="7200" dirty="0">
                <a:solidFill>
                  <a:prstClr val="black"/>
                </a:solidFill>
              </a:rPr>
              <a:t>(212-11, inc. 1</a:t>
            </a:r>
            <a:r>
              <a:rPr lang="es-CL" sz="7200" dirty="0" smtClean="0">
                <a:solidFill>
                  <a:prstClr val="black"/>
                </a:solidFill>
              </a:rPr>
              <a:t>°)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Puede solicitar </a:t>
            </a:r>
            <a:r>
              <a:rPr lang="es-CL" sz="9600" dirty="0">
                <a:solidFill>
                  <a:prstClr val="black"/>
                </a:solidFill>
              </a:rPr>
              <a:t>modificaciones al presupuesto anual del Coordinador, las que necesariamente deberán ser incorporadas </a:t>
            </a:r>
            <a:r>
              <a:rPr lang="es-CL" sz="7200" dirty="0" smtClean="0">
                <a:solidFill>
                  <a:prstClr val="black"/>
                </a:solidFill>
              </a:rPr>
              <a:t>(212-11</a:t>
            </a:r>
            <a:r>
              <a:rPr lang="es-CL" sz="7200" dirty="0">
                <a:solidFill>
                  <a:prstClr val="black"/>
                </a:solidFill>
              </a:rPr>
              <a:t>, </a:t>
            </a:r>
            <a:r>
              <a:rPr lang="es-CL" sz="7200" dirty="0" smtClean="0">
                <a:solidFill>
                  <a:prstClr val="black"/>
                </a:solidFill>
              </a:rPr>
              <a:t>inc. </a:t>
            </a:r>
            <a:r>
              <a:rPr lang="es-CL" sz="7200" dirty="0">
                <a:solidFill>
                  <a:prstClr val="black"/>
                </a:solidFill>
              </a:rPr>
              <a:t>3</a:t>
            </a:r>
            <a:r>
              <a:rPr lang="es-CL" sz="7200" dirty="0" smtClean="0">
                <a:solidFill>
                  <a:prstClr val="black"/>
                </a:solidFill>
              </a:rPr>
              <a:t>°)</a:t>
            </a:r>
            <a:endParaRPr lang="es-CL" sz="7200" dirty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Puede contratar </a:t>
            </a:r>
            <a:r>
              <a:rPr lang="es-CL" sz="9600" dirty="0">
                <a:solidFill>
                  <a:prstClr val="black"/>
                </a:solidFill>
              </a:rPr>
              <a:t>asesorías o estudios que le permitan </a:t>
            </a:r>
            <a:r>
              <a:rPr lang="es-CL" sz="9600" dirty="0" smtClean="0">
                <a:solidFill>
                  <a:prstClr val="black"/>
                </a:solidFill>
              </a:rPr>
              <a:t>controlar </a:t>
            </a:r>
            <a:r>
              <a:rPr lang="es-CL" sz="9600" dirty="0">
                <a:solidFill>
                  <a:prstClr val="black"/>
                </a:solidFill>
              </a:rPr>
              <a:t>la eficiencia en el gasto del </a:t>
            </a:r>
            <a:r>
              <a:rPr lang="es-CL" sz="9600" dirty="0" smtClean="0">
                <a:solidFill>
                  <a:prstClr val="black"/>
                </a:solidFill>
              </a:rPr>
              <a:t>Coordinador </a:t>
            </a:r>
            <a:r>
              <a:rPr lang="es-CL" sz="7200" dirty="0" smtClean="0">
                <a:solidFill>
                  <a:prstClr val="black"/>
                </a:solidFill>
              </a:rPr>
              <a:t>(212-11</a:t>
            </a:r>
            <a:r>
              <a:rPr lang="es-CL" sz="7200" dirty="0">
                <a:solidFill>
                  <a:prstClr val="black"/>
                </a:solidFill>
              </a:rPr>
              <a:t>, </a:t>
            </a:r>
            <a:r>
              <a:rPr lang="es-CL" sz="7200" dirty="0" err="1">
                <a:solidFill>
                  <a:prstClr val="black"/>
                </a:solidFill>
              </a:rPr>
              <a:t>inc</a:t>
            </a:r>
            <a:r>
              <a:rPr lang="es-CL" sz="7200" dirty="0">
                <a:solidFill>
                  <a:prstClr val="black"/>
                </a:solidFill>
              </a:rPr>
              <a:t> 6</a:t>
            </a:r>
            <a:r>
              <a:rPr lang="es-CL" sz="7200" dirty="0" smtClean="0">
                <a:solidFill>
                  <a:prstClr val="black"/>
                </a:solidFill>
              </a:rPr>
              <a:t>°) </a:t>
            </a:r>
            <a:r>
              <a:rPr lang="es-CL" sz="9600" dirty="0" smtClean="0">
                <a:solidFill>
                  <a:prstClr val="black"/>
                </a:solidFill>
              </a:rPr>
              <a:t>y aprueba la obtención de financiamiento, crédito y aportes al Coordinador. </a:t>
            </a:r>
            <a:r>
              <a:rPr lang="es-CL" sz="7200" dirty="0" smtClean="0">
                <a:solidFill>
                  <a:prstClr val="black"/>
                </a:solidFill>
              </a:rPr>
              <a:t>(212-11</a:t>
            </a:r>
            <a:r>
              <a:rPr lang="es-CL" sz="7200" dirty="0">
                <a:solidFill>
                  <a:prstClr val="black"/>
                </a:solidFill>
              </a:rPr>
              <a:t>, </a:t>
            </a:r>
            <a:r>
              <a:rPr lang="es-CL" sz="7200" dirty="0" smtClean="0">
                <a:solidFill>
                  <a:prstClr val="black"/>
                </a:solidFill>
              </a:rPr>
              <a:t>inc. penúltimo)</a:t>
            </a:r>
            <a:endParaRPr lang="es-CL" sz="9600" dirty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41" y="996740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8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6604" y="575601"/>
            <a:ext cx="8665037" cy="748945"/>
          </a:xfrm>
        </p:spPr>
        <p:txBody>
          <a:bodyPr>
            <a:noAutofit/>
          </a:bodyPr>
          <a:lstStyle/>
          <a:p>
            <a:r>
              <a:rPr lang="es-CL" sz="2800" b="1" dirty="0" smtClean="0"/>
              <a:t> </a:t>
            </a:r>
            <a:br>
              <a:rPr lang="es-CL" sz="2800" b="1" dirty="0" smtClean="0"/>
            </a:br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 smtClean="0"/>
              <a:t> 6. COORDINADOR INDEPENDIENTE </a:t>
            </a:r>
            <a:r>
              <a:rPr lang="es-CL" sz="2400" dirty="0" smtClean="0"/>
              <a:t>(cont.)</a:t>
            </a:r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/>
              <a:t/>
            </a:r>
            <a:br>
              <a:rPr lang="es-CL" sz="2800" b="1" dirty="0"/>
            </a:b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3933" y="1590797"/>
            <a:ext cx="8170375" cy="5130682"/>
          </a:xfrm>
        </p:spPr>
        <p:txBody>
          <a:bodyPr>
            <a:normAutofit fontScale="25000" lnSpcReduction="20000"/>
          </a:bodyPr>
          <a:lstStyle/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SEC </a:t>
            </a:r>
            <a:r>
              <a:rPr lang="es-CL" sz="9600" dirty="0" smtClean="0">
                <a:solidFill>
                  <a:prstClr val="black"/>
                </a:solidFill>
              </a:rPr>
              <a:t>puede aplicar multas a los consejeros </a:t>
            </a:r>
            <a:r>
              <a:rPr lang="es-CL" sz="7200" dirty="0" smtClean="0">
                <a:solidFill>
                  <a:prstClr val="black"/>
                </a:solidFill>
              </a:rPr>
              <a:t>(212-6, 212-9)  </a:t>
            </a:r>
            <a:endParaRPr lang="es-CL" sz="9600" dirty="0" smtClean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Puede solicitar remoción de un consejero al Comité Especial de Nominaciones. </a:t>
            </a:r>
            <a:r>
              <a:rPr lang="es-CL" sz="7200" dirty="0" smtClean="0">
                <a:solidFill>
                  <a:prstClr val="black"/>
                </a:solidFill>
              </a:rPr>
              <a:t>(212-5)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Puede darle instrucciones de ejecución obligatoria al Coordinador. </a:t>
            </a:r>
            <a:r>
              <a:rPr lang="es-CL" sz="7200" dirty="0" smtClean="0">
                <a:solidFill>
                  <a:prstClr val="black"/>
                </a:solidFill>
              </a:rPr>
              <a:t>(72-16)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164" y="1217811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31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746" y="325845"/>
            <a:ext cx="8665037" cy="748945"/>
          </a:xfrm>
        </p:spPr>
        <p:txBody>
          <a:bodyPr>
            <a:noAutofit/>
          </a:bodyPr>
          <a:lstStyle/>
          <a:p>
            <a:r>
              <a:rPr lang="es-CL" sz="2800" b="1" dirty="0" smtClean="0"/>
              <a:t> </a:t>
            </a:r>
            <a:br>
              <a:rPr lang="es-CL" sz="2800" b="1" dirty="0" smtClean="0"/>
            </a:br>
            <a:r>
              <a:rPr lang="es-CL" sz="2800" b="1" dirty="0" smtClean="0"/>
              <a:t>7. RESOLUCIONES EXENTAS</a:t>
            </a:r>
            <a:br>
              <a:rPr lang="es-CL" sz="2800" b="1" dirty="0" smtClean="0"/>
            </a:b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6812" y="1047275"/>
            <a:ext cx="8170375" cy="513068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CL" sz="9600" dirty="0" smtClean="0"/>
              <a:t>1</a:t>
            </a:r>
            <a:r>
              <a:rPr lang="es-CL" sz="9600" dirty="0"/>
              <a:t>.- S</a:t>
            </a:r>
            <a:r>
              <a:rPr lang="es-CL" sz="9600" dirty="0" smtClean="0"/>
              <a:t>ervicios complementarios. </a:t>
            </a:r>
            <a:r>
              <a:rPr lang="es-CL" sz="7200" dirty="0" smtClean="0"/>
              <a:t>(72-7, inc. 2°)</a:t>
            </a:r>
            <a:endParaRPr lang="es-CL" sz="7200" dirty="0"/>
          </a:p>
          <a:p>
            <a:pPr marL="0" indent="0">
              <a:buNone/>
            </a:pPr>
            <a:r>
              <a:rPr lang="es-CL" sz="9600" dirty="0" smtClean="0"/>
              <a:t>2</a:t>
            </a:r>
            <a:r>
              <a:rPr lang="es-CL" sz="9600" dirty="0"/>
              <a:t>.- V</a:t>
            </a:r>
            <a:r>
              <a:rPr lang="es-CL" sz="9600" dirty="0" smtClean="0"/>
              <a:t>alor </a:t>
            </a:r>
            <a:r>
              <a:rPr lang="es-CL" sz="9600" dirty="0"/>
              <a:t>máximo de las ofertas de las licitaciones y subastas de servicios </a:t>
            </a:r>
            <a:r>
              <a:rPr lang="es-CL" sz="9600" dirty="0" smtClean="0"/>
              <a:t>complementarios. </a:t>
            </a:r>
            <a:r>
              <a:rPr lang="es-CL" sz="7200" dirty="0" smtClean="0"/>
              <a:t>(72-7)</a:t>
            </a:r>
            <a:endParaRPr lang="es-CL" sz="7200" dirty="0"/>
          </a:p>
          <a:p>
            <a:pPr marL="0" indent="0">
              <a:buNone/>
            </a:pPr>
            <a:r>
              <a:rPr lang="es-CL" sz="9600" dirty="0"/>
              <a:t>3.- N</a:t>
            </a:r>
            <a:r>
              <a:rPr lang="es-CL" sz="9600" dirty="0" smtClean="0"/>
              <a:t>ormas </a:t>
            </a:r>
            <a:r>
              <a:rPr lang="es-CL" sz="9600" dirty="0"/>
              <a:t>técnicas que rijan los aspectos técnicos, de seguridad, coordinación, calidad, información y</a:t>
            </a:r>
            <a:r>
              <a:rPr lang="es-CL" sz="9600" u="sng" dirty="0"/>
              <a:t> económicos </a:t>
            </a:r>
            <a:r>
              <a:rPr lang="es-CL" sz="9600" dirty="0"/>
              <a:t>del funcionamiento de dicho sector. </a:t>
            </a:r>
            <a:r>
              <a:rPr lang="es-CL" sz="7200" dirty="0" smtClean="0"/>
              <a:t>(72-19)</a:t>
            </a:r>
            <a:endParaRPr lang="es-CL" sz="7200" dirty="0"/>
          </a:p>
          <a:p>
            <a:pPr marL="0" indent="0">
              <a:buNone/>
            </a:pPr>
            <a:r>
              <a:rPr lang="es-CL" sz="9600" dirty="0"/>
              <a:t>4.- </a:t>
            </a:r>
            <a:r>
              <a:rPr lang="es-CL" sz="9600" dirty="0" smtClean="0"/>
              <a:t>Líneas y subestaciones eléctricas de cada sistema de transmisión. </a:t>
            </a:r>
            <a:r>
              <a:rPr lang="es-CL" sz="7200" dirty="0" smtClean="0"/>
              <a:t>(100)</a:t>
            </a:r>
          </a:p>
          <a:p>
            <a:pPr marL="0" indent="0">
              <a:buNone/>
            </a:pPr>
            <a:r>
              <a:rPr lang="es-CL" sz="9600" dirty="0" smtClean="0"/>
              <a:t>5.- </a:t>
            </a:r>
            <a:r>
              <a:rPr lang="es-CL" sz="9600" dirty="0"/>
              <a:t>C</a:t>
            </a:r>
            <a:r>
              <a:rPr lang="es-CL" sz="9600" dirty="0" smtClean="0"/>
              <a:t>argos únicos. </a:t>
            </a:r>
            <a:r>
              <a:rPr lang="es-CL" sz="7200" dirty="0" smtClean="0"/>
              <a:t>(114)</a:t>
            </a:r>
          </a:p>
          <a:p>
            <a:pPr marL="0" indent="0">
              <a:buNone/>
            </a:pPr>
            <a:r>
              <a:rPr lang="es-CL" sz="9600" dirty="0"/>
              <a:t>6.- N</a:t>
            </a:r>
            <a:r>
              <a:rPr lang="es-CL" sz="9600" dirty="0" smtClean="0"/>
              <a:t>ormas </a:t>
            </a:r>
            <a:r>
              <a:rPr lang="es-CL" sz="9600" dirty="0"/>
              <a:t>relativas al funcionamiento del Comité Especial de </a:t>
            </a:r>
            <a:r>
              <a:rPr lang="es-CL" sz="9600" dirty="0" smtClean="0"/>
              <a:t>Nominaciones </a:t>
            </a:r>
            <a:r>
              <a:rPr lang="es-CL" sz="9600" dirty="0"/>
              <a:t>y el procedimiento de la primera elección de los miembros del Consejo </a:t>
            </a:r>
            <a:r>
              <a:rPr lang="es-CL" sz="9600" dirty="0" smtClean="0"/>
              <a:t>Directivo.</a:t>
            </a:r>
          </a:p>
          <a:p>
            <a:pPr marL="0" indent="0">
              <a:buNone/>
            </a:pPr>
            <a:r>
              <a:rPr lang="es-CL" sz="9600" dirty="0"/>
              <a:t>7.- I</a:t>
            </a:r>
            <a:r>
              <a:rPr lang="es-CL" sz="9600" dirty="0" smtClean="0"/>
              <a:t>nstalaciones </a:t>
            </a:r>
            <a:r>
              <a:rPr lang="es-CL" sz="9600" dirty="0"/>
              <a:t>de transmisión zonal de ejecución obligatoria, </a:t>
            </a:r>
            <a:r>
              <a:rPr lang="es-CL" sz="9600" dirty="0" smtClean="0"/>
              <a:t>incluyendo </a:t>
            </a:r>
            <a:r>
              <a:rPr lang="es-CL" sz="9600" dirty="0"/>
              <a:t>la descripción de las mismas, su A.V.I. y C.O.M.A., plazo de entrada en operación y empresa responsable de su </a:t>
            </a:r>
            <a:r>
              <a:rPr lang="es-CL" sz="9600" dirty="0" smtClean="0"/>
              <a:t>ejecución.</a:t>
            </a:r>
            <a:endParaRPr lang="es-CL" sz="9600" dirty="0"/>
          </a:p>
          <a:p>
            <a:pPr marL="0" indent="0">
              <a:buNone/>
            </a:pPr>
            <a:endParaRPr lang="es-CL" sz="8000" dirty="0"/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306" y="874869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1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48945"/>
          </a:xfrm>
        </p:spPr>
        <p:txBody>
          <a:bodyPr>
            <a:normAutofit fontScale="90000"/>
          </a:bodyPr>
          <a:lstStyle/>
          <a:p>
            <a:r>
              <a:rPr lang="es-CL" b="1" dirty="0" smtClean="0"/>
              <a:t/>
            </a:r>
            <a:br>
              <a:rPr lang="es-CL" b="1" dirty="0" smtClean="0"/>
            </a:br>
            <a:r>
              <a:rPr lang="es-CL" b="1" dirty="0"/>
              <a:t/>
            </a:r>
            <a:br>
              <a:rPr lang="es-CL" b="1" dirty="0"/>
            </a:br>
            <a:endParaRPr lang="es-CL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550" y="1828710"/>
            <a:ext cx="7958138" cy="49830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endParaRPr lang="es-CL" sz="3000" b="1" dirty="0"/>
          </a:p>
          <a:p>
            <a:pPr marL="0" indent="0">
              <a:buNone/>
            </a:pPr>
            <a:r>
              <a:rPr lang="es-CL" sz="3000" b="1" dirty="0" smtClean="0"/>
              <a:t>III-</a:t>
            </a:r>
            <a:r>
              <a:rPr lang="es-CL" sz="3000" dirty="0" smtClean="0"/>
              <a:t> </a:t>
            </a:r>
            <a:r>
              <a:rPr lang="es-CL" sz="3000" b="1" dirty="0" smtClean="0"/>
              <a:t>DISCRECIONALIDAD ADMINISTRATIVA</a:t>
            </a:r>
            <a:endParaRPr lang="es-CL" sz="3000" b="1" dirty="0"/>
          </a:p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50" y="1362660"/>
            <a:ext cx="7336107" cy="13359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5200651"/>
            <a:ext cx="7336107" cy="13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6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501" y="181764"/>
            <a:ext cx="8358188" cy="748945"/>
          </a:xfrm>
        </p:spPr>
        <p:txBody>
          <a:bodyPr>
            <a:normAutofit fontScale="90000"/>
          </a:bodyPr>
          <a:lstStyle/>
          <a:p>
            <a:r>
              <a:rPr lang="es-CL" b="1" dirty="0"/>
              <a:t/>
            </a:r>
            <a:br>
              <a:rPr lang="es-CL" b="1" dirty="0"/>
            </a:br>
            <a:r>
              <a:rPr lang="es-CL" sz="2800" b="1" dirty="0" smtClean="0"/>
              <a:t>1. </a:t>
            </a:r>
            <a:r>
              <a:rPr lang="es-CL" sz="3100" b="1" dirty="0" smtClean="0"/>
              <a:t>COMPETENCIA REGLADA Y PODER DISCRECIONAL</a:t>
            </a:r>
            <a:r>
              <a:rPr lang="es-CL" b="1" dirty="0"/>
              <a:t/>
            </a:r>
            <a:br>
              <a:rPr lang="es-CL" b="1" dirty="0"/>
            </a:br>
            <a:endParaRPr lang="es-CL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2039" y="1129099"/>
            <a:ext cx="8078185" cy="5592380"/>
          </a:xfrm>
        </p:spPr>
        <p:txBody>
          <a:bodyPr>
            <a:noAutofit/>
          </a:bodyPr>
          <a:lstStyle/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/>
                </a:solidFill>
              </a:rPr>
              <a:t>La intervención del Estado </a:t>
            </a:r>
            <a:r>
              <a:rPr lang="es-CL" sz="2400" dirty="0" smtClean="0">
                <a:solidFill>
                  <a:prstClr val="black"/>
                </a:solidFill>
              </a:rPr>
              <a:t>puede darse: </a:t>
            </a:r>
            <a:r>
              <a:rPr lang="es-CL" sz="2400" dirty="0">
                <a:solidFill>
                  <a:prstClr val="black"/>
                </a:solidFill>
              </a:rPr>
              <a:t>bajo competencia reglada o con poder </a:t>
            </a:r>
            <a:r>
              <a:rPr lang="es-CL" sz="2400" dirty="0" smtClean="0">
                <a:solidFill>
                  <a:prstClr val="black"/>
                </a:solidFill>
              </a:rPr>
              <a:t>discrecional. </a:t>
            </a: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/>
                </a:solidFill>
              </a:rPr>
              <a:t>Poder discrecional: </a:t>
            </a:r>
            <a:r>
              <a:rPr lang="es-CL" sz="2400" dirty="0" smtClean="0">
                <a:solidFill>
                  <a:prstClr val="black"/>
                </a:solidFill>
              </a:rPr>
              <a:t>libertad </a:t>
            </a:r>
            <a:r>
              <a:rPr lang="es-CL" sz="2400" dirty="0">
                <a:solidFill>
                  <a:prstClr val="black"/>
                </a:solidFill>
              </a:rPr>
              <a:t>de apreciación </a:t>
            </a:r>
            <a:r>
              <a:rPr lang="es-CL" sz="2400" dirty="0" smtClean="0">
                <a:solidFill>
                  <a:prstClr val="black"/>
                </a:solidFill>
              </a:rPr>
              <a:t>de factores.</a:t>
            </a:r>
            <a:endParaRPr lang="es-CL" sz="24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/>
                </a:solidFill>
              </a:rPr>
              <a:t>Competencia reglada: La norma jurídica </a:t>
            </a:r>
            <a:r>
              <a:rPr lang="es-CL" sz="2400" dirty="0" smtClean="0">
                <a:solidFill>
                  <a:prstClr val="black"/>
                </a:solidFill>
              </a:rPr>
              <a:t>lo restringe.</a:t>
            </a:r>
            <a:endParaRPr lang="es-CL" sz="24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/>
                </a:solidFill>
              </a:rPr>
              <a:t>Todo acto administrativo </a:t>
            </a:r>
            <a:r>
              <a:rPr lang="es-CL" sz="2400" dirty="0" smtClean="0">
                <a:solidFill>
                  <a:prstClr val="black"/>
                </a:solidFill>
              </a:rPr>
              <a:t>participa </a:t>
            </a:r>
            <a:r>
              <a:rPr lang="es-CL" sz="2400" dirty="0">
                <a:solidFill>
                  <a:prstClr val="black"/>
                </a:solidFill>
              </a:rPr>
              <a:t>de la competencia reglada y del poder </a:t>
            </a:r>
            <a:r>
              <a:rPr lang="es-CL" sz="2400" dirty="0" smtClean="0">
                <a:solidFill>
                  <a:prstClr val="black"/>
                </a:solidFill>
              </a:rPr>
              <a:t>discrecional.</a:t>
            </a:r>
            <a:endParaRPr lang="es-CL" sz="24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/>
                </a:solidFill>
              </a:rPr>
              <a:t>N</a:t>
            </a:r>
            <a:r>
              <a:rPr lang="es-CL" sz="2400" dirty="0" smtClean="0">
                <a:solidFill>
                  <a:prstClr val="black"/>
                </a:solidFill>
              </a:rPr>
              <a:t>o toda intervención del Estado es per se discrecional, puede estar muy reglado.</a:t>
            </a:r>
          </a:p>
          <a:p>
            <a:pPr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2400" dirty="0" smtClean="0">
                <a:solidFill>
                  <a:prstClr val="black"/>
                </a:solidFill>
              </a:rPr>
              <a:t>No todo poder discrecional es malo, depende.</a:t>
            </a:r>
            <a:r>
              <a:rPr lang="es-CL" sz="2400" dirty="0">
                <a:solidFill>
                  <a:prstClr val="black"/>
                </a:solidFill>
              </a:rPr>
              <a:t> Hay razones de </a:t>
            </a:r>
            <a:r>
              <a:rPr lang="es-CL" sz="2400" dirty="0" smtClean="0">
                <a:solidFill>
                  <a:prstClr val="black"/>
                </a:solidFill>
              </a:rPr>
              <a:t>eficiencia </a:t>
            </a:r>
            <a:r>
              <a:rPr lang="es-CL" sz="2400" dirty="0">
                <a:solidFill>
                  <a:prstClr val="black"/>
                </a:solidFill>
              </a:rPr>
              <a:t>y agilidad que en ciertos casos justifica el poder </a:t>
            </a:r>
            <a:r>
              <a:rPr lang="es-CL" sz="2400" dirty="0" smtClean="0">
                <a:solidFill>
                  <a:prstClr val="black"/>
                </a:solidFill>
              </a:rPr>
              <a:t>discrecional.</a:t>
            </a:r>
            <a:endParaRPr lang="es-CL" sz="2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sz="23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175" y="860637"/>
            <a:ext cx="7699915" cy="14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51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5660" y="219096"/>
            <a:ext cx="8705981" cy="748945"/>
          </a:xfrm>
        </p:spPr>
        <p:txBody>
          <a:bodyPr>
            <a:noAutofit/>
          </a:bodyPr>
          <a:lstStyle/>
          <a:p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 smtClean="0"/>
              <a:t> 2. LÍMITES CONSTITUCIONALES A LA DISCRECIONALIDAD </a:t>
            </a:r>
            <a:r>
              <a:rPr lang="es-CL" sz="2800" b="1" dirty="0"/>
              <a:t/>
            </a:r>
            <a:br>
              <a:rPr lang="es-CL" sz="2800" b="1" dirty="0"/>
            </a:b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053" y="1093279"/>
            <a:ext cx="8078185" cy="5404024"/>
          </a:xfrm>
        </p:spPr>
        <p:txBody>
          <a:bodyPr>
            <a:normAutofit fontScale="25000" lnSpcReduction="20000"/>
          </a:bodyPr>
          <a:lstStyle/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Artículos 6° y 7° de la Constitución.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Los órganos del Estado deben someter su acción a la Constitución y la Ley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>
                <a:solidFill>
                  <a:prstClr val="black"/>
                </a:solidFill>
              </a:rPr>
              <a:t> A</a:t>
            </a:r>
            <a:r>
              <a:rPr lang="es-CL" sz="9600" dirty="0" smtClean="0">
                <a:solidFill>
                  <a:prstClr val="black"/>
                </a:solidFill>
              </a:rPr>
              <a:t>ctúan </a:t>
            </a:r>
            <a:r>
              <a:rPr lang="es-CL" sz="9600" dirty="0">
                <a:solidFill>
                  <a:prstClr val="black"/>
                </a:solidFill>
              </a:rPr>
              <a:t>válidamente previa investidura regular de sus integrantes, dentro de su competencia y en la forma que prescriba la ley.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>
                <a:solidFill>
                  <a:prstClr val="black"/>
                </a:solidFill>
              </a:rPr>
              <a:t> </a:t>
            </a:r>
            <a:r>
              <a:rPr lang="es-CL" sz="9600" dirty="0" smtClean="0">
                <a:solidFill>
                  <a:prstClr val="black"/>
                </a:solidFill>
              </a:rPr>
              <a:t>Ninguna Autoridad </a:t>
            </a:r>
            <a:r>
              <a:rPr lang="es-CL" sz="9600" dirty="0">
                <a:solidFill>
                  <a:prstClr val="black"/>
                </a:solidFill>
              </a:rPr>
              <a:t>pueden </a:t>
            </a:r>
            <a:r>
              <a:rPr lang="es-CL" sz="9600" dirty="0" smtClean="0">
                <a:solidFill>
                  <a:prstClr val="black"/>
                </a:solidFill>
              </a:rPr>
              <a:t>atribuirse otra autoridad o derechos.</a:t>
            </a:r>
            <a:endParaRPr lang="es-CL" sz="96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Todo </a:t>
            </a:r>
            <a:r>
              <a:rPr lang="es-CL" sz="9600" dirty="0">
                <a:solidFill>
                  <a:prstClr val="black"/>
                </a:solidFill>
              </a:rPr>
              <a:t>acto en contravención </a:t>
            </a:r>
            <a:r>
              <a:rPr lang="es-CL" sz="9600" dirty="0" smtClean="0">
                <a:solidFill>
                  <a:prstClr val="black"/>
                </a:solidFill>
              </a:rPr>
              <a:t>es </a:t>
            </a:r>
            <a:r>
              <a:rPr lang="es-CL" sz="9600" dirty="0">
                <a:solidFill>
                  <a:prstClr val="black"/>
                </a:solidFill>
              </a:rPr>
              <a:t>nulo y </a:t>
            </a:r>
            <a:r>
              <a:rPr lang="es-CL" sz="9600" dirty="0" smtClean="0">
                <a:solidFill>
                  <a:prstClr val="black"/>
                </a:solidFill>
              </a:rPr>
              <a:t>origina </a:t>
            </a:r>
            <a:r>
              <a:rPr lang="es-CL" sz="9600" dirty="0">
                <a:solidFill>
                  <a:prstClr val="black"/>
                </a:solidFill>
              </a:rPr>
              <a:t>las responsabilidades y sanciones que la ley </a:t>
            </a:r>
            <a:r>
              <a:rPr lang="es-CL" sz="9600" dirty="0" smtClean="0">
                <a:solidFill>
                  <a:prstClr val="black"/>
                </a:solidFill>
              </a:rPr>
              <a:t>señale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El </a:t>
            </a:r>
            <a:r>
              <a:rPr lang="es-CL" sz="9600" dirty="0">
                <a:solidFill>
                  <a:prstClr val="black"/>
                </a:solidFill>
              </a:rPr>
              <a:t>Estado está al servicio de la persona </a:t>
            </a:r>
            <a:r>
              <a:rPr lang="es-CL" sz="9600" dirty="0" smtClean="0">
                <a:solidFill>
                  <a:prstClr val="black"/>
                </a:solidFill>
              </a:rPr>
              <a:t>humana y debe promover el bien común, </a:t>
            </a:r>
            <a:r>
              <a:rPr lang="es-CL" sz="9600" dirty="0">
                <a:solidFill>
                  <a:prstClr val="black"/>
                </a:solidFill>
              </a:rPr>
              <a:t>art. 1 CPE incisos 4° y 5</a:t>
            </a:r>
            <a:r>
              <a:rPr lang="es-CL" sz="9600" dirty="0" smtClean="0">
                <a:solidFill>
                  <a:prstClr val="black"/>
                </a:solidFill>
              </a:rPr>
              <a:t>°.</a:t>
            </a: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Artículo 63, N° 18: Sólo son materia de ley: Las bases de los procedimientos administrativos. Opinión C.S., oficio del 05/04/16</a:t>
            </a: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4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615113"/>
            <a:ext cx="2895600" cy="106366"/>
          </a:xfrm>
        </p:spPr>
        <p:txBody>
          <a:bodyPr/>
          <a:lstStyle/>
          <a:p>
            <a:pPr lvl="0"/>
            <a:r>
              <a:rPr lang="es-CL" sz="1400">
                <a:solidFill>
                  <a:prstClr val="black">
                    <a:tint val="75000"/>
                  </a:prstClr>
                </a:solidFill>
              </a:rPr>
              <a:t>Fernando Abara</a:t>
            </a:r>
            <a:endParaRPr lang="es-CL" sz="14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883" y="975469"/>
            <a:ext cx="7771355" cy="11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1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2137" y="139196"/>
            <a:ext cx="8656922" cy="748945"/>
          </a:xfrm>
        </p:spPr>
        <p:txBody>
          <a:bodyPr>
            <a:noAutofit/>
          </a:bodyPr>
          <a:lstStyle/>
          <a:p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 smtClean="0"/>
              <a:t>3. CONTROL DE LA DISCRECIONALIDAD</a:t>
            </a:r>
            <a:br>
              <a:rPr lang="es-CL" sz="2800" b="1" dirty="0" smtClean="0"/>
            </a:b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2039" y="968042"/>
            <a:ext cx="8078185" cy="5237238"/>
          </a:xfrm>
        </p:spPr>
        <p:txBody>
          <a:bodyPr>
            <a:normAutofit fontScale="25000" lnSpcReduction="20000"/>
          </a:bodyPr>
          <a:lstStyle/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u="sng" dirty="0" smtClean="0">
                <a:solidFill>
                  <a:prstClr val="black"/>
                </a:solidFill>
              </a:rPr>
              <a:t>Todo actuar discrecional debe ajustarse</a:t>
            </a:r>
            <a:r>
              <a:rPr lang="es-CL" sz="9600" dirty="0" smtClean="0">
                <a:solidFill>
                  <a:prstClr val="black"/>
                </a:solidFill>
              </a:rPr>
              <a:t>: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a la ley, </a:t>
            </a:r>
            <a:r>
              <a:rPr lang="es-CL" sz="9600" dirty="0">
                <a:solidFill>
                  <a:prstClr val="black"/>
                </a:solidFill>
              </a:rPr>
              <a:t>a la que no puede contravenir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a </a:t>
            </a:r>
            <a:r>
              <a:rPr lang="es-CL" sz="9600" dirty="0">
                <a:solidFill>
                  <a:prstClr val="black"/>
                </a:solidFill>
              </a:rPr>
              <a:t>la finalidad de la potestad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a </a:t>
            </a:r>
            <a:r>
              <a:rPr lang="es-CL" sz="9600" dirty="0">
                <a:solidFill>
                  <a:prstClr val="black"/>
                </a:solidFill>
              </a:rPr>
              <a:t>los criterios explícitos o implícitos de la ley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a </a:t>
            </a:r>
            <a:r>
              <a:rPr lang="es-CL" sz="9600" dirty="0">
                <a:solidFill>
                  <a:prstClr val="black"/>
                </a:solidFill>
              </a:rPr>
              <a:t>los principios del derecho público.</a:t>
            </a: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u="sng" dirty="0" smtClean="0">
                <a:solidFill>
                  <a:prstClr val="black"/>
                </a:solidFill>
              </a:rPr>
              <a:t>Cómo se controla</a:t>
            </a:r>
            <a:r>
              <a:rPr lang="es-CL" sz="9600" dirty="0" smtClean="0">
                <a:solidFill>
                  <a:prstClr val="black"/>
                </a:solidFill>
              </a:rPr>
              <a:t>?: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En sede administrativa (Contraloría General de la República), el </a:t>
            </a:r>
            <a:r>
              <a:rPr lang="es-CL" sz="9600" dirty="0">
                <a:solidFill>
                  <a:prstClr val="black"/>
                </a:solidFill>
              </a:rPr>
              <a:t>control de la legalidad </a:t>
            </a:r>
            <a:r>
              <a:rPr lang="es-CL" sz="9600" dirty="0" smtClean="0">
                <a:solidFill>
                  <a:prstClr val="black"/>
                </a:solidFill>
              </a:rPr>
              <a:t>sólo </a:t>
            </a:r>
            <a:r>
              <a:rPr lang="es-CL" sz="9600" dirty="0">
                <a:solidFill>
                  <a:prstClr val="black"/>
                </a:solidFill>
              </a:rPr>
              <a:t>puede recaer en los aspectos reglados del mismo, pero no en los aspectos discrecionales. </a:t>
            </a:r>
            <a:endParaRPr lang="es-CL" sz="9600" dirty="0" smtClean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En sede jurisdiccional, </a:t>
            </a:r>
            <a:r>
              <a:rPr lang="es-CL" sz="9600" dirty="0">
                <a:solidFill>
                  <a:prstClr val="black"/>
                </a:solidFill>
              </a:rPr>
              <a:t>todo acto administrativo </a:t>
            </a:r>
            <a:r>
              <a:rPr lang="es-CL" sz="9600" dirty="0" smtClean="0">
                <a:solidFill>
                  <a:prstClr val="black"/>
                </a:solidFill>
              </a:rPr>
              <a:t>puede ser controlado en sus aspectos reglados y discrecionales, ya que debe cumplir un interés </a:t>
            </a:r>
            <a:r>
              <a:rPr lang="es-CL" sz="9600" dirty="0">
                <a:solidFill>
                  <a:prstClr val="black"/>
                </a:solidFill>
              </a:rPr>
              <a:t>público y </a:t>
            </a:r>
            <a:r>
              <a:rPr lang="es-CL" sz="9600" dirty="0" smtClean="0">
                <a:solidFill>
                  <a:prstClr val="black"/>
                </a:solidFill>
              </a:rPr>
              <a:t> </a:t>
            </a:r>
            <a:r>
              <a:rPr lang="es-CL" sz="9600" dirty="0">
                <a:solidFill>
                  <a:prstClr val="black"/>
                </a:solidFill>
              </a:rPr>
              <a:t>atender los fines específicos que tenga la norma </a:t>
            </a:r>
            <a:r>
              <a:rPr lang="es-CL" sz="9600" dirty="0" smtClean="0">
                <a:solidFill>
                  <a:prstClr val="black"/>
                </a:solidFill>
              </a:rPr>
              <a:t>jurídica.</a:t>
            </a:r>
          </a:p>
          <a:p>
            <a:pPr mar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7400" dirty="0" smtClean="0">
                <a:solidFill>
                  <a:prstClr val="black"/>
                </a:solidFill>
              </a:rPr>
              <a:t>	</a:t>
            </a:r>
            <a:endParaRPr lang="es-CL" sz="2000" dirty="0">
              <a:solidFill>
                <a:prstClr val="black">
                  <a:tint val="75000"/>
                </a:prstClr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74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74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74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74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643801" y="6399482"/>
            <a:ext cx="2895600" cy="329932"/>
          </a:xfrm>
        </p:spPr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173" y="784833"/>
            <a:ext cx="7699915" cy="10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6604" y="65645"/>
            <a:ext cx="8589330" cy="748945"/>
          </a:xfrm>
        </p:spPr>
        <p:txBody>
          <a:bodyPr>
            <a:noAutofit/>
          </a:bodyPr>
          <a:lstStyle/>
          <a:p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 smtClean="0"/>
              <a:t>  3.  CONTROL DE LA DISCRECIONALIDAD </a:t>
            </a:r>
            <a:r>
              <a:rPr lang="es-CL" sz="2400" dirty="0" smtClean="0"/>
              <a:t>(cont.)</a:t>
            </a:r>
            <a:r>
              <a:rPr lang="es-CL" sz="2400" dirty="0"/>
              <a:t/>
            </a:r>
            <a:br>
              <a:rPr lang="es-CL" sz="2400" dirty="0"/>
            </a:br>
            <a:endParaRPr lang="es-CL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6604" y="830538"/>
            <a:ext cx="8589330" cy="5130682"/>
          </a:xfrm>
        </p:spPr>
        <p:txBody>
          <a:bodyPr>
            <a:normAutofit fontScale="25000" lnSpcReduction="20000"/>
          </a:bodyPr>
          <a:lstStyle/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u="sng" dirty="0" smtClean="0">
                <a:solidFill>
                  <a:prstClr val="black"/>
                </a:solidFill>
              </a:rPr>
              <a:t>Qué se puede controlar: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Control </a:t>
            </a:r>
            <a:r>
              <a:rPr lang="es-CL" sz="9600" dirty="0">
                <a:solidFill>
                  <a:prstClr val="black"/>
                </a:solidFill>
              </a:rPr>
              <a:t>de los hechos </a:t>
            </a:r>
            <a:r>
              <a:rPr lang="es-CL" sz="9600" dirty="0" smtClean="0">
                <a:solidFill>
                  <a:prstClr val="black"/>
                </a:solidFill>
              </a:rPr>
              <a:t>determinantes o de los supuestos materiales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/>
              <a:t>los conceptos </a:t>
            </a:r>
            <a:r>
              <a:rPr lang="es-CL" sz="9600" dirty="0" smtClean="0"/>
              <a:t>jurídicos indeterminados</a:t>
            </a:r>
            <a:r>
              <a:rPr lang="es-CL" sz="9600" dirty="0"/>
              <a:t>:  </a:t>
            </a:r>
            <a:r>
              <a:rPr lang="es-CL" sz="9600" dirty="0" smtClean="0">
                <a:solidFill>
                  <a:prstClr val="black"/>
                </a:solidFill>
              </a:rPr>
              <a:t>información “manifiestamente errónea”, “en casos calificados”, “buena fe”, ”niveles óptimos de despacho”, “adquisición eficiente”, “riesgo sistemático” y otros similares.</a:t>
            </a:r>
            <a:endParaRPr lang="es-CL" sz="96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>
                <a:solidFill>
                  <a:prstClr val="black"/>
                </a:solidFill>
              </a:rPr>
              <a:t>control por los principios generales del Derecho: igualdad ante los servicios públicos</a:t>
            </a:r>
            <a:r>
              <a:rPr lang="es-CL" sz="9600" dirty="0" smtClean="0">
                <a:solidFill>
                  <a:prstClr val="black"/>
                </a:solidFill>
              </a:rPr>
              <a:t>, continuidad </a:t>
            </a:r>
            <a:r>
              <a:rPr lang="es-CL" sz="9600" dirty="0">
                <a:solidFill>
                  <a:prstClr val="black"/>
                </a:solidFill>
              </a:rPr>
              <a:t>de los </a:t>
            </a:r>
            <a:r>
              <a:rPr lang="es-CL" sz="9600" dirty="0" smtClean="0">
                <a:solidFill>
                  <a:prstClr val="black"/>
                </a:solidFill>
              </a:rPr>
              <a:t>servicios.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Falta de competencia </a:t>
            </a:r>
            <a:r>
              <a:rPr lang="es-CL" sz="9600" dirty="0">
                <a:solidFill>
                  <a:prstClr val="black"/>
                </a:solidFill>
              </a:rPr>
              <a:t>o los defectos de </a:t>
            </a:r>
            <a:r>
              <a:rPr lang="es-CL" sz="9600" dirty="0" smtClean="0">
                <a:solidFill>
                  <a:prstClr val="black"/>
                </a:solidFill>
              </a:rPr>
              <a:t>procedimiento.</a:t>
            </a:r>
            <a:endParaRPr lang="es-CL" sz="96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>
                <a:solidFill>
                  <a:prstClr val="black"/>
                </a:solidFill>
              </a:rPr>
              <a:t>E</a:t>
            </a:r>
            <a:r>
              <a:rPr lang="es-CL" sz="9600" dirty="0" smtClean="0">
                <a:solidFill>
                  <a:prstClr val="black"/>
                </a:solidFill>
              </a:rPr>
              <a:t>l </a:t>
            </a:r>
            <a:r>
              <a:rPr lang="es-CL" sz="9600" dirty="0">
                <a:solidFill>
                  <a:prstClr val="black"/>
                </a:solidFill>
              </a:rPr>
              <a:t>fin del acto, que siempre ha de ser el </a:t>
            </a:r>
            <a:r>
              <a:rPr lang="es-CL" sz="9600" dirty="0" smtClean="0">
                <a:solidFill>
                  <a:prstClr val="black"/>
                </a:solidFill>
              </a:rPr>
              <a:t>interés público.</a:t>
            </a:r>
            <a:endParaRPr lang="es-CL" sz="96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>
                <a:solidFill>
                  <a:prstClr val="black"/>
                </a:solidFill>
              </a:rPr>
              <a:t>B</a:t>
            </a:r>
            <a:r>
              <a:rPr lang="es-CL" sz="9600" dirty="0" smtClean="0">
                <a:solidFill>
                  <a:prstClr val="black"/>
                </a:solidFill>
              </a:rPr>
              <a:t>alance costo-beneficio: si el costo </a:t>
            </a:r>
            <a:r>
              <a:rPr lang="es-CL" sz="9600" dirty="0">
                <a:solidFill>
                  <a:prstClr val="black"/>
                </a:solidFill>
              </a:rPr>
              <a:t>financiero de la decisión resulta excesivo en comparación con el </a:t>
            </a:r>
            <a:r>
              <a:rPr lang="es-CL" sz="9600" dirty="0" smtClean="0">
                <a:solidFill>
                  <a:prstClr val="black"/>
                </a:solidFill>
              </a:rPr>
              <a:t>interés social.</a:t>
            </a:r>
            <a:endParaRPr lang="es-CL" sz="96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>
                <a:solidFill>
                  <a:prstClr val="black"/>
                </a:solidFill>
              </a:rPr>
              <a:t>G</a:t>
            </a:r>
            <a:r>
              <a:rPr lang="es-CL" sz="9600" dirty="0" smtClean="0">
                <a:solidFill>
                  <a:prstClr val="black"/>
                </a:solidFill>
              </a:rPr>
              <a:t>arantía </a:t>
            </a:r>
            <a:r>
              <a:rPr lang="es-CL" sz="9600" dirty="0">
                <a:solidFill>
                  <a:prstClr val="black"/>
                </a:solidFill>
              </a:rPr>
              <a:t>de los derechos </a:t>
            </a:r>
            <a:r>
              <a:rPr lang="es-CL" sz="9600" dirty="0" smtClean="0">
                <a:solidFill>
                  <a:prstClr val="black"/>
                </a:solidFill>
              </a:rPr>
              <a:t>fundamentales</a:t>
            </a:r>
            <a:endParaRPr lang="es-CL" sz="96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>
                <a:solidFill>
                  <a:prstClr val="black"/>
                </a:solidFill>
              </a:rPr>
              <a:t>I</a:t>
            </a:r>
            <a:r>
              <a:rPr lang="es-CL" sz="9600" dirty="0" smtClean="0">
                <a:solidFill>
                  <a:prstClr val="black"/>
                </a:solidFill>
              </a:rPr>
              <a:t>nequidad </a:t>
            </a:r>
            <a:r>
              <a:rPr lang="es-CL" sz="9600" dirty="0">
                <a:solidFill>
                  <a:prstClr val="black"/>
                </a:solidFill>
              </a:rPr>
              <a:t>manifiesta, </a:t>
            </a:r>
            <a:r>
              <a:rPr lang="es-CL" sz="9600" dirty="0" smtClean="0">
                <a:solidFill>
                  <a:prstClr val="black"/>
                </a:solidFill>
              </a:rPr>
              <a:t>reflejada en el resultado </a:t>
            </a:r>
            <a:r>
              <a:rPr lang="es-CL" sz="9600" dirty="0">
                <a:solidFill>
                  <a:prstClr val="black"/>
                </a:solidFill>
              </a:rPr>
              <a:t>de la </a:t>
            </a:r>
            <a:r>
              <a:rPr lang="es-CL" sz="9600" dirty="0" smtClean="0">
                <a:solidFill>
                  <a:prstClr val="black"/>
                </a:solidFill>
              </a:rPr>
              <a:t>actuación.</a:t>
            </a: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472238"/>
            <a:ext cx="2895600" cy="249241"/>
          </a:xfrm>
        </p:spPr>
        <p:txBody>
          <a:bodyPr/>
          <a:lstStyle/>
          <a:p>
            <a:pPr lvl="0"/>
            <a:r>
              <a:rPr lang="es-CL" sz="1400">
                <a:solidFill>
                  <a:prstClr val="black">
                    <a:tint val="75000"/>
                  </a:prstClr>
                </a:solidFill>
              </a:rPr>
              <a:t>Fernando Abara</a:t>
            </a:r>
            <a:endParaRPr lang="es-CL" sz="14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019" y="667438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6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48945"/>
          </a:xfrm>
        </p:spPr>
        <p:txBody>
          <a:bodyPr>
            <a:normAutofit fontScale="90000"/>
          </a:bodyPr>
          <a:lstStyle/>
          <a:p>
            <a:r>
              <a:rPr lang="es-CL" b="1" dirty="0" smtClean="0"/>
              <a:t/>
            </a:r>
            <a:br>
              <a:rPr lang="es-CL" b="1" dirty="0" smtClean="0"/>
            </a:br>
            <a:r>
              <a:rPr lang="es-CL" b="1" dirty="0"/>
              <a:t/>
            </a:r>
            <a:br>
              <a:rPr lang="es-CL" b="1" dirty="0"/>
            </a:br>
            <a:endParaRPr lang="es-CL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550" y="1828710"/>
            <a:ext cx="7958138" cy="49830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endParaRPr lang="es-CL" sz="3000" b="1" dirty="0"/>
          </a:p>
          <a:p>
            <a:pPr marL="0" indent="0">
              <a:buNone/>
            </a:pPr>
            <a:r>
              <a:rPr lang="es-CL" sz="3000" b="1" dirty="0" smtClean="0"/>
              <a:t>IV-</a:t>
            </a:r>
            <a:r>
              <a:rPr lang="es-CL" sz="3000" dirty="0" smtClean="0"/>
              <a:t> </a:t>
            </a:r>
            <a:r>
              <a:rPr lang="es-CL" sz="3000" b="1" dirty="0" smtClean="0"/>
              <a:t>CONCLUSIONES Y MITIGACIONES</a:t>
            </a:r>
            <a:endParaRPr lang="es-CL" sz="3000" b="1" dirty="0"/>
          </a:p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50" y="1362660"/>
            <a:ext cx="7336107" cy="13359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5200651"/>
            <a:ext cx="7336107" cy="13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32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48945"/>
          </a:xfrm>
        </p:spPr>
        <p:txBody>
          <a:bodyPr>
            <a:normAutofit fontScale="90000"/>
          </a:bodyPr>
          <a:lstStyle/>
          <a:p>
            <a:r>
              <a:rPr lang="es-CL" b="1" dirty="0" smtClean="0"/>
              <a:t/>
            </a:r>
            <a:br>
              <a:rPr lang="es-CL" b="1" dirty="0" smtClean="0"/>
            </a:br>
            <a:r>
              <a:rPr lang="es-CL" b="1" dirty="0" smtClean="0"/>
              <a:t>AGENDA</a:t>
            </a:r>
            <a:r>
              <a:rPr lang="es-CL" b="1" dirty="0"/>
              <a:t/>
            </a:r>
            <a:br>
              <a:rPr lang="es-CL" b="1" dirty="0"/>
            </a:br>
            <a:endParaRPr lang="es-CL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3456" y="1243546"/>
            <a:ext cx="8078185" cy="49830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L" sz="3000" b="1" dirty="0"/>
              <a:t>I-</a:t>
            </a:r>
            <a:r>
              <a:rPr lang="es-CL" sz="3000" dirty="0"/>
              <a:t>	</a:t>
            </a:r>
            <a:r>
              <a:rPr lang="es-CL" sz="3000" b="1" dirty="0"/>
              <a:t>NUEVO ROL DEL ESTADO EN MATERIA </a:t>
            </a:r>
            <a:r>
              <a:rPr lang="es-CL" sz="3000" b="1" dirty="0" smtClean="0"/>
              <a:t>ELÉCTRICA</a:t>
            </a:r>
          </a:p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r>
              <a:rPr lang="es-CL" sz="3000" b="1" dirty="0" smtClean="0"/>
              <a:t>II-	ATRIBUCIONES DEL ESTADO EN LA </a:t>
            </a:r>
            <a:r>
              <a:rPr lang="es-CL" sz="3000" b="1" dirty="0"/>
              <a:t>NUEVA LEY DE </a:t>
            </a:r>
            <a:r>
              <a:rPr lang="es-CL" sz="3000" b="1" dirty="0" smtClean="0"/>
              <a:t>TRANSMISIÓN</a:t>
            </a:r>
          </a:p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r>
              <a:rPr lang="es-CL" sz="3000" b="1" dirty="0" smtClean="0"/>
              <a:t>III-	DISCRECIONALIDAD ADMINISTRATIVA</a:t>
            </a:r>
          </a:p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r>
              <a:rPr lang="es-CL" sz="3000" b="1" dirty="0" smtClean="0"/>
              <a:t>IV-	CONCLUSIONES Y MITIGACIONES</a:t>
            </a:r>
          </a:p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z="1400" dirty="0" smtClean="0">
                <a:solidFill>
                  <a:prstClr val="black">
                    <a:tint val="75000"/>
                  </a:prstClr>
                </a:solidFill>
              </a:rPr>
              <a:t>Fernando Abara</a:t>
            </a:r>
            <a:endParaRPr lang="es-CL" sz="14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42" y="1013136"/>
            <a:ext cx="7699915" cy="14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54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746" y="325845"/>
            <a:ext cx="8665037" cy="748945"/>
          </a:xfrm>
        </p:spPr>
        <p:txBody>
          <a:bodyPr>
            <a:noAutofit/>
          </a:bodyPr>
          <a:lstStyle/>
          <a:p>
            <a:r>
              <a:rPr lang="es-CL" sz="2800" b="1" dirty="0" smtClean="0"/>
              <a:t>IV-  CONCLUSIONES 1</a:t>
            </a: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6854" y="1002593"/>
            <a:ext cx="8161361" cy="5130682"/>
          </a:xfrm>
        </p:spPr>
        <p:txBody>
          <a:bodyPr>
            <a:normAutofit fontScale="25000" lnSpcReduction="20000"/>
          </a:bodyPr>
          <a:lstStyle/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11200" dirty="0" smtClean="0">
              <a:solidFill>
                <a:prstClr val="black"/>
              </a:solidFill>
            </a:endParaRPr>
          </a:p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11200" dirty="0">
              <a:solidFill>
                <a:prstClr val="black"/>
              </a:solidFill>
            </a:endParaRPr>
          </a:p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11200" dirty="0" smtClean="0">
                <a:solidFill>
                  <a:prstClr val="black"/>
                </a:solidFill>
              </a:rPr>
              <a:t>La discrecionalidad administrativa puede ser necesaria por razones de eficiencia y agilidad, pero es evidente que entraña riesgos, por ello requiere controles.</a:t>
            </a:r>
          </a:p>
          <a:p>
            <a:pPr marL="0" lvl="0" indent="0" algn="just">
              <a:buClr>
                <a:srgbClr val="30ACEC">
                  <a:lumMod val="75000"/>
                </a:srgbClr>
              </a:buClr>
              <a:buNone/>
            </a:pPr>
            <a:endParaRPr lang="es-CL" sz="11200" dirty="0" smtClean="0">
              <a:solidFill>
                <a:prstClr val="black"/>
              </a:solidFill>
            </a:endParaRPr>
          </a:p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11200" dirty="0" smtClean="0">
                <a:solidFill>
                  <a:prstClr val="black"/>
                </a:solidFill>
              </a:rPr>
              <a:t>Cuando la discrecionalidad se da en ámbitos muy técnicos como en el eléctrico, es mas difícil el control por su especialidad y por el principio de deferencia.</a:t>
            </a:r>
          </a:p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112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112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112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/>
          </a:p>
          <a:p>
            <a:pPr marL="0" indent="0">
              <a:buNone/>
            </a:pPr>
            <a:endParaRPr lang="es-CL" sz="8000" dirty="0"/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219734" y="6133275"/>
            <a:ext cx="2895600" cy="365125"/>
          </a:xfrm>
        </p:spPr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488" y="1002593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55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876" y="6277"/>
            <a:ext cx="8665037" cy="748945"/>
          </a:xfrm>
        </p:spPr>
        <p:txBody>
          <a:bodyPr>
            <a:noAutofit/>
          </a:bodyPr>
          <a:lstStyle/>
          <a:p>
            <a:r>
              <a:rPr lang="es-CL" sz="2800" b="1" dirty="0" smtClean="0"/>
              <a:t> IV- CONCLUSIONES 2</a:t>
            </a: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0108" y="900892"/>
            <a:ext cx="8172571" cy="5130682"/>
          </a:xfrm>
        </p:spPr>
        <p:txBody>
          <a:bodyPr>
            <a:normAutofit fontScale="25000" lnSpcReduction="20000"/>
          </a:bodyPr>
          <a:lstStyle/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11200" dirty="0" smtClean="0">
                <a:solidFill>
                  <a:prstClr val="black"/>
                </a:solidFill>
              </a:rPr>
              <a:t>Una legislación con muchos aportes positivos: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Planificación </a:t>
            </a:r>
            <a:r>
              <a:rPr lang="es-CL" sz="9600" dirty="0">
                <a:solidFill>
                  <a:prstClr val="black"/>
                </a:solidFill>
              </a:rPr>
              <a:t>de largo plazo con </a:t>
            </a:r>
            <a:r>
              <a:rPr lang="es-CL" sz="9600" dirty="0" smtClean="0">
                <a:solidFill>
                  <a:prstClr val="black"/>
                </a:solidFill>
              </a:rPr>
              <a:t>holguras a cargo del Estado.</a:t>
            </a:r>
            <a:endParaRPr lang="es-CL" sz="9600" dirty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Simplificación </a:t>
            </a:r>
            <a:r>
              <a:rPr lang="es-CL" sz="9600" dirty="0">
                <a:solidFill>
                  <a:prstClr val="black"/>
                </a:solidFill>
              </a:rPr>
              <a:t>del sistema de remuneración.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Incorporación </a:t>
            </a:r>
            <a:r>
              <a:rPr lang="es-CL" sz="9600" dirty="0">
                <a:solidFill>
                  <a:prstClr val="black"/>
                </a:solidFill>
              </a:rPr>
              <a:t>del Estudio de Franja y polos de </a:t>
            </a:r>
            <a:r>
              <a:rPr lang="es-CL" sz="9600" dirty="0" smtClean="0">
                <a:solidFill>
                  <a:prstClr val="black"/>
                </a:solidFill>
              </a:rPr>
              <a:t>desarrollo, con participación activa del Estado.</a:t>
            </a:r>
            <a:endParaRPr lang="es-CL" sz="9600" dirty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Sistema </a:t>
            </a:r>
            <a:r>
              <a:rPr lang="es-CL" sz="9600" dirty="0">
                <a:solidFill>
                  <a:prstClr val="black"/>
                </a:solidFill>
              </a:rPr>
              <a:t>de licitación de las ampliaciones introduce mayor competencia. 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Distingue </a:t>
            </a:r>
            <a:r>
              <a:rPr lang="es-CL" sz="9600" dirty="0">
                <a:solidFill>
                  <a:prstClr val="black"/>
                </a:solidFill>
              </a:rPr>
              <a:t>las responsabilidades por la </a:t>
            </a:r>
            <a:r>
              <a:rPr lang="es-CL" sz="9600" dirty="0" smtClean="0">
                <a:solidFill>
                  <a:prstClr val="black"/>
                </a:solidFill>
              </a:rPr>
              <a:t>operación.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>
                <a:solidFill>
                  <a:prstClr val="black"/>
                </a:solidFill>
              </a:rPr>
              <a:t>Operador </a:t>
            </a:r>
            <a:r>
              <a:rPr lang="es-CL" sz="9600" dirty="0" smtClean="0">
                <a:solidFill>
                  <a:prstClr val="black"/>
                </a:solidFill>
              </a:rPr>
              <a:t>independiente, </a:t>
            </a:r>
            <a:r>
              <a:rPr lang="es-CL" sz="9600" dirty="0">
                <a:solidFill>
                  <a:prstClr val="black"/>
                </a:solidFill>
              </a:rPr>
              <a:t>con personalidad jurídica propia y con atribuciones relevantes</a:t>
            </a:r>
            <a:r>
              <a:rPr lang="es-CL" sz="9600" dirty="0" smtClean="0">
                <a:solidFill>
                  <a:prstClr val="black"/>
                </a:solidFill>
              </a:rPr>
              <a:t>.</a:t>
            </a:r>
          </a:p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11200" dirty="0" smtClean="0">
              <a:solidFill>
                <a:prstClr val="black"/>
              </a:solidFill>
            </a:endParaRPr>
          </a:p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11200" dirty="0" smtClean="0">
                <a:solidFill>
                  <a:prstClr val="black"/>
                </a:solidFill>
              </a:rPr>
              <a:t>En </a:t>
            </a:r>
            <a:r>
              <a:rPr lang="es-CL" sz="11200" dirty="0">
                <a:solidFill>
                  <a:prstClr val="black"/>
                </a:solidFill>
              </a:rPr>
              <a:t>materia de </a:t>
            </a:r>
            <a:r>
              <a:rPr lang="es-CL" sz="11200" dirty="0" smtClean="0">
                <a:solidFill>
                  <a:prstClr val="black"/>
                </a:solidFill>
              </a:rPr>
              <a:t>discrecionalidad </a:t>
            </a:r>
            <a:r>
              <a:rPr lang="es-CL" sz="11200" dirty="0">
                <a:solidFill>
                  <a:prstClr val="black"/>
                </a:solidFill>
              </a:rPr>
              <a:t>va </a:t>
            </a:r>
            <a:r>
              <a:rPr lang="es-CL" sz="11200" dirty="0" smtClean="0">
                <a:solidFill>
                  <a:prstClr val="black"/>
                </a:solidFill>
              </a:rPr>
              <a:t>lejos</a:t>
            </a:r>
            <a:r>
              <a:rPr lang="es-CL" sz="11200" dirty="0">
                <a:solidFill>
                  <a:prstClr val="black"/>
                </a:solidFill>
              </a:rPr>
              <a:t>, en particular en lo que se refiere al control del Coordinador.</a:t>
            </a:r>
          </a:p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112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/>
          </a:p>
          <a:p>
            <a:pPr marL="0" indent="0">
              <a:buNone/>
            </a:pPr>
            <a:endParaRPr lang="es-CL" sz="8000" dirty="0"/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841" y="667464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3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746" y="325845"/>
            <a:ext cx="8665037" cy="748945"/>
          </a:xfrm>
        </p:spPr>
        <p:txBody>
          <a:bodyPr>
            <a:noAutofit/>
          </a:bodyPr>
          <a:lstStyle/>
          <a:p>
            <a:r>
              <a:rPr lang="es-CL" sz="2800" b="1" dirty="0" smtClean="0"/>
              <a:t> </a:t>
            </a:r>
            <a:br>
              <a:rPr lang="es-CL" sz="2800" b="1" dirty="0" smtClean="0"/>
            </a:br>
            <a:r>
              <a:rPr lang="es-CL" sz="2800" b="1" dirty="0" smtClean="0"/>
              <a:t>MITIGACIÓN DE RIESGOS</a:t>
            </a:r>
            <a:r>
              <a:rPr lang="es-CL" sz="2800" b="1" dirty="0"/>
              <a:t/>
            </a:r>
            <a:br>
              <a:rPr lang="es-CL" sz="2800" b="1" dirty="0"/>
            </a:b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786" y="1047275"/>
            <a:ext cx="8035436" cy="5130682"/>
          </a:xfrm>
        </p:spPr>
        <p:txBody>
          <a:bodyPr>
            <a:normAutofit fontScale="25000" lnSpcReduction="20000"/>
          </a:bodyPr>
          <a:lstStyle/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11200" dirty="0" smtClean="0">
                <a:solidFill>
                  <a:prstClr val="black"/>
                </a:solidFill>
              </a:rPr>
              <a:t>Con </a:t>
            </a:r>
            <a:r>
              <a:rPr lang="es-CL" sz="11200" dirty="0">
                <a:solidFill>
                  <a:prstClr val="black"/>
                </a:solidFill>
              </a:rPr>
              <a:t>una mirada de largo plazo, es importante mantener un equilibrio, para mitigar los riesgos propios de la discrecionalidad administrativa, a través de:</a:t>
            </a:r>
          </a:p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112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11200" dirty="0" smtClean="0">
                <a:solidFill>
                  <a:prstClr val="black"/>
                </a:solidFill>
              </a:rPr>
              <a:t>Perfeccionar la institucionalidad o el sistema de nombramiento de la autoridad reguladora. </a:t>
            </a:r>
          </a:p>
          <a:p>
            <a:pPr marL="457188" lvl="1" indent="0" algn="just">
              <a:buClr>
                <a:srgbClr val="30ACEC">
                  <a:lumMod val="75000"/>
                </a:srgbClr>
              </a:buClr>
              <a:buNone/>
            </a:pPr>
            <a:endParaRPr lang="es-CL" sz="112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11200" dirty="0" smtClean="0">
                <a:solidFill>
                  <a:prstClr val="black"/>
                </a:solidFill>
              </a:rPr>
              <a:t>Acotar la discrecionalidad especificando los requisitos, parámetros jurídicos y fácticos para el ejercicio de las facultades decisorias  a nivel reglamentario, respetando el imperio de la ley. </a:t>
            </a:r>
          </a:p>
          <a:p>
            <a:pPr marL="457188" lvl="1" indent="0">
              <a:buClr>
                <a:srgbClr val="30ACEC">
                  <a:lumMod val="75000"/>
                </a:srgbClr>
              </a:buClr>
              <a:buNone/>
            </a:pPr>
            <a:endParaRPr lang="es-CL" sz="9600" dirty="0">
              <a:solidFill>
                <a:prstClr val="black"/>
              </a:solidFill>
            </a:endParaRPr>
          </a:p>
          <a:p>
            <a:pPr marL="457188" lvl="1" indent="0">
              <a:buClr>
                <a:srgbClr val="30ACEC">
                  <a:lumMod val="75000"/>
                </a:srgbClr>
              </a:buClr>
              <a:buNone/>
            </a:pPr>
            <a:r>
              <a:rPr lang="es-CL" sz="9600" dirty="0" smtClean="0">
                <a:solidFill>
                  <a:prstClr val="black"/>
                </a:solidFill>
              </a:rPr>
              <a:t>		</a:t>
            </a:r>
            <a:endParaRPr lang="es-CL" sz="9200" dirty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/>
          </a:p>
          <a:p>
            <a:pPr marL="0" indent="0">
              <a:buNone/>
            </a:pPr>
            <a:endParaRPr lang="es-CL" sz="8000" dirty="0"/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306" y="874869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67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746" y="325845"/>
            <a:ext cx="8665037" cy="748945"/>
          </a:xfrm>
        </p:spPr>
        <p:txBody>
          <a:bodyPr>
            <a:noAutofit/>
          </a:bodyPr>
          <a:lstStyle/>
          <a:p>
            <a:r>
              <a:rPr lang="es-CL" sz="3600" b="1" dirty="0" smtClean="0"/>
              <a:t> </a:t>
            </a:r>
            <a:endParaRPr lang="es-CL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3546" y="2006220"/>
            <a:ext cx="8035436" cy="3339223"/>
          </a:xfrm>
        </p:spPr>
        <p:txBody>
          <a:bodyPr>
            <a:normAutofit fontScale="25000" lnSpcReduction="20000"/>
          </a:bodyPr>
          <a:lstStyle/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marL="457188" lvl="1" indent="0">
              <a:buClr>
                <a:srgbClr val="30ACEC">
                  <a:lumMod val="75000"/>
                </a:srgbClr>
              </a:buClr>
              <a:buNone/>
            </a:pPr>
            <a:endParaRPr lang="es-CL" sz="9600" dirty="0">
              <a:solidFill>
                <a:prstClr val="black"/>
              </a:solidFill>
            </a:endParaRPr>
          </a:p>
          <a:p>
            <a:pPr marL="457188" lvl="1" indent="0">
              <a:buClr>
                <a:srgbClr val="30ACEC">
                  <a:lumMod val="75000"/>
                </a:srgbClr>
              </a:buClr>
              <a:buNone/>
            </a:pPr>
            <a:r>
              <a:rPr lang="es-CL" sz="9600" dirty="0" smtClean="0">
                <a:solidFill>
                  <a:prstClr val="black"/>
                </a:solidFill>
              </a:rPr>
              <a:t>		</a:t>
            </a:r>
            <a:endParaRPr lang="es-CL" sz="9200" dirty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/>
          </a:p>
          <a:p>
            <a:pPr marL="0" indent="0">
              <a:buNone/>
            </a:pPr>
            <a:endParaRPr lang="es-CL" sz="8000" dirty="0"/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33464" y="4540226"/>
            <a:ext cx="2895600" cy="665188"/>
          </a:xfrm>
        </p:spPr>
        <p:txBody>
          <a:bodyPr/>
          <a:lstStyle/>
          <a:p>
            <a:r>
              <a:rPr lang="es-CL" sz="2800" b="1" dirty="0" smtClean="0">
                <a:solidFill>
                  <a:prstClr val="black">
                    <a:tint val="75000"/>
                  </a:prstClr>
                </a:solidFill>
                <a:hlinkClick r:id="rId2"/>
              </a:rPr>
              <a:t>fabara@abara.cl</a:t>
            </a:r>
            <a:endParaRPr lang="es-CL" sz="2800" b="1" dirty="0" smtClean="0">
              <a:solidFill>
                <a:prstClr val="black">
                  <a:tint val="75000"/>
                </a:prstClr>
              </a:solidFill>
            </a:endParaRPr>
          </a:p>
          <a:p>
            <a:endParaRPr lang="es-CL" sz="2800" b="1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414" y="1460913"/>
            <a:ext cx="7407544" cy="46243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7952" y="2947374"/>
            <a:ext cx="4267186" cy="96325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965" y="5345443"/>
            <a:ext cx="7388992" cy="46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18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48945"/>
          </a:xfrm>
        </p:spPr>
        <p:txBody>
          <a:bodyPr>
            <a:normAutofit fontScale="90000"/>
          </a:bodyPr>
          <a:lstStyle/>
          <a:p>
            <a:r>
              <a:rPr lang="es-CL" b="1" dirty="0" smtClean="0"/>
              <a:t/>
            </a:r>
            <a:br>
              <a:rPr lang="es-CL" b="1" dirty="0" smtClean="0"/>
            </a:br>
            <a:r>
              <a:rPr lang="es-CL" b="1" dirty="0"/>
              <a:t/>
            </a:r>
            <a:br>
              <a:rPr lang="es-CL" b="1" dirty="0"/>
            </a:br>
            <a:endParaRPr lang="es-CL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2042" y="1828710"/>
            <a:ext cx="8207646" cy="49830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endParaRPr lang="es-CL" sz="3000" b="1" dirty="0"/>
          </a:p>
          <a:p>
            <a:pPr marL="0" indent="0">
              <a:buNone/>
            </a:pPr>
            <a:r>
              <a:rPr lang="es-CL" sz="3000" b="1" dirty="0" smtClean="0"/>
              <a:t>I-</a:t>
            </a:r>
            <a:r>
              <a:rPr lang="es-CL" sz="3000" dirty="0" smtClean="0"/>
              <a:t> </a:t>
            </a:r>
            <a:r>
              <a:rPr lang="es-CL" sz="3000" b="1" dirty="0" smtClean="0"/>
              <a:t>NUEVO </a:t>
            </a:r>
            <a:r>
              <a:rPr lang="es-CL" sz="3000" b="1" dirty="0"/>
              <a:t>ROL DEL </a:t>
            </a:r>
            <a:r>
              <a:rPr lang="es-CL" sz="3000" b="1" dirty="0" smtClean="0"/>
              <a:t>ESTADO </a:t>
            </a:r>
            <a:r>
              <a:rPr lang="es-CL" sz="3000" b="1" dirty="0"/>
              <a:t>EN </a:t>
            </a:r>
            <a:r>
              <a:rPr lang="es-CL" sz="3000" b="1" dirty="0" smtClean="0"/>
              <a:t>MATERIA ELÉCTRICA</a:t>
            </a:r>
            <a:endParaRPr lang="es-CL" sz="3000" b="1" dirty="0"/>
          </a:p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303744"/>
            <a:ext cx="2895600" cy="365125"/>
          </a:xfrm>
        </p:spPr>
        <p:txBody>
          <a:bodyPr/>
          <a:lstStyle/>
          <a:p>
            <a:r>
              <a:rPr lang="es-CL" sz="1400" dirty="0" smtClean="0">
                <a:solidFill>
                  <a:prstClr val="black">
                    <a:tint val="75000"/>
                  </a:prstClr>
                </a:solidFill>
              </a:rPr>
              <a:t>Fernando Abara</a:t>
            </a:r>
            <a:endParaRPr lang="es-CL" sz="14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50" y="1362660"/>
            <a:ext cx="7336107" cy="13359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5200651"/>
            <a:ext cx="7336107" cy="13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24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333" y="173599"/>
            <a:ext cx="8229600" cy="748945"/>
          </a:xfrm>
        </p:spPr>
        <p:txBody>
          <a:bodyPr>
            <a:normAutofit fontScale="90000"/>
          </a:bodyPr>
          <a:lstStyle/>
          <a:p>
            <a:r>
              <a:rPr lang="es-CL" b="1" dirty="0"/>
              <a:t/>
            </a:r>
            <a:br>
              <a:rPr lang="es-CL" b="1" dirty="0"/>
            </a:br>
            <a:r>
              <a:rPr lang="es-CL" sz="3100" b="1" dirty="0" smtClean="0"/>
              <a:t>I-</a:t>
            </a:r>
            <a:r>
              <a:rPr lang="es-CL" b="1" dirty="0" smtClean="0"/>
              <a:t> </a:t>
            </a:r>
            <a:r>
              <a:rPr lang="es-CL" sz="3100" b="1" dirty="0" smtClean="0"/>
              <a:t>NUEVO </a:t>
            </a:r>
            <a:r>
              <a:rPr lang="es-CL" sz="3100" b="1" dirty="0"/>
              <a:t>ROL DE ESTADO EN MATERIA </a:t>
            </a:r>
            <a:r>
              <a:rPr lang="es-CL" sz="3100" b="1" dirty="0" smtClean="0"/>
              <a:t>ELÉCTRICA:</a:t>
            </a:r>
            <a:br>
              <a:rPr lang="es-CL" sz="3100" b="1" dirty="0" smtClean="0"/>
            </a:br>
            <a:r>
              <a:rPr lang="es-CL" sz="3100" b="1" dirty="0" smtClean="0"/>
              <a:t>una promesa </a:t>
            </a:r>
            <a:r>
              <a:rPr lang="es-CL" sz="3100" b="1" dirty="0"/>
              <a:t>cumplida</a:t>
            </a:r>
            <a:r>
              <a:rPr lang="es-CL" b="1" dirty="0"/>
              <a:t/>
            </a:r>
            <a:br>
              <a:rPr lang="es-CL" b="1" dirty="0"/>
            </a:br>
            <a:endParaRPr lang="es-CL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7748" y="1297016"/>
            <a:ext cx="8078185" cy="4983034"/>
          </a:xfrm>
        </p:spPr>
        <p:txBody>
          <a:bodyPr>
            <a:normAutofit fontScale="62500" lnSpcReduction="20000"/>
          </a:bodyPr>
          <a:lstStyle/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4000" dirty="0" smtClean="0">
                <a:solidFill>
                  <a:prstClr val="black"/>
                </a:solidFill>
              </a:rPr>
              <a:t>Ley corta I (2004)</a:t>
            </a: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4000" dirty="0" smtClean="0">
                <a:solidFill>
                  <a:prstClr val="black"/>
                </a:solidFill>
              </a:rPr>
              <a:t>Estrategia </a:t>
            </a:r>
            <a:r>
              <a:rPr lang="es-CL" sz="4000" dirty="0">
                <a:solidFill>
                  <a:prstClr val="black"/>
                </a:solidFill>
              </a:rPr>
              <a:t>Nacional de Energía 2012-2030 (febrero de 2012).</a:t>
            </a: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4000" dirty="0" smtClean="0">
                <a:solidFill>
                  <a:prstClr val="black"/>
                </a:solidFill>
              </a:rPr>
              <a:t>Agenda </a:t>
            </a:r>
            <a:r>
              <a:rPr lang="es-CL" sz="4000" dirty="0">
                <a:solidFill>
                  <a:prstClr val="black"/>
                </a:solidFill>
              </a:rPr>
              <a:t>de Energía (mayo 2014)</a:t>
            </a: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4000" dirty="0">
                <a:solidFill>
                  <a:prstClr val="black"/>
                </a:solidFill>
              </a:rPr>
              <a:t>Hoja de Ruta 2050 y la Política Energética</a:t>
            </a: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4000" dirty="0">
                <a:solidFill>
                  <a:prstClr val="black"/>
                </a:solidFill>
              </a:rPr>
              <a:t>Materialización en instrumentos legales: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3800" dirty="0">
                <a:solidFill>
                  <a:prstClr val="black"/>
                </a:solidFill>
              </a:rPr>
              <a:t>Ley  20.701, D.O. de fecha 14 de octubre de 2013, sobre concesiones eléctricas.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3800" dirty="0">
                <a:solidFill>
                  <a:prstClr val="black"/>
                </a:solidFill>
              </a:rPr>
              <a:t> Ley 20.805, D.O. de fecha 29 de enero de 2015, </a:t>
            </a:r>
            <a:r>
              <a:rPr lang="es-CL" sz="3800" dirty="0" smtClean="0">
                <a:solidFill>
                  <a:prstClr val="black"/>
                </a:solidFill>
              </a:rPr>
              <a:t>sobre </a:t>
            </a:r>
            <a:r>
              <a:rPr lang="es-CL" sz="3800" dirty="0">
                <a:solidFill>
                  <a:prstClr val="black"/>
                </a:solidFill>
              </a:rPr>
              <a:t>Licitaciones de Suministro a clientes de precio regulado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3800" dirty="0">
                <a:solidFill>
                  <a:prstClr val="black"/>
                </a:solidFill>
              </a:rPr>
              <a:t>20.936, </a:t>
            </a:r>
            <a:r>
              <a:rPr lang="es-CL" sz="3800" dirty="0" smtClean="0">
                <a:solidFill>
                  <a:prstClr val="black"/>
                </a:solidFill>
              </a:rPr>
              <a:t>D.O. de </a:t>
            </a:r>
            <a:r>
              <a:rPr lang="es-CL" sz="3800" dirty="0">
                <a:solidFill>
                  <a:prstClr val="black"/>
                </a:solidFill>
              </a:rPr>
              <a:t>fecha 20 de julio de </a:t>
            </a:r>
            <a:r>
              <a:rPr lang="es-CL" sz="3800" dirty="0" smtClean="0">
                <a:solidFill>
                  <a:prstClr val="black"/>
                </a:solidFill>
              </a:rPr>
              <a:t>2016 que regula la transmisión eléctrica y el Coordinador Independiente.</a:t>
            </a:r>
            <a:endParaRPr lang="es-CL" sz="3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sz="3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41" y="1080493"/>
            <a:ext cx="7699915" cy="14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61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48945"/>
          </a:xfrm>
        </p:spPr>
        <p:txBody>
          <a:bodyPr>
            <a:normAutofit fontScale="90000"/>
          </a:bodyPr>
          <a:lstStyle/>
          <a:p>
            <a:r>
              <a:rPr lang="es-CL" b="1" dirty="0" smtClean="0"/>
              <a:t/>
            </a:r>
            <a:br>
              <a:rPr lang="es-CL" b="1" dirty="0" smtClean="0"/>
            </a:br>
            <a:r>
              <a:rPr lang="es-CL" b="1" dirty="0"/>
              <a:t/>
            </a:r>
            <a:br>
              <a:rPr lang="es-CL" b="1" dirty="0"/>
            </a:br>
            <a:endParaRPr lang="es-CL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2042" y="1828710"/>
            <a:ext cx="8207646" cy="49830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endParaRPr lang="es-CL" sz="3000" b="1" dirty="0"/>
          </a:p>
          <a:p>
            <a:pPr marL="0" indent="0">
              <a:buNone/>
            </a:pPr>
            <a:r>
              <a:rPr lang="es-CL" sz="3000" b="1" dirty="0" smtClean="0"/>
              <a:t>II-</a:t>
            </a:r>
            <a:r>
              <a:rPr lang="es-CL" sz="3000" dirty="0" smtClean="0"/>
              <a:t> </a:t>
            </a:r>
            <a:r>
              <a:rPr lang="es-CL" sz="3000" b="1" dirty="0" smtClean="0"/>
              <a:t>ATRIBUCIONES </a:t>
            </a:r>
            <a:r>
              <a:rPr lang="es-CL" sz="3000" b="1" dirty="0"/>
              <a:t>DEL </a:t>
            </a:r>
            <a:r>
              <a:rPr lang="es-CL" sz="3000" b="1" dirty="0" smtClean="0"/>
              <a:t>ESTADO </a:t>
            </a:r>
            <a:r>
              <a:rPr lang="es-CL" sz="3000" b="1" dirty="0"/>
              <a:t>EN </a:t>
            </a:r>
            <a:r>
              <a:rPr lang="es-CL" sz="3000" b="1" dirty="0" smtClean="0"/>
              <a:t>LA NUEVA LEY DE TRANSMISIÓN</a:t>
            </a:r>
            <a:endParaRPr lang="es-CL" sz="3000" b="1" dirty="0"/>
          </a:p>
          <a:p>
            <a:pPr marL="0" indent="0">
              <a:buNone/>
            </a:pPr>
            <a:endParaRPr lang="es-CL" sz="3000" b="1" dirty="0" smtClean="0"/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306103" y="6139268"/>
            <a:ext cx="2895600" cy="365125"/>
          </a:xfrm>
        </p:spPr>
        <p:txBody>
          <a:bodyPr/>
          <a:lstStyle/>
          <a:p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50" y="1362660"/>
            <a:ext cx="7336107" cy="13359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5200651"/>
            <a:ext cx="7336107" cy="13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91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6604" y="575601"/>
            <a:ext cx="8665037" cy="748945"/>
          </a:xfrm>
        </p:spPr>
        <p:txBody>
          <a:bodyPr>
            <a:noAutofit/>
          </a:bodyPr>
          <a:lstStyle/>
          <a:p>
            <a:r>
              <a:rPr lang="es-CL" sz="2800" b="1" dirty="0" smtClean="0"/>
              <a:t> </a:t>
            </a:r>
            <a:br>
              <a:rPr lang="es-CL" sz="2800" b="1" dirty="0" smtClean="0"/>
            </a:br>
            <a:r>
              <a:rPr lang="es-CL" sz="2800" b="1" dirty="0" smtClean="0"/>
              <a:t/>
            </a:r>
            <a:br>
              <a:rPr lang="es-CL" sz="2800" b="1" dirty="0" smtClean="0"/>
            </a:br>
            <a:r>
              <a:rPr lang="es-CL" sz="2800" b="1" dirty="0" smtClean="0"/>
              <a:t>1. NORMAS TÉCNICAS Y SSCC</a:t>
            </a:r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/>
              <a:t/>
            </a:r>
            <a:br>
              <a:rPr lang="es-CL" sz="2800" b="1" dirty="0"/>
            </a:b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4350" y="1590797"/>
            <a:ext cx="8399438" cy="5130682"/>
          </a:xfrm>
        </p:spPr>
        <p:txBody>
          <a:bodyPr>
            <a:normAutofit fontScale="25000" lnSpcReduction="20000"/>
          </a:bodyPr>
          <a:lstStyle/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Dicta las normas técnicas: a las que deben sujetarse el Coordinador y los coordinados. </a:t>
            </a:r>
            <a:r>
              <a:rPr lang="es-CL" sz="7200" dirty="0" smtClean="0">
                <a:solidFill>
                  <a:prstClr val="black"/>
                </a:solidFill>
              </a:rPr>
              <a:t>(72-4)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La coordinación y los procedimientos internos del Coordinador deben sujetarse a las normas técnicas. </a:t>
            </a:r>
            <a:r>
              <a:rPr lang="es-CL" sz="7200" dirty="0" smtClean="0">
                <a:solidFill>
                  <a:prstClr val="black"/>
                </a:solidFill>
              </a:rPr>
              <a:t>(72-1 y 72-4)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Establece los estándares de desempeño, los que se actualizan cada 4 años. </a:t>
            </a:r>
            <a:r>
              <a:rPr lang="es-CL" sz="7200" dirty="0" smtClean="0">
                <a:solidFill>
                  <a:prstClr val="black"/>
                </a:solidFill>
              </a:rPr>
              <a:t>(72-15)</a:t>
            </a: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Servicios Complementarios: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Define los servicios complementarios, mediante RE. </a:t>
            </a:r>
            <a:r>
              <a:rPr lang="es-CL" sz="7200" dirty="0" smtClean="0">
                <a:solidFill>
                  <a:prstClr val="black"/>
                </a:solidFill>
              </a:rPr>
              <a:t>(72-7)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Prepara las bases para los estudios de costos para licitar los Servicios Complementarios.</a:t>
            </a: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Si Coordinador instruye la prestación directa de Servicios complementarios por haberse declarado desierta la licitación, la CNE fija los precios máximos</a:t>
            </a:r>
            <a:r>
              <a:rPr lang="es-CL" sz="7200" dirty="0" smtClean="0">
                <a:solidFill>
                  <a:prstClr val="black"/>
                </a:solidFill>
              </a:rPr>
              <a:t>. (72-7)</a:t>
            </a: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311" y="1393672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6604" y="313227"/>
            <a:ext cx="8665037" cy="748945"/>
          </a:xfrm>
        </p:spPr>
        <p:txBody>
          <a:bodyPr>
            <a:noAutofit/>
          </a:bodyPr>
          <a:lstStyle/>
          <a:p>
            <a:r>
              <a:rPr lang="es-CL" sz="2800" b="1" dirty="0" smtClean="0"/>
              <a:t> </a:t>
            </a:r>
            <a:br>
              <a:rPr lang="es-CL" sz="2800" b="1" dirty="0" smtClean="0"/>
            </a:br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 smtClean="0"/>
              <a:t>2. COORDINACIÓN Y OPERACIÓN</a:t>
            </a:r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/>
              <a:t/>
            </a:r>
            <a:br>
              <a:rPr lang="es-CL" sz="2800" b="1" dirty="0"/>
            </a:b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6604" y="1335500"/>
            <a:ext cx="8300928" cy="5130682"/>
          </a:xfrm>
        </p:spPr>
        <p:txBody>
          <a:bodyPr>
            <a:normAutofit fontScale="25000" lnSpcReduction="20000"/>
          </a:bodyPr>
          <a:lstStyle/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Otorga </a:t>
            </a:r>
            <a:r>
              <a:rPr lang="es-CL" sz="9600" dirty="0">
                <a:solidFill>
                  <a:prstClr val="black"/>
                </a:solidFill>
              </a:rPr>
              <a:t>las declaración en construcción de las </a:t>
            </a:r>
            <a:r>
              <a:rPr lang="es-CL" sz="9600" dirty="0" smtClean="0">
                <a:solidFill>
                  <a:prstClr val="black"/>
                </a:solidFill>
              </a:rPr>
              <a:t>obras. </a:t>
            </a:r>
            <a:r>
              <a:rPr lang="es-CL" sz="7200" dirty="0">
                <a:solidFill>
                  <a:prstClr val="black"/>
                </a:solidFill>
              </a:rPr>
              <a:t>(72-17)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El retiro</a:t>
            </a:r>
            <a:r>
              <a:rPr lang="es-CL" sz="9600" dirty="0">
                <a:solidFill>
                  <a:prstClr val="black"/>
                </a:solidFill>
              </a:rPr>
              <a:t>, </a:t>
            </a:r>
            <a:r>
              <a:rPr lang="es-CL" sz="9600" dirty="0" smtClean="0">
                <a:solidFill>
                  <a:prstClr val="black"/>
                </a:solidFill>
              </a:rPr>
              <a:t>modificación, </a:t>
            </a:r>
            <a:r>
              <a:rPr lang="es-CL" sz="9600" dirty="0">
                <a:solidFill>
                  <a:prstClr val="black"/>
                </a:solidFill>
              </a:rPr>
              <a:t>desconexión, o el cese de </a:t>
            </a:r>
            <a:r>
              <a:rPr lang="es-CL" sz="9600" dirty="0" smtClean="0">
                <a:solidFill>
                  <a:prstClr val="black"/>
                </a:solidFill>
              </a:rPr>
              <a:t>operaciones, de instalaciones (excepto dedicados) es </a:t>
            </a:r>
            <a:r>
              <a:rPr lang="es-CL" sz="9600" dirty="0">
                <a:solidFill>
                  <a:prstClr val="black"/>
                </a:solidFill>
              </a:rPr>
              <a:t>autorizado previamente por la </a:t>
            </a:r>
            <a:r>
              <a:rPr lang="es-CL" sz="9600" dirty="0" smtClean="0">
                <a:solidFill>
                  <a:prstClr val="black"/>
                </a:solidFill>
              </a:rPr>
              <a:t>Comisión </a:t>
            </a:r>
            <a:r>
              <a:rPr lang="es-CL" sz="7200" dirty="0" smtClean="0">
                <a:solidFill>
                  <a:prstClr val="black"/>
                </a:solidFill>
              </a:rPr>
              <a:t>(72-18). </a:t>
            </a:r>
            <a:r>
              <a:rPr lang="es-CL" sz="9600" dirty="0" smtClean="0">
                <a:solidFill>
                  <a:prstClr val="black"/>
                </a:solidFill>
              </a:rPr>
              <a:t>Puede eximir del plazo, puede prorrogar o negar.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Aprueba las subestaciones que no fueron parte de la planificación, en las cuales se puede aprobar por el Coordinador la conexión y para su valorización. </a:t>
            </a:r>
            <a:r>
              <a:rPr lang="es-CL" sz="7200" dirty="0" smtClean="0">
                <a:solidFill>
                  <a:prstClr val="black"/>
                </a:solidFill>
              </a:rPr>
              <a:t>(79 y 102)</a:t>
            </a:r>
            <a:endParaRPr lang="es-CL" sz="9600" dirty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 Ministerio </a:t>
            </a:r>
            <a:r>
              <a:rPr lang="es-CL" sz="9600" dirty="0">
                <a:solidFill>
                  <a:prstClr val="black"/>
                </a:solidFill>
              </a:rPr>
              <a:t>determina </a:t>
            </a:r>
            <a:r>
              <a:rPr lang="es-CL" sz="9600" dirty="0" smtClean="0">
                <a:solidFill>
                  <a:prstClr val="black"/>
                </a:solidFill>
              </a:rPr>
              <a:t>tarifas, </a:t>
            </a:r>
            <a:r>
              <a:rPr lang="es-CL" sz="9600" dirty="0">
                <a:solidFill>
                  <a:prstClr val="black"/>
                </a:solidFill>
              </a:rPr>
              <a:t>previo informe de la Comisión, </a:t>
            </a:r>
            <a:r>
              <a:rPr lang="es-CL" sz="9600" dirty="0" smtClean="0">
                <a:solidFill>
                  <a:prstClr val="black"/>
                </a:solidFill>
              </a:rPr>
              <a:t>de </a:t>
            </a:r>
            <a:r>
              <a:rPr lang="es-CL" sz="9600" dirty="0">
                <a:solidFill>
                  <a:prstClr val="black"/>
                </a:solidFill>
              </a:rPr>
              <a:t>conexión, estudios y análisis de ingeniería o derechos de uso de </a:t>
            </a:r>
            <a:r>
              <a:rPr lang="es-CL" sz="9600" dirty="0" smtClean="0">
                <a:solidFill>
                  <a:prstClr val="black"/>
                </a:solidFill>
              </a:rPr>
              <a:t>instalaciones de transmisión (excepto los dedicados), </a:t>
            </a:r>
            <a:r>
              <a:rPr lang="es-CL" sz="9600" dirty="0">
                <a:solidFill>
                  <a:prstClr val="black"/>
                </a:solidFill>
              </a:rPr>
              <a:t>así como los requisitos técnicos y plazos para </a:t>
            </a:r>
            <a:r>
              <a:rPr lang="es-CL" sz="9600" dirty="0" smtClean="0">
                <a:solidFill>
                  <a:prstClr val="black"/>
                </a:solidFill>
              </a:rPr>
              <a:t>las obras</a:t>
            </a:r>
            <a:r>
              <a:rPr lang="es-CL" sz="7200" dirty="0" smtClean="0">
                <a:solidFill>
                  <a:prstClr val="black"/>
                </a:solidFill>
              </a:rPr>
              <a:t>.(79)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SEC le da instrucciones al Coordinador de ejecución obligatoria </a:t>
            </a:r>
            <a:r>
              <a:rPr lang="es-CL" sz="7200" dirty="0" smtClean="0">
                <a:solidFill>
                  <a:prstClr val="black"/>
                </a:solidFill>
              </a:rPr>
              <a:t>(72-16)</a:t>
            </a:r>
            <a:endParaRPr lang="es-CL" sz="96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0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42" y="1060904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71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6602" y="72668"/>
            <a:ext cx="8665037" cy="1067371"/>
          </a:xfrm>
        </p:spPr>
        <p:txBody>
          <a:bodyPr>
            <a:noAutofit/>
          </a:bodyPr>
          <a:lstStyle/>
          <a:p>
            <a:r>
              <a:rPr lang="es-CL" sz="2800" b="1" dirty="0" smtClean="0"/>
              <a:t> </a:t>
            </a:r>
            <a:br>
              <a:rPr lang="es-CL" sz="2800" b="1" dirty="0" smtClean="0"/>
            </a:br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 smtClean="0"/>
              <a:t>3.  PLANIFICACIÓN DE LA TRANSMISIÓN</a:t>
            </a:r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/>
              <a:t/>
            </a:r>
            <a:br>
              <a:rPr lang="es-CL" sz="2800" b="1" dirty="0"/>
            </a:b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3931" y="1108472"/>
            <a:ext cx="8170375" cy="5130682"/>
          </a:xfrm>
        </p:spPr>
        <p:txBody>
          <a:bodyPr>
            <a:normAutofit fontScale="25000" lnSpcReduction="20000"/>
          </a:bodyPr>
          <a:lstStyle/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La </a:t>
            </a:r>
            <a:r>
              <a:rPr lang="es-CL" sz="9600" dirty="0" smtClean="0">
                <a:solidFill>
                  <a:prstClr val="black"/>
                </a:solidFill>
              </a:rPr>
              <a:t>Comisión realiza la planificación anual de la transmisión. </a:t>
            </a:r>
            <a:r>
              <a:rPr lang="es-CL" sz="7200" dirty="0" smtClean="0">
                <a:solidFill>
                  <a:prstClr val="black"/>
                </a:solidFill>
              </a:rPr>
              <a:t>(87)</a:t>
            </a:r>
            <a:endParaRPr lang="es-CL" sz="96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Puede considerar sistemas para polos de desarrollo e incluir sistemas dedicados, nuevos o existentes, y modificarlos</a:t>
            </a:r>
            <a:r>
              <a:rPr lang="es-CL" sz="7200" dirty="0" smtClean="0">
                <a:solidFill>
                  <a:prstClr val="black"/>
                </a:solidFill>
              </a:rPr>
              <a:t>.(88)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>
                <a:solidFill>
                  <a:prstClr val="black"/>
                </a:solidFill>
              </a:rPr>
              <a:t>D</a:t>
            </a:r>
            <a:r>
              <a:rPr lang="es-CL" sz="9600" dirty="0" smtClean="0">
                <a:solidFill>
                  <a:prstClr val="black"/>
                </a:solidFill>
              </a:rPr>
              <a:t>efine </a:t>
            </a:r>
            <a:r>
              <a:rPr lang="es-CL" sz="9600" dirty="0">
                <a:solidFill>
                  <a:prstClr val="black"/>
                </a:solidFill>
              </a:rPr>
              <a:t>las posiciones de paño en subestaciones, sean éstas nuevas o existentes, de uso exclusivo para la </a:t>
            </a:r>
            <a:r>
              <a:rPr lang="es-CL" sz="9600" dirty="0" smtClean="0">
                <a:solidFill>
                  <a:prstClr val="black"/>
                </a:solidFill>
              </a:rPr>
              <a:t>conexión, excluidos sólo los dedicados</a:t>
            </a:r>
            <a:r>
              <a:rPr lang="es-CL" sz="7200" dirty="0" smtClean="0">
                <a:solidFill>
                  <a:prstClr val="black"/>
                </a:solidFill>
              </a:rPr>
              <a:t>.(89)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Puede </a:t>
            </a:r>
            <a:r>
              <a:rPr lang="es-CL" sz="9600" dirty="0" smtClean="0">
                <a:solidFill>
                  <a:prstClr val="black"/>
                </a:solidFill>
              </a:rPr>
              <a:t>fijar </a:t>
            </a:r>
            <a:r>
              <a:rPr lang="es-CL" sz="9600" dirty="0">
                <a:solidFill>
                  <a:prstClr val="black"/>
                </a:solidFill>
              </a:rPr>
              <a:t>el valor máximo de las ofertas de las licitaciones de las obras de expansión en un acto administrativo separado de carácter </a:t>
            </a:r>
            <a:r>
              <a:rPr lang="es-CL" sz="9600" dirty="0" smtClean="0">
                <a:solidFill>
                  <a:prstClr val="black"/>
                </a:solidFill>
              </a:rPr>
              <a:t>reservado. </a:t>
            </a:r>
            <a:r>
              <a:rPr lang="es-CL" sz="7200" dirty="0" smtClean="0">
                <a:solidFill>
                  <a:prstClr val="black"/>
                </a:solidFill>
              </a:rPr>
              <a:t>(95, inc. Final)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Define cada 4 años a qué categoría pertenece cada línea y subestación, mediante </a:t>
            </a:r>
            <a:r>
              <a:rPr lang="es-CL" sz="9600" dirty="0" err="1" smtClean="0">
                <a:solidFill>
                  <a:prstClr val="black"/>
                </a:solidFill>
              </a:rPr>
              <a:t>Rex</a:t>
            </a:r>
            <a:r>
              <a:rPr lang="es-CL" sz="9600" dirty="0" smtClean="0">
                <a:solidFill>
                  <a:prstClr val="black"/>
                </a:solidFill>
              </a:rPr>
              <a:t>. </a:t>
            </a:r>
            <a:r>
              <a:rPr lang="es-CL" sz="7200" dirty="0" smtClean="0">
                <a:solidFill>
                  <a:prstClr val="black"/>
                </a:solidFill>
              </a:rPr>
              <a:t>(100)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162" y="936895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6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749" y="227283"/>
            <a:ext cx="8665037" cy="748945"/>
          </a:xfrm>
        </p:spPr>
        <p:txBody>
          <a:bodyPr>
            <a:noAutofit/>
          </a:bodyPr>
          <a:lstStyle/>
          <a:p>
            <a:r>
              <a:rPr lang="es-CL" sz="2800" b="1" dirty="0" smtClean="0"/>
              <a:t> </a:t>
            </a:r>
            <a:br>
              <a:rPr lang="es-CL" sz="2800" b="1" dirty="0" smtClean="0"/>
            </a:br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 smtClean="0"/>
              <a:t>4. TARIFICACIÓN</a:t>
            </a:r>
            <a:r>
              <a:rPr lang="es-CL" sz="2800" b="1" dirty="0"/>
              <a:t/>
            </a:r>
            <a:br>
              <a:rPr lang="es-CL" sz="2800" b="1" dirty="0"/>
            </a:br>
            <a:r>
              <a:rPr lang="es-CL" sz="2800" b="1" dirty="0"/>
              <a:t/>
            </a:r>
            <a:br>
              <a:rPr lang="es-CL" sz="2800" b="1" dirty="0"/>
            </a:br>
            <a:endParaRPr lang="es-CL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6810" y="1225672"/>
            <a:ext cx="8170375" cy="5130682"/>
          </a:xfrm>
        </p:spPr>
        <p:txBody>
          <a:bodyPr>
            <a:normAutofit fontScale="25000" lnSpcReduction="20000"/>
          </a:bodyPr>
          <a:lstStyle/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Determina el </a:t>
            </a:r>
            <a:r>
              <a:rPr lang="es-CL" sz="9600" dirty="0">
                <a:solidFill>
                  <a:prstClr val="black"/>
                </a:solidFill>
              </a:rPr>
              <a:t>valor anual de las instalaciones de transmisión </a:t>
            </a:r>
            <a:r>
              <a:rPr lang="es-CL" sz="9600" dirty="0" smtClean="0">
                <a:solidFill>
                  <a:prstClr val="black"/>
                </a:solidFill>
              </a:rPr>
              <a:t>cada </a:t>
            </a:r>
            <a:r>
              <a:rPr lang="es-CL" sz="9600" dirty="0">
                <a:solidFill>
                  <a:prstClr val="black"/>
                </a:solidFill>
              </a:rPr>
              <a:t>cuatro años en base a la valorización de las </a:t>
            </a:r>
            <a:r>
              <a:rPr lang="es-CL" sz="9600" dirty="0" smtClean="0">
                <a:solidFill>
                  <a:prstClr val="black"/>
                </a:solidFill>
              </a:rPr>
              <a:t>instalaciones. </a:t>
            </a:r>
            <a:r>
              <a:rPr lang="es-CL" sz="7200" dirty="0" smtClean="0">
                <a:solidFill>
                  <a:prstClr val="black"/>
                </a:solidFill>
              </a:rPr>
              <a:t>(102)</a:t>
            </a:r>
            <a:endParaRPr lang="es-CL" sz="96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Instalaciones que no fueron parte de la planificación, pueden ser consideradas en la valorización sólo si ejecución fue previamente autorizada por CNE. </a:t>
            </a:r>
            <a:r>
              <a:rPr lang="es-CL" sz="7200" dirty="0" smtClean="0">
                <a:solidFill>
                  <a:prstClr val="black"/>
                </a:solidFill>
              </a:rPr>
              <a:t>(102)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Determina la vida útil para efectos del AVI. </a:t>
            </a:r>
            <a:r>
              <a:rPr lang="es-CL" sz="7200" dirty="0" smtClean="0">
                <a:solidFill>
                  <a:prstClr val="black"/>
                </a:solidFill>
              </a:rPr>
              <a:t>(104)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Dirige y coordina los estudios de valorización de las instalaciones. </a:t>
            </a:r>
            <a:r>
              <a:rPr lang="es-CL" sz="7200" dirty="0" smtClean="0">
                <a:solidFill>
                  <a:prstClr val="black"/>
                </a:solidFill>
              </a:rPr>
              <a:t>(105)</a:t>
            </a:r>
            <a:endParaRPr lang="es-CL" sz="96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r>
              <a:rPr lang="es-CL" sz="9600" dirty="0" smtClean="0">
                <a:solidFill>
                  <a:prstClr val="black"/>
                </a:solidFill>
              </a:rPr>
              <a:t>Publica las bases para la valorización, llama a licitación y preside el Comité de Supervisión de los estudios. </a:t>
            </a:r>
            <a:r>
              <a:rPr lang="es-CL" sz="7200" dirty="0" smtClean="0">
                <a:solidFill>
                  <a:prstClr val="black"/>
                </a:solidFill>
              </a:rPr>
              <a:t>(108)</a:t>
            </a: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2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96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8000" dirty="0">
              <a:solidFill>
                <a:prstClr val="black"/>
              </a:solidFill>
            </a:endParaRPr>
          </a:p>
          <a:p>
            <a:pPr lvl="1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8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r>
              <a:rPr lang="es-CL" sz="4800" dirty="0" smtClean="0">
                <a:solidFill>
                  <a:prstClr val="black"/>
                </a:solidFill>
              </a:rPr>
              <a:t>	</a:t>
            </a:r>
            <a:endParaRPr lang="es-CL" sz="4800" dirty="0">
              <a:solidFill>
                <a:prstClr val="black"/>
              </a:solidFill>
            </a:endParaRPr>
          </a:p>
          <a:p>
            <a:pPr marL="0" lvl="0" indent="0">
              <a:buClr>
                <a:srgbClr val="30ACEC">
                  <a:lumMod val="75000"/>
                </a:srgbClr>
              </a:buClr>
              <a:buNone/>
            </a:pPr>
            <a:endParaRPr lang="es-CL" sz="4000" dirty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 smtClean="0">
              <a:solidFill>
                <a:prstClr val="black"/>
              </a:solidFill>
            </a:endParaRPr>
          </a:p>
          <a:p>
            <a:pPr lvl="0">
              <a:buClr>
                <a:srgbClr val="30ACEC">
                  <a:lumMod val="75000"/>
                </a:srgbClr>
              </a:buClr>
              <a:buFont typeface="Wingdings" panose="05000000000000000000" pitchFamily="2" charset="2"/>
              <a:buChar char="Ø"/>
            </a:pPr>
            <a:endParaRPr lang="es-CL" sz="4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s-CL" sz="1400" dirty="0">
                <a:solidFill>
                  <a:prstClr val="black">
                    <a:tint val="75000"/>
                  </a:prstClr>
                </a:solidFill>
              </a:rPr>
              <a:t>Fernando Abara</a:t>
            </a:r>
          </a:p>
          <a:p>
            <a:endParaRPr lang="es-C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41" y="890284"/>
            <a:ext cx="7699915" cy="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80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1" id="{E1954296-4917-4428-B31C-F3330A8A9236}" vid="{BDDADE4D-F3CD-4448-9A72-E9C9B9D502B8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14872</TotalTime>
  <Words>1685</Words>
  <Application>Microsoft Office PowerPoint</Application>
  <PresentationFormat>Presentación en pantalla (4:3)</PresentationFormat>
  <Paragraphs>325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7</vt:i4>
      </vt:variant>
      <vt:variant>
        <vt:lpstr>Títulos de diapositiva</vt:lpstr>
      </vt:variant>
      <vt:variant>
        <vt:i4>23</vt:i4>
      </vt:variant>
    </vt:vector>
  </HeadingPairs>
  <TitlesOfParts>
    <vt:vector size="33" baseType="lpstr">
      <vt:lpstr>Arial</vt:lpstr>
      <vt:lpstr>Calibri</vt:lpstr>
      <vt:lpstr>Wingdings</vt:lpstr>
      <vt:lpstr>Tema1</vt:lpstr>
      <vt:lpstr>1_Tema de Office</vt:lpstr>
      <vt:lpstr>4_Tema de Office</vt:lpstr>
      <vt:lpstr>5_Tema de Office</vt:lpstr>
      <vt:lpstr>6_Tema de Office</vt:lpstr>
      <vt:lpstr>7_Tema de Office</vt:lpstr>
      <vt:lpstr>8_Tema de Office</vt:lpstr>
      <vt:lpstr>LA DISCRECIONALIDAD ADMINISTRATIVA EN EL NUEVO ROL DEL ESTADO EN MATERIA ELÉCTRICA </vt:lpstr>
      <vt:lpstr> AGENDA </vt:lpstr>
      <vt:lpstr>  </vt:lpstr>
      <vt:lpstr> I- NUEVO ROL DE ESTADO EN MATERIA ELÉCTRICA: una promesa cumplida </vt:lpstr>
      <vt:lpstr>  </vt:lpstr>
      <vt:lpstr>   1. NORMAS TÉCNICAS Y SSCC  </vt:lpstr>
      <vt:lpstr>   2. COORDINACIÓN Y OPERACIÓN  </vt:lpstr>
      <vt:lpstr>   3.  PLANIFICACIÓN DE LA TRANSMISIÓN  </vt:lpstr>
      <vt:lpstr>   4. TARIFICACIÓN  </vt:lpstr>
      <vt:lpstr>   5. REMUNERACIÓN  </vt:lpstr>
      <vt:lpstr>   6. COORDINADOR INDEPENDIENTE </vt:lpstr>
      <vt:lpstr>    6. COORDINADOR INDEPENDIENTE (cont.)  </vt:lpstr>
      <vt:lpstr>  7. RESOLUCIONES EXENTAS </vt:lpstr>
      <vt:lpstr>  </vt:lpstr>
      <vt:lpstr> 1. COMPETENCIA REGLADA Y PODER DISCRECIONAL </vt:lpstr>
      <vt:lpstr>  2. LÍMITES CONSTITUCIONALES A LA DISCRECIONALIDAD  </vt:lpstr>
      <vt:lpstr> 3. CONTROL DE LA DISCRECIONALIDAD </vt:lpstr>
      <vt:lpstr>   3.  CONTROL DE LA DISCRECIONALIDAD (cont.) </vt:lpstr>
      <vt:lpstr>  </vt:lpstr>
      <vt:lpstr>IV-  CONCLUSIONES 1</vt:lpstr>
      <vt:lpstr> IV- CONCLUSIONES 2</vt:lpstr>
      <vt:lpstr>  MITIGACIÓN DE RIESGOS 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Abara y Cía.</dc:creator>
  <cp:lastModifiedBy>Abara &amp; Cia</cp:lastModifiedBy>
  <cp:revision>542</cp:revision>
  <cp:lastPrinted>2016-08-01T20:08:10Z</cp:lastPrinted>
  <dcterms:created xsi:type="dcterms:W3CDTF">2015-08-07T14:43:24Z</dcterms:created>
  <dcterms:modified xsi:type="dcterms:W3CDTF">2016-08-01T21:53:06Z</dcterms:modified>
</cp:coreProperties>
</file>