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7" r:id="rId2"/>
    <p:sldId id="285" r:id="rId3"/>
    <p:sldId id="270" r:id="rId4"/>
    <p:sldId id="271" r:id="rId5"/>
    <p:sldId id="272" r:id="rId6"/>
    <p:sldId id="273" r:id="rId7"/>
    <p:sldId id="274" r:id="rId8"/>
    <p:sldId id="276" r:id="rId9"/>
    <p:sldId id="281" r:id="rId10"/>
    <p:sldId id="284" r:id="rId11"/>
    <p:sldId id="283" r:id="rId12"/>
    <p:sldId id="278" r:id="rId13"/>
  </p:sldIdLst>
  <p:sldSz cx="9144000" cy="5143500" type="screen16x9"/>
  <p:notesSz cx="6881813" cy="92964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204" userDrawn="1">
          <p15:clr>
            <a:srgbClr val="A4A3A4"/>
          </p15:clr>
        </p15:guide>
        <p15:guide id="4" pos="5556" userDrawn="1">
          <p15:clr>
            <a:srgbClr val="A4A3A4"/>
          </p15:clr>
        </p15:guide>
        <p15:guide id="5" orient="horz" pos="486" userDrawn="1">
          <p15:clr>
            <a:srgbClr val="A4A3A4"/>
          </p15:clr>
        </p15:guide>
        <p15:guide id="6" orient="horz" pos="191" userDrawn="1">
          <p15:clr>
            <a:srgbClr val="A4A3A4"/>
          </p15:clr>
        </p15:guide>
        <p15:guide id="7" orient="horz" pos="577" userDrawn="1">
          <p15:clr>
            <a:srgbClr val="A4A3A4"/>
          </p15:clr>
        </p15:guide>
        <p15:guide id="8" orient="horz" pos="1121" userDrawn="1">
          <p15:clr>
            <a:srgbClr val="A4A3A4"/>
          </p15:clr>
        </p15:guide>
        <p15:guide id="9" orient="horz" pos="1257" userDrawn="1">
          <p15:clr>
            <a:srgbClr val="A4A3A4"/>
          </p15:clr>
        </p15:guide>
        <p15:guide id="10" pos="2222" userDrawn="1">
          <p15:clr>
            <a:srgbClr val="A4A3A4"/>
          </p15:clr>
        </p15:guide>
        <p15:guide id="11" pos="1111" userDrawn="1">
          <p15:clr>
            <a:srgbClr val="A4A3A4"/>
          </p15:clr>
        </p15:guide>
        <p15:guide id="12" pos="4581" userDrawn="1">
          <p15:clr>
            <a:srgbClr val="A4A3A4"/>
          </p15:clr>
        </p15:guide>
        <p15:guide id="13" pos="12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648D"/>
    <a:srgbClr val="00759A"/>
    <a:srgbClr val="00486C"/>
    <a:srgbClr val="00648D"/>
    <a:srgbClr val="04A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9332" autoAdjust="0"/>
  </p:normalViewPr>
  <p:slideViewPr>
    <p:cSldViewPr snapToGrid="0" snapToObjects="1">
      <p:cViewPr varScale="1">
        <p:scale>
          <a:sx n="101" d="100"/>
          <a:sy n="101" d="100"/>
        </p:scale>
        <p:origin x="552" y="96"/>
      </p:cViewPr>
      <p:guideLst>
        <p:guide orient="horz" pos="1620"/>
        <p:guide pos="2880"/>
        <p:guide pos="204"/>
        <p:guide pos="5556"/>
        <p:guide orient="horz" pos="486"/>
        <p:guide orient="horz" pos="191"/>
        <p:guide orient="horz" pos="577"/>
        <p:guide orient="horz" pos="1121"/>
        <p:guide orient="horz" pos="1257"/>
        <p:guide pos="2222"/>
        <p:guide pos="1111"/>
        <p:guide pos="4581"/>
        <p:guide pos="1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AC35F49-91E7-AE47-91E9-78F180733EF3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67C2185-1B78-8244-9609-CDF3C3777A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24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 descr="origina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9" b="47406"/>
          <a:stretch/>
        </p:blipFill>
        <p:spPr>
          <a:xfrm>
            <a:off x="0" y="1257299"/>
            <a:ext cx="9144000" cy="2184401"/>
          </a:xfrm>
          <a:prstGeom prst="rect">
            <a:avLst/>
          </a:prstGeom>
        </p:spPr>
      </p:pic>
      <p:sp>
        <p:nvSpPr>
          <p:cNvPr id="16" name="Rectángulo 15"/>
          <p:cNvSpPr/>
          <p:nvPr userDrawn="1"/>
        </p:nvSpPr>
        <p:spPr>
          <a:xfrm>
            <a:off x="0" y="3505200"/>
            <a:ext cx="9144000" cy="1638300"/>
          </a:xfrm>
          <a:prstGeom prst="rect">
            <a:avLst/>
          </a:prstGeom>
          <a:solidFill>
            <a:srgbClr val="57728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Imagen 17" descr="DETALLE GRAFICO CORPORATIVO - 5.png"/>
          <p:cNvPicPr>
            <a:picLocks noChangeAspect="1"/>
          </p:cNvPicPr>
          <p:nvPr userDrawn="1"/>
        </p:nvPicPr>
        <p:blipFill>
          <a:blip r:embed="rId3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19" y="3615366"/>
            <a:ext cx="752881" cy="944912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04999" y="3633452"/>
            <a:ext cx="6550510" cy="13144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i="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04999" y="2726669"/>
            <a:ext cx="6550511" cy="577643"/>
          </a:xfrm>
          <a:prstGeom prst="rect">
            <a:avLst/>
          </a:prstGeom>
        </p:spPr>
        <p:txBody>
          <a:bodyPr/>
          <a:lstStyle>
            <a:lvl1pPr algn="l">
              <a:defRPr sz="3600" b="0">
                <a:solidFill>
                  <a:schemeClr val="bg1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45401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850" y="1131167"/>
            <a:ext cx="3960813" cy="47982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856511"/>
            <a:ext cx="3960813" cy="27313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59339" y="1131167"/>
            <a:ext cx="3960812" cy="47982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6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859339" y="1856511"/>
            <a:ext cx="3960811" cy="27313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2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082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975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9159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43300" y="915987"/>
            <a:ext cx="5276850" cy="36786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23850" y="1939383"/>
            <a:ext cx="3008313" cy="26484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311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532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5199" y="1520055"/>
            <a:ext cx="3617559" cy="1267091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59338" y="1520316"/>
            <a:ext cx="4125191" cy="12668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 i="1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 descr="DETALLE GRAFICO CORPORATIVO - 5.png"/>
          <p:cNvPicPr>
            <a:picLocks noChangeAspect="1"/>
          </p:cNvPicPr>
          <p:nvPr userDrawn="1"/>
        </p:nvPicPr>
        <p:blipFill>
          <a:blip r:embed="rId2">
            <a:alphaModFix amt="3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19" y="1629813"/>
            <a:ext cx="752881" cy="944912"/>
          </a:xfrm>
          <a:prstGeom prst="rect">
            <a:avLst/>
          </a:prstGeom>
        </p:spPr>
      </p:pic>
      <p:pic>
        <p:nvPicPr>
          <p:cNvPr id="11" name="Imagen 10" descr="0.48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b="14411"/>
          <a:stretch/>
        </p:blipFill>
        <p:spPr>
          <a:xfrm>
            <a:off x="0" y="2959098"/>
            <a:ext cx="9144000" cy="218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366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007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01AF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02B2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8331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6AB7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02B2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DAD4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2354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 userDrawn="1"/>
        </p:nvSpPr>
        <p:spPr>
          <a:xfrm>
            <a:off x="0" y="1257299"/>
            <a:ext cx="9144000" cy="2184401"/>
          </a:xfrm>
          <a:prstGeom prst="rect">
            <a:avLst/>
          </a:prstGeom>
          <a:solidFill>
            <a:srgbClr val="FE5F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0" y="3441700"/>
            <a:ext cx="9144000" cy="1701800"/>
          </a:xfrm>
          <a:prstGeom prst="rect">
            <a:avLst/>
          </a:prstGeom>
          <a:solidFill>
            <a:srgbClr val="FF8C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0" y="1"/>
            <a:ext cx="9144000" cy="1257298"/>
          </a:xfrm>
          <a:prstGeom prst="rect">
            <a:avLst/>
          </a:prstGeom>
          <a:solidFill>
            <a:srgbClr val="FFB3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ORIGINAL LOGOTIPO COORDINADOR ELECTRICO NACIONAL.png"/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pic>
        <p:nvPicPr>
          <p:cNvPr id="7" name="Imagen 6" descr="DETALLE GRAFICO CORPORATIVO - BCO-01.png"/>
          <p:cNvPicPr>
            <a:picLocks noChangeAspect="1"/>
          </p:cNvPicPr>
          <p:nvPr userDrawn="1"/>
        </p:nvPicPr>
        <p:blipFill>
          <a:blip r:embed="rId3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539" y="940168"/>
            <a:ext cx="8126239" cy="42033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510972"/>
            <a:ext cx="5827568" cy="993775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bg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0102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596900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850" y="1131888"/>
            <a:ext cx="8496300" cy="65881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9144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3716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1828800" indent="0">
              <a:spcBef>
                <a:spcPts val="600"/>
              </a:spcBef>
              <a:buNone/>
              <a:defRPr sz="1600" i="0">
                <a:solidFill>
                  <a:schemeClr val="tx2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2022475"/>
            <a:ext cx="8496300" cy="25654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99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612775"/>
          </a:xfrm>
          <a:prstGeom prst="rect">
            <a:avLst/>
          </a:prstGeom>
        </p:spPr>
        <p:txBody>
          <a:bodyPr anchor="t"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850" y="1131888"/>
            <a:ext cx="8496300" cy="34627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432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0" cap="all">
                <a:solidFill>
                  <a:schemeClr val="tx1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93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303213"/>
            <a:ext cx="8496300" cy="596900"/>
          </a:xfrm>
          <a:prstGeom prst="rect">
            <a:avLst/>
          </a:prstGeom>
        </p:spPr>
        <p:txBody>
          <a:bodyPr/>
          <a:lstStyle>
            <a:lvl1pPr algn="l">
              <a:defRPr sz="2400" b="0">
                <a:solidFill>
                  <a:schemeClr val="tx2"/>
                </a:solidFill>
                <a:latin typeface="HelveticaNeueLT Std Med" panose="020B08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23850" y="1131887"/>
            <a:ext cx="3960813" cy="3455988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859338" y="1131887"/>
            <a:ext cx="3960812" cy="3455988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>
                <a:latin typeface="HelveticaNeueLT Std Lt" panose="020B0403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DC99F03-F942-9148-8047-C85A26E19806}" type="datetimeFigureOut">
              <a:rPr lang="es-ES" smtClean="0"/>
              <a:t>31/07/2017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D2AF8D2-23F7-9745-AE1F-08BE8CDF13E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046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ORIGINAL LOGOTIPO COORDINADOR ELECTRICO NACIONAL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171450"/>
            <a:ext cx="1371600" cy="868778"/>
          </a:xfrm>
          <a:prstGeom prst="rect">
            <a:avLst/>
          </a:prstGeom>
        </p:spPr>
      </p:pic>
      <p:sp>
        <p:nvSpPr>
          <p:cNvPr id="6" name="Rectángulo 5"/>
          <p:cNvSpPr/>
          <p:nvPr userDrawn="1"/>
        </p:nvSpPr>
        <p:spPr>
          <a:xfrm>
            <a:off x="0" y="4838700"/>
            <a:ext cx="9144000" cy="190500"/>
          </a:xfrm>
          <a:prstGeom prst="rect">
            <a:avLst/>
          </a:prstGeom>
          <a:solidFill>
            <a:srgbClr val="6AB7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 userDrawn="1"/>
        </p:nvSpPr>
        <p:spPr>
          <a:xfrm>
            <a:off x="7200900" y="4810051"/>
            <a:ext cx="18542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s-ES" sz="1000" b="0" i="0" dirty="0">
                <a:solidFill>
                  <a:schemeClr val="bg1"/>
                </a:solidFill>
                <a:latin typeface="DIN-Light"/>
                <a:cs typeface="DIN-Light"/>
              </a:rPr>
              <a:t>www.coordinador</a:t>
            </a:r>
            <a:r>
              <a:rPr lang="es-ES" sz="1000" b="0" i="0" baseline="0" dirty="0">
                <a:solidFill>
                  <a:schemeClr val="bg1"/>
                </a:solidFill>
                <a:latin typeface="DIN-Light"/>
                <a:cs typeface="DIN-Light"/>
              </a:rPr>
              <a:t>electrico</a:t>
            </a:r>
            <a:r>
              <a:rPr lang="es-ES" sz="1000" b="0" i="0" dirty="0">
                <a:solidFill>
                  <a:schemeClr val="bg1"/>
                </a:solidFill>
                <a:latin typeface="DIN-Light"/>
                <a:cs typeface="DIN-Light"/>
              </a:rPr>
              <a:t>.cl</a:t>
            </a:r>
          </a:p>
        </p:txBody>
      </p:sp>
    </p:spTree>
    <p:extLst>
      <p:ext uri="{BB962C8B-B14F-4D97-AF65-F5344CB8AC3E}">
        <p14:creationId xmlns:p14="http://schemas.microsoft.com/office/powerpoint/2010/main" val="230569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9" r:id="rId3"/>
    <p:sldLayoutId id="2147483670" r:id="rId4"/>
    <p:sldLayoutId id="2147483671" r:id="rId5"/>
    <p:sldLayoutId id="2147483658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04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191" userDrawn="1">
          <p15:clr>
            <a:srgbClr val="F26B43"/>
          </p15:clr>
        </p15:guide>
        <p15:guide id="6" orient="horz" pos="577" userDrawn="1">
          <p15:clr>
            <a:srgbClr val="F26B43"/>
          </p15:clr>
        </p15:guide>
        <p15:guide id="7" orient="horz" pos="713" userDrawn="1">
          <p15:clr>
            <a:srgbClr val="F26B43"/>
          </p15:clr>
        </p15:guide>
        <p15:guide id="8" pos="2699" userDrawn="1">
          <p15:clr>
            <a:srgbClr val="F26B43"/>
          </p15:clr>
        </p15:guide>
        <p15:guide id="9" pos="3061" userDrawn="1">
          <p15:clr>
            <a:srgbClr val="F26B43"/>
          </p15:clr>
        </p15:guide>
        <p15:guide id="10" orient="horz" pos="2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904999" y="3688043"/>
            <a:ext cx="6550510" cy="1314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dirty="0">
                <a:cs typeface="DIN-Black"/>
              </a:rPr>
              <a:t>Pilar Bravo Rivera - Abogada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cs typeface="DIN-Black"/>
              </a:rPr>
              <a:t>Consejera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cs typeface="DIN-Black"/>
              </a:rPr>
              <a:t>Coordinador El</a:t>
            </a:r>
            <a:r>
              <a:rPr lang="es-CL" sz="2000" dirty="0">
                <a:cs typeface="DIN-Black"/>
              </a:rPr>
              <a:t>éctrico Nacional</a:t>
            </a:r>
          </a:p>
          <a:p>
            <a:pPr>
              <a:lnSpc>
                <a:spcPct val="90000"/>
              </a:lnSpc>
            </a:pPr>
            <a:endParaRPr lang="es-CL" sz="1200" dirty="0">
              <a:cs typeface="DIN-Black"/>
            </a:endParaRPr>
          </a:p>
          <a:p>
            <a:pPr algn="just">
              <a:lnSpc>
                <a:spcPct val="90000"/>
              </a:lnSpc>
            </a:pPr>
            <a:r>
              <a:rPr lang="es-CL" sz="1200" dirty="0"/>
              <a:t>1 de Agosto de  2017</a:t>
            </a:r>
          </a:p>
          <a:p>
            <a:pPr>
              <a:lnSpc>
                <a:spcPct val="90000"/>
              </a:lnSpc>
            </a:pPr>
            <a:endParaRPr lang="es-ES" sz="2000" dirty="0">
              <a:cs typeface="DIN-Black"/>
            </a:endParaRPr>
          </a:p>
          <a:p>
            <a:endParaRPr lang="es-CL" sz="2000" dirty="0"/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280914" y="1351128"/>
            <a:ext cx="6727211" cy="1618813"/>
          </a:xfrm>
        </p:spPr>
        <p:txBody>
          <a:bodyPr/>
          <a:lstStyle/>
          <a:p>
            <a:r>
              <a:rPr lang="es-CL" sz="2800" dirty="0"/>
              <a:t>INSTITUCIONALIDAD, COMPETENCIA Y FUNCIÓN PÚBLICA DEL COORDINADOR</a:t>
            </a:r>
            <a:br>
              <a:rPr lang="es-CL" sz="2800" dirty="0"/>
            </a:b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898114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RENUNCIA DE RESPONSABILIDAD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160060"/>
            <a:ext cx="8496300" cy="3427815"/>
          </a:xfrm>
        </p:spPr>
        <p:txBody>
          <a:bodyPr/>
          <a:lstStyle/>
          <a:p>
            <a:pPr marL="0" indent="0" algn="just">
              <a:buNone/>
            </a:pPr>
            <a:r>
              <a:rPr lang="es-CL" sz="2000" i="1" dirty="0"/>
              <a:t>Los puntos de vista en esta presentación son propios y no representan necesariamente las opiniones del Coordinador Eléctrico Nacional, su Presidente o Consejeros individuales y no son vinculantes para el Coordinador.</a:t>
            </a:r>
          </a:p>
        </p:txBody>
      </p:sp>
    </p:spTree>
    <p:extLst>
      <p:ext uri="{BB962C8B-B14F-4D97-AF65-F5344CB8AC3E}">
        <p14:creationId xmlns:p14="http://schemas.microsoft.com/office/powerpoint/2010/main" val="1477419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262418"/>
            <a:ext cx="8496300" cy="3325457"/>
          </a:xfrm>
        </p:spPr>
        <p:txBody>
          <a:bodyPr/>
          <a:lstStyle/>
          <a:p>
            <a:pPr lvl="0"/>
            <a:endParaRPr lang="es-CL" sz="3600" i="1" dirty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endParaRPr lang="es-CL" sz="2400" i="1" dirty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r>
              <a:rPr lang="es-CL" sz="3600" i="1" dirty="0">
                <a:solidFill>
                  <a:srgbClr val="04648D"/>
                </a:solidFill>
              </a:rPr>
              <a:t>MUCHAS GRACIAS !! </a:t>
            </a:r>
          </a:p>
          <a:p>
            <a:pPr lvl="0"/>
            <a:endParaRPr lang="es-CL" sz="1000" dirty="0"/>
          </a:p>
        </p:txBody>
      </p:sp>
    </p:spTree>
    <p:extLst>
      <p:ext uri="{BB962C8B-B14F-4D97-AF65-F5344CB8AC3E}">
        <p14:creationId xmlns:p14="http://schemas.microsoft.com/office/powerpoint/2010/main" val="3906775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904999" y="3688043"/>
            <a:ext cx="6550510" cy="1314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dirty="0">
                <a:cs typeface="DIN-Black"/>
              </a:rPr>
              <a:t>Pilar Bravo Rivera - Abogada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cs typeface="DIN-Black"/>
              </a:rPr>
              <a:t>Consejera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cs typeface="DIN-Black"/>
              </a:rPr>
              <a:t>Coordinador El</a:t>
            </a:r>
            <a:r>
              <a:rPr lang="es-CL" sz="2000" dirty="0">
                <a:cs typeface="DIN-Black"/>
              </a:rPr>
              <a:t>éctrico Nacional</a:t>
            </a:r>
          </a:p>
          <a:p>
            <a:pPr>
              <a:lnSpc>
                <a:spcPct val="90000"/>
              </a:lnSpc>
            </a:pPr>
            <a:endParaRPr lang="es-CL" sz="1200" dirty="0">
              <a:cs typeface="DIN-Black"/>
            </a:endParaRPr>
          </a:p>
          <a:p>
            <a:pPr algn="just">
              <a:lnSpc>
                <a:spcPct val="90000"/>
              </a:lnSpc>
            </a:pPr>
            <a:r>
              <a:rPr lang="es-CL" sz="1200" dirty="0"/>
              <a:t>1 de Agosto de  2017</a:t>
            </a:r>
          </a:p>
          <a:p>
            <a:pPr>
              <a:lnSpc>
                <a:spcPct val="90000"/>
              </a:lnSpc>
            </a:pPr>
            <a:endParaRPr lang="es-ES" sz="2000" dirty="0">
              <a:cs typeface="DIN-Black"/>
            </a:endParaRPr>
          </a:p>
          <a:p>
            <a:endParaRPr lang="es-CL" sz="2000" dirty="0"/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280914" y="1351128"/>
            <a:ext cx="6727211" cy="1618813"/>
          </a:xfrm>
        </p:spPr>
        <p:txBody>
          <a:bodyPr/>
          <a:lstStyle/>
          <a:p>
            <a:r>
              <a:rPr lang="es-CL" sz="2800" dirty="0"/>
              <a:t>INSTITUCIONALIDAD, COMPETENCIA Y FUNCIÓN PÚBLICA DEL COORDINADOR</a:t>
            </a:r>
            <a:br>
              <a:rPr lang="es-CL" sz="2800" dirty="0"/>
            </a:br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1479731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TEMARIO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L" b="1" dirty="0"/>
          </a:p>
          <a:p>
            <a:endParaRPr lang="es-CL" b="1" dirty="0"/>
          </a:p>
          <a:p>
            <a:endParaRPr lang="es-CL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E8A050C-09F5-414E-9053-63AE54B63A2E}"/>
              </a:ext>
            </a:extLst>
          </p:cNvPr>
          <p:cNvSpPr/>
          <p:nvPr/>
        </p:nvSpPr>
        <p:spPr>
          <a:xfrm>
            <a:off x="323850" y="1835151"/>
            <a:ext cx="65341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UcPeriod" startAt="2"/>
            </a:pPr>
            <a:endParaRPr lang="es-CL" dirty="0"/>
          </a:p>
          <a:p>
            <a:endParaRPr lang="es-CL" dirty="0"/>
          </a:p>
        </p:txBody>
      </p:sp>
      <p:sp>
        <p:nvSpPr>
          <p:cNvPr id="5" name="Marcador de contenido 3"/>
          <p:cNvSpPr>
            <a:spLocks noGrp="1"/>
          </p:cNvSpPr>
          <p:nvPr>
            <p:ph sz="half" idx="2"/>
          </p:nvPr>
        </p:nvSpPr>
        <p:spPr>
          <a:xfrm>
            <a:off x="647700" y="1256446"/>
            <a:ext cx="8496300" cy="3334603"/>
          </a:xfrm>
        </p:spPr>
        <p:txBody>
          <a:bodyPr/>
          <a:lstStyle/>
          <a:p>
            <a:pPr marL="0" lvl="0" indent="0">
              <a:buNone/>
            </a:pPr>
            <a:r>
              <a:rPr lang="es-CL" sz="1600" b="1" dirty="0">
                <a:solidFill>
                  <a:schemeClr val="tx2"/>
                </a:solidFill>
              </a:rPr>
              <a:t>I. </a:t>
            </a:r>
            <a:r>
              <a:rPr lang="es-CL" sz="1600" dirty="0"/>
              <a:t>Institucionalidad</a:t>
            </a:r>
          </a:p>
          <a:p>
            <a:pPr marL="0" indent="0">
              <a:buNone/>
            </a:pPr>
            <a:r>
              <a:rPr lang="es-CL" sz="1600" dirty="0"/>
              <a:t>	</a:t>
            </a:r>
            <a:r>
              <a:rPr lang="es-CL" sz="1600" b="1" dirty="0">
                <a:solidFill>
                  <a:schemeClr val="tx2"/>
                </a:solidFill>
              </a:rPr>
              <a:t>1.1. </a:t>
            </a:r>
            <a:r>
              <a:rPr lang="es-CL" sz="1600" dirty="0"/>
              <a:t>Las principales diferencias con el organismo coordinador anterior  </a:t>
            </a:r>
          </a:p>
          <a:p>
            <a:pPr marL="0" indent="0">
              <a:buNone/>
            </a:pPr>
            <a:r>
              <a:rPr lang="es-CL" sz="1600" dirty="0"/>
              <a:t>	</a:t>
            </a:r>
            <a:r>
              <a:rPr lang="es-CL" sz="1600" b="1" dirty="0">
                <a:solidFill>
                  <a:schemeClr val="tx2"/>
                </a:solidFill>
              </a:rPr>
              <a:t>1.2. </a:t>
            </a:r>
            <a:r>
              <a:rPr lang="es-CL" sz="1600" dirty="0"/>
              <a:t>Cambios jurídicos importantes </a:t>
            </a:r>
          </a:p>
          <a:p>
            <a:endParaRPr lang="es-CL" sz="800" dirty="0"/>
          </a:p>
          <a:p>
            <a:pPr marL="0" indent="0">
              <a:buNone/>
            </a:pPr>
            <a:r>
              <a:rPr lang="es-CL" sz="1600" b="1" dirty="0">
                <a:solidFill>
                  <a:schemeClr val="tx2"/>
                </a:solidFill>
              </a:rPr>
              <a:t>II. </a:t>
            </a:r>
            <a:r>
              <a:rPr lang="es-CL" sz="1600" dirty="0"/>
              <a:t>Competencia y funciones del Coordinador</a:t>
            </a:r>
          </a:p>
          <a:p>
            <a:pPr marL="0" indent="0">
              <a:buNone/>
            </a:pPr>
            <a:r>
              <a:rPr lang="es-CL" sz="1600" b="1" dirty="0">
                <a:solidFill>
                  <a:schemeClr val="tx2"/>
                </a:solidFill>
              </a:rPr>
              <a:t>	2.1. </a:t>
            </a:r>
            <a:r>
              <a:rPr lang="es-CL" sz="1600" dirty="0"/>
              <a:t>Cambios en el funcionamiento </a:t>
            </a:r>
          </a:p>
          <a:p>
            <a:pPr marL="0" indent="0">
              <a:buNone/>
            </a:pPr>
            <a:r>
              <a:rPr lang="es-CL" sz="1600" dirty="0"/>
              <a:t>(Relacionamiento con las empresas coordinadas/Relacionamiento en procesos públicos)</a:t>
            </a:r>
          </a:p>
          <a:p>
            <a:pPr marL="0" indent="0">
              <a:buNone/>
            </a:pPr>
            <a:r>
              <a:rPr lang="es-CL" sz="1600" b="1" dirty="0">
                <a:solidFill>
                  <a:schemeClr val="tx2"/>
                </a:solidFill>
              </a:rPr>
              <a:t>	2.2. </a:t>
            </a:r>
            <a:r>
              <a:rPr lang="es-CL" sz="1600" dirty="0"/>
              <a:t>Cambios en las funciones </a:t>
            </a:r>
          </a:p>
          <a:p>
            <a:endParaRPr lang="es-CL" sz="800" dirty="0"/>
          </a:p>
          <a:p>
            <a:pPr marL="0" indent="0">
              <a:buNone/>
            </a:pPr>
            <a:r>
              <a:rPr lang="es-CL" sz="1600" b="1" dirty="0">
                <a:solidFill>
                  <a:schemeClr val="tx2"/>
                </a:solidFill>
              </a:rPr>
              <a:t>III. </a:t>
            </a:r>
            <a:r>
              <a:rPr lang="es-CL" sz="1600" dirty="0"/>
              <a:t>Función pública del Coordinador</a:t>
            </a:r>
          </a:p>
          <a:p>
            <a:pPr marL="0" indent="0">
              <a:buNone/>
            </a:pPr>
            <a:r>
              <a:rPr lang="es-CL" sz="1600" b="1" dirty="0"/>
              <a:t>Reflexiones Finales </a:t>
            </a:r>
          </a:p>
          <a:p>
            <a:pPr lvl="0"/>
            <a:endParaRPr lang="es-CL" sz="1000" dirty="0"/>
          </a:p>
          <a:p>
            <a:pPr lvl="0"/>
            <a:endParaRPr lang="es-CL" sz="1000" dirty="0"/>
          </a:p>
        </p:txBody>
      </p:sp>
    </p:spTree>
    <p:extLst>
      <p:ext uri="{BB962C8B-B14F-4D97-AF65-F5344CB8AC3E}">
        <p14:creationId xmlns:p14="http://schemas.microsoft.com/office/powerpoint/2010/main" val="195790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I.  INSTITUCIONALIDAD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b="1" dirty="0"/>
              <a:t>1.1. Las principales diferencias con el organismo coordinador anterior </a:t>
            </a:r>
            <a:endParaRPr lang="es-CL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816844"/>
              </p:ext>
            </p:extLst>
          </p:nvPr>
        </p:nvGraphicFramePr>
        <p:xfrm>
          <a:off x="1524000" y="1645220"/>
          <a:ext cx="6096000" cy="2748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2376">
                  <a:extLst>
                    <a:ext uri="{9D8B030D-6E8A-4147-A177-3AD203B41FA5}">
                      <a16:colId xmlns:a16="http://schemas.microsoft.com/office/drawing/2014/main" val="4011615772"/>
                    </a:ext>
                  </a:extLst>
                </a:gridCol>
                <a:gridCol w="2477069">
                  <a:extLst>
                    <a:ext uri="{9D8B030D-6E8A-4147-A177-3AD203B41FA5}">
                      <a16:colId xmlns:a16="http://schemas.microsoft.com/office/drawing/2014/main" val="3953306604"/>
                    </a:ext>
                  </a:extLst>
                </a:gridCol>
                <a:gridCol w="2406555">
                  <a:extLst>
                    <a:ext uri="{9D8B030D-6E8A-4147-A177-3AD203B41FA5}">
                      <a16:colId xmlns:a16="http://schemas.microsoft.com/office/drawing/2014/main" val="4202359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/>
                        <a:t>ASPECTO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/>
                        <a:t>CDECs</a:t>
                      </a:r>
                      <a:endParaRPr lang="es-CL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/>
                        <a:t>COORDINADOR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511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1200" dirty="0"/>
                        <a:t>Regulación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Organismos creados por ley, con muy poca regulación a nivel legal.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Organismo completamente</a:t>
                      </a:r>
                      <a:r>
                        <a:rPr lang="es-CL" sz="1200" baseline="0" dirty="0"/>
                        <a:t> regulado por la ley.</a:t>
                      </a:r>
                      <a:endParaRPr lang="es-CL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548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1200" dirty="0"/>
                        <a:t>Personalidad Jurídica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La ley no los dotó de personalidad jurídica propia.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Tiene personalidad jurídica propia de derecho público.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4593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1200" dirty="0"/>
                        <a:t>Composición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Compuesto por las empresas interconectadas al sistema eléctrico respectivo (SIC y SING).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Compuesto por sus órganos internos y por el personal que trabaja en dicha institución.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3194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1200" dirty="0"/>
                        <a:t>Financiamiento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Financiado por las empresas. Presupuesto, enviado a las empresas para observación y  aprobado por la CNE.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1200" dirty="0"/>
                        <a:t>Financiado por un “cargo por servicio público” por la demanda. Se presenta a la CNE para su aprobación.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569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35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I.  INSTITUCIONALIDAD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b="1" dirty="0"/>
              <a:t>1.2. Cambios jurídicos importantes 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542197"/>
            <a:ext cx="8496300" cy="3045678"/>
          </a:xfrm>
        </p:spPr>
        <p:txBody>
          <a:bodyPr/>
          <a:lstStyle/>
          <a:p>
            <a:pPr lvl="0"/>
            <a:endParaRPr lang="es-CL" sz="1000" dirty="0"/>
          </a:p>
          <a:p>
            <a:pPr lvl="0"/>
            <a:r>
              <a:rPr lang="es-CL" sz="1600" dirty="0"/>
              <a:t>Personalidad Jurídica</a:t>
            </a:r>
            <a:endParaRPr lang="es-CL" sz="1600" dirty="0">
              <a:solidFill>
                <a:srgbClr val="FF0000"/>
              </a:solidFill>
            </a:endParaRPr>
          </a:p>
          <a:p>
            <a:pPr lvl="0"/>
            <a:r>
              <a:rPr lang="es-CL" sz="1600" dirty="0"/>
              <a:t>Corporación de Derecho Público</a:t>
            </a:r>
            <a:endParaRPr lang="es-CL" sz="1000" dirty="0">
              <a:solidFill>
                <a:srgbClr val="FF0000"/>
              </a:solidFill>
            </a:endParaRPr>
          </a:p>
          <a:p>
            <a:pPr lvl="0"/>
            <a:r>
              <a:rPr lang="es-CL" sz="1600" dirty="0"/>
              <a:t>Autonomía e Independencia </a:t>
            </a:r>
          </a:p>
          <a:p>
            <a:pPr lvl="0"/>
            <a:r>
              <a:rPr lang="es-CL" sz="1600" dirty="0"/>
              <a:t>Gobierno Corporativo </a:t>
            </a:r>
          </a:p>
          <a:p>
            <a:pPr lvl="0"/>
            <a:r>
              <a:rPr lang="es-CL" sz="1600" dirty="0"/>
              <a:t>Financiamiento </a:t>
            </a:r>
          </a:p>
          <a:p>
            <a:pPr lvl="0"/>
            <a:r>
              <a:rPr lang="es-CL" sz="1600" dirty="0"/>
              <a:t>Normas de Transparencia</a:t>
            </a:r>
          </a:p>
          <a:p>
            <a:pPr lvl="0"/>
            <a:r>
              <a:rPr lang="es-CL" sz="1600" dirty="0"/>
              <a:t>Normas aplicables a su Personal</a:t>
            </a:r>
            <a:endParaRPr lang="es-CL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2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100" dirty="0"/>
              <a:t>II.  COMPETENCIA Y FUNCIONES DEL COORDINADOR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b="1" dirty="0"/>
              <a:t>2.1. Cambios en el funcionamiento 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542197"/>
            <a:ext cx="8496300" cy="3045678"/>
          </a:xfrm>
        </p:spPr>
        <p:txBody>
          <a:bodyPr/>
          <a:lstStyle/>
          <a:p>
            <a:pPr lvl="0"/>
            <a:endParaRPr lang="es-CL" sz="1000" dirty="0"/>
          </a:p>
          <a:p>
            <a:pPr lvl="0"/>
            <a:r>
              <a:rPr lang="es-CL" sz="1600" dirty="0"/>
              <a:t>Relacionamiento con las Empresas Coordinadas</a:t>
            </a:r>
          </a:p>
          <a:p>
            <a:pPr marL="0" lvl="0" indent="0">
              <a:buNone/>
            </a:pPr>
            <a:endParaRPr lang="es-CL" sz="900" dirty="0"/>
          </a:p>
          <a:p>
            <a:pPr marL="0" lvl="0" indent="0">
              <a:buNone/>
            </a:pPr>
            <a:endParaRPr lang="es-CL" sz="900" dirty="0"/>
          </a:p>
          <a:p>
            <a:pPr lvl="0"/>
            <a:r>
              <a:rPr lang="es-CL" sz="1600" dirty="0"/>
              <a:t>Relacionamiento en Procesos Públicos del Sector</a:t>
            </a:r>
            <a:endParaRPr lang="es-CL" sz="10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29343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100" dirty="0"/>
              <a:t>II.  COMPETENCIA Y FUNCIONES DEL COORDINADOR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b="1" dirty="0"/>
              <a:t>2.2. Cambios en las funciones </a:t>
            </a:r>
            <a:endParaRPr lang="es-C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542197"/>
            <a:ext cx="8496300" cy="3045678"/>
          </a:xfrm>
        </p:spPr>
        <p:txBody>
          <a:bodyPr/>
          <a:lstStyle/>
          <a:p>
            <a:pPr lvl="0"/>
            <a:endParaRPr lang="es-CL" sz="1000" dirty="0"/>
          </a:p>
          <a:p>
            <a:pPr lvl="0"/>
            <a:r>
              <a:rPr lang="es-CL" sz="1600" dirty="0"/>
              <a:t>Profundización de las funciones existentes</a:t>
            </a:r>
          </a:p>
          <a:p>
            <a:pPr marL="0" lvl="0" indent="0">
              <a:buNone/>
            </a:pPr>
            <a:r>
              <a:rPr lang="es-CL" sz="1600" dirty="0"/>
              <a:t> </a:t>
            </a:r>
          </a:p>
          <a:p>
            <a:pPr lvl="0"/>
            <a:r>
              <a:rPr lang="es-CL" sz="1600" dirty="0"/>
              <a:t>Nuevas funciones </a:t>
            </a:r>
          </a:p>
        </p:txBody>
      </p:sp>
    </p:spTree>
    <p:extLst>
      <p:ext uri="{BB962C8B-B14F-4D97-AF65-F5344CB8AC3E}">
        <p14:creationId xmlns:p14="http://schemas.microsoft.com/office/powerpoint/2010/main" val="4196787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III. FUNCIÓN PÚBLICA DEL COORDINADOR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1262418"/>
            <a:ext cx="8496300" cy="3325457"/>
          </a:xfrm>
        </p:spPr>
        <p:txBody>
          <a:bodyPr/>
          <a:lstStyle/>
          <a:p>
            <a:pPr lvl="0"/>
            <a:endParaRPr lang="es-CL" sz="1000" dirty="0"/>
          </a:p>
          <a:p>
            <a:pPr lvl="0"/>
            <a:r>
              <a:rPr lang="es-CL" sz="1600" dirty="0"/>
              <a:t>Nombramiento, dado por organismos públicos</a:t>
            </a:r>
          </a:p>
          <a:p>
            <a:pPr marL="0" lvl="0" indent="0">
              <a:buNone/>
            </a:pPr>
            <a:endParaRPr lang="es-CL" sz="900" dirty="0"/>
          </a:p>
          <a:p>
            <a:pPr lvl="0"/>
            <a:r>
              <a:rPr lang="es-CL" sz="1600" dirty="0"/>
              <a:t>Financiamiento, a través de un cargo por “servicio público”</a:t>
            </a:r>
          </a:p>
          <a:p>
            <a:pPr marL="0" lvl="0" indent="0">
              <a:buNone/>
            </a:pPr>
            <a:endParaRPr lang="es-CL" sz="900" dirty="0"/>
          </a:p>
          <a:p>
            <a:pPr lvl="0"/>
            <a:r>
              <a:rPr lang="es-CL" sz="1600" dirty="0"/>
              <a:t>A los trabajadores del Coordinador, se les extiende la calidad de empleados públicos para efecto de los delitos aplicables a los funcionarios públicos</a:t>
            </a:r>
          </a:p>
          <a:p>
            <a:pPr marL="0" lvl="0" indent="0">
              <a:buNone/>
            </a:pPr>
            <a:endParaRPr lang="es-CL" sz="900" dirty="0"/>
          </a:p>
          <a:p>
            <a:pPr lvl="0"/>
            <a:r>
              <a:rPr lang="es-CL" sz="1600" dirty="0"/>
              <a:t>Supervisión de la la SEC</a:t>
            </a:r>
          </a:p>
        </p:txBody>
      </p:sp>
    </p:spTree>
    <p:extLst>
      <p:ext uri="{BB962C8B-B14F-4D97-AF65-F5344CB8AC3E}">
        <p14:creationId xmlns:p14="http://schemas.microsoft.com/office/powerpoint/2010/main" val="4281077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749300"/>
            <a:ext cx="6848047" cy="3838575"/>
          </a:xfrm>
        </p:spPr>
        <p:txBody>
          <a:bodyPr/>
          <a:lstStyle/>
          <a:p>
            <a:pPr lvl="0"/>
            <a:endParaRPr lang="es-CL" sz="1000" dirty="0"/>
          </a:p>
          <a:p>
            <a:pPr lvl="0"/>
            <a:r>
              <a:rPr lang="es-CL" sz="1400" dirty="0"/>
              <a:t>El Coordinador Eléctrico Nacional es una Corporación de derecho público</a:t>
            </a:r>
          </a:p>
          <a:p>
            <a:pPr lvl="0"/>
            <a:r>
              <a:rPr lang="es-CL" sz="1400" dirty="0"/>
              <a:t>Es un organismo técnico, autónoma e independiente</a:t>
            </a:r>
          </a:p>
          <a:p>
            <a:pPr lvl="0"/>
            <a:r>
              <a:rPr lang="es-CL" sz="1400" dirty="0"/>
              <a:t>Sujeta a la supervisión de la SEC</a:t>
            </a:r>
          </a:p>
          <a:p>
            <a:pPr lvl="0"/>
            <a:endParaRPr lang="es-CL" sz="1000" dirty="0"/>
          </a:p>
          <a:p>
            <a:pPr marL="0" lvl="0" indent="0">
              <a:buNone/>
            </a:pPr>
            <a:r>
              <a:rPr lang="es-CL" sz="1800" b="1" i="1" dirty="0">
                <a:solidFill>
                  <a:schemeClr val="accent6"/>
                </a:solidFill>
              </a:rPr>
              <a:t>En el marco de la </a:t>
            </a:r>
            <a:r>
              <a:rPr lang="es-CL" sz="1800" b="1" i="1" u="sng" dirty="0">
                <a:solidFill>
                  <a:schemeClr val="accent6"/>
                </a:solidFill>
              </a:rPr>
              <a:t>autonomía e independencia </a:t>
            </a:r>
          </a:p>
          <a:p>
            <a:pPr marL="0" lvl="0" indent="0">
              <a:buNone/>
            </a:pPr>
            <a:r>
              <a:rPr lang="es-CL" sz="1800" b="1" i="1" dirty="0">
                <a:solidFill>
                  <a:schemeClr val="accent6"/>
                </a:solidFill>
              </a:rPr>
              <a:t>el Coordinador se ha planteado tener una cultura de</a:t>
            </a:r>
            <a:r>
              <a:rPr lang="es-CL" sz="1000" b="1" i="1" dirty="0">
                <a:solidFill>
                  <a:schemeClr val="accent6"/>
                </a:solidFill>
              </a:rPr>
              <a:t>:</a:t>
            </a:r>
          </a:p>
          <a:p>
            <a:pPr marL="0" indent="0">
              <a:buNone/>
            </a:pPr>
            <a:endParaRPr lang="es-CL" sz="1600" b="1" dirty="0">
              <a:solidFill>
                <a:srgbClr val="00759A"/>
              </a:solidFill>
            </a:endParaRPr>
          </a:p>
          <a:p>
            <a:pPr>
              <a:buClr>
                <a:srgbClr val="00759A"/>
              </a:buClr>
              <a:buFont typeface="Wingdings" panose="05000000000000000000" pitchFamily="2" charset="2"/>
              <a:buChar char="ü"/>
            </a:pPr>
            <a:r>
              <a:rPr lang="es-CL" sz="1600" b="1" dirty="0">
                <a:solidFill>
                  <a:srgbClr val="00759A"/>
                </a:solidFill>
              </a:rPr>
              <a:t>Transparencia e información: Acorde con las exigencias legales y atendiendo especialmente a su financiamiento.</a:t>
            </a:r>
          </a:p>
          <a:p>
            <a:pPr>
              <a:buClr>
                <a:srgbClr val="00759A"/>
              </a:buClr>
              <a:buFont typeface="Wingdings" panose="05000000000000000000" pitchFamily="2" charset="2"/>
              <a:buChar char="ü"/>
            </a:pPr>
            <a:r>
              <a:rPr lang="es-CL" sz="1600" b="1" dirty="0">
                <a:solidFill>
                  <a:srgbClr val="00759A"/>
                </a:solidFill>
              </a:rPr>
              <a:t>El Coordinador hará una revisión constante de las buenas prácticas: En sus políticas internas y en su actuar.</a:t>
            </a:r>
          </a:p>
          <a:p>
            <a:pPr marL="0" indent="0">
              <a:buNone/>
            </a:pPr>
            <a:endParaRPr lang="es-CL" sz="1600" dirty="0"/>
          </a:p>
          <a:p>
            <a:pPr marL="0" lvl="0" indent="0">
              <a:buNone/>
            </a:pPr>
            <a:endParaRPr lang="es-CL" sz="1000" dirty="0"/>
          </a:p>
          <a:p>
            <a:pPr marL="0" lvl="0" indent="0">
              <a:buNone/>
            </a:pPr>
            <a:r>
              <a:rPr lang="es-CL" sz="100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/>
              <a:t>REFLEXIONES FINALES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384" r="18478"/>
          <a:stretch/>
        </p:blipFill>
        <p:spPr>
          <a:xfrm>
            <a:off x="7171897" y="1187001"/>
            <a:ext cx="1849273" cy="3325812"/>
          </a:xfrm>
        </p:spPr>
      </p:pic>
    </p:spTree>
    <p:extLst>
      <p:ext uri="{BB962C8B-B14F-4D97-AF65-F5344CB8AC3E}">
        <p14:creationId xmlns:p14="http://schemas.microsoft.com/office/powerpoint/2010/main" val="1429307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/>
              <a:t>REFLEXIONES FINALES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23850" y="749300"/>
            <a:ext cx="6848047" cy="3838575"/>
          </a:xfrm>
        </p:spPr>
        <p:txBody>
          <a:bodyPr/>
          <a:lstStyle/>
          <a:p>
            <a:pPr marL="0" lvl="0" indent="0">
              <a:buNone/>
            </a:pPr>
            <a:endParaRPr lang="es-CL" b="1" dirty="0"/>
          </a:p>
          <a:p>
            <a:pPr marL="0" lvl="0" indent="0">
              <a:spcBef>
                <a:spcPct val="0"/>
              </a:spcBef>
              <a:buNone/>
            </a:pPr>
            <a:r>
              <a:rPr lang="es-CL" sz="2000" dirty="0">
                <a:solidFill>
                  <a:schemeClr val="tx2"/>
                </a:solidFill>
                <a:latin typeface="HelveticaNeueLT Std Med" panose="020B0804020202020204" pitchFamily="34" charset="0"/>
                <a:ea typeface="+mj-ea"/>
              </a:rPr>
              <a:t>El Coordinador ha definido:</a:t>
            </a:r>
          </a:p>
          <a:p>
            <a:pPr marL="0" lvl="0" indent="0">
              <a:buNone/>
            </a:pPr>
            <a:endParaRPr lang="es-CL" sz="2000" b="1" dirty="0"/>
          </a:p>
          <a:p>
            <a:pPr marL="0" lvl="0" indent="0">
              <a:buNone/>
            </a:pPr>
            <a:r>
              <a:rPr lang="es-CL" sz="2000" b="1" dirty="0">
                <a:solidFill>
                  <a:srgbClr val="04648D"/>
                </a:solidFill>
              </a:rPr>
              <a:t>Como Visión: </a:t>
            </a:r>
            <a:r>
              <a:rPr lang="es-CL" sz="1400" b="1" i="1" dirty="0">
                <a:solidFill>
                  <a:schemeClr val="accent6"/>
                </a:solidFill>
              </a:rPr>
              <a:t>SER UN REFERENTE INTERNACIONAL </a:t>
            </a:r>
          </a:p>
          <a:p>
            <a:pPr marL="0" lvl="0" indent="0">
              <a:buNone/>
            </a:pPr>
            <a:r>
              <a:rPr lang="es-CL" sz="1400" b="1" i="1" dirty="0">
                <a:solidFill>
                  <a:schemeClr val="accent6"/>
                </a:solidFill>
              </a:rPr>
              <a:t>EN LA COORDINACIÓN DE LA OPERACIÓN DE SISTEMAS ELÉCTRICOS</a:t>
            </a:r>
          </a:p>
          <a:p>
            <a:pPr marL="0" lvl="0" indent="0">
              <a:buNone/>
            </a:pPr>
            <a:endParaRPr lang="es-CL" sz="1500" dirty="0"/>
          </a:p>
          <a:p>
            <a:pPr marL="0" lvl="0" indent="0">
              <a:buNone/>
            </a:pPr>
            <a:r>
              <a:rPr lang="es-CL" sz="2000" b="1" dirty="0">
                <a:solidFill>
                  <a:srgbClr val="04648D"/>
                </a:solidFill>
              </a:rPr>
              <a:t>Como Principios:</a:t>
            </a:r>
          </a:p>
          <a:p>
            <a:pPr marL="0" lvl="0" indent="0">
              <a:buNone/>
            </a:pPr>
            <a:r>
              <a:rPr lang="es-CL" sz="1400" b="1" i="1" dirty="0">
                <a:solidFill>
                  <a:schemeClr val="accent6"/>
                </a:solidFill>
              </a:rPr>
              <a:t>AUTONOMÍA / INDEPENDENCIA / IMPARCIALIDAD / TRANSPARENCIA</a:t>
            </a:r>
          </a:p>
          <a:p>
            <a:pPr marL="0" indent="0">
              <a:buNone/>
            </a:pPr>
            <a:endParaRPr lang="es-CL" sz="1500" b="1" dirty="0"/>
          </a:p>
          <a:p>
            <a:pPr marL="0" indent="0">
              <a:buNone/>
            </a:pPr>
            <a:r>
              <a:rPr lang="es-CL" sz="2000" b="1" dirty="0">
                <a:solidFill>
                  <a:srgbClr val="04648D"/>
                </a:solidFill>
              </a:rPr>
              <a:t>Como Valores:</a:t>
            </a:r>
          </a:p>
          <a:p>
            <a:pPr marL="0" lvl="0" indent="0">
              <a:buNone/>
            </a:pPr>
            <a:r>
              <a:rPr lang="es-CL" sz="1400" b="1" i="1" dirty="0">
                <a:solidFill>
                  <a:schemeClr val="accent6"/>
                </a:solidFill>
              </a:rPr>
              <a:t>EXCELENCIA / INTEGRIDAD / RESPETO / IDENTIDAD / INNOVACIÓN</a:t>
            </a:r>
          </a:p>
        </p:txBody>
      </p:sp>
      <p:pic>
        <p:nvPicPr>
          <p:cNvPr id="6" name="Marcador de contenido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7384" r="18478"/>
          <a:stretch/>
        </p:blipFill>
        <p:spPr>
          <a:xfrm>
            <a:off x="7171897" y="1187001"/>
            <a:ext cx="1849273" cy="3325812"/>
          </a:xfrm>
        </p:spPr>
      </p:pic>
    </p:spTree>
    <p:extLst>
      <p:ext uri="{BB962C8B-B14F-4D97-AF65-F5344CB8AC3E}">
        <p14:creationId xmlns:p14="http://schemas.microsoft.com/office/powerpoint/2010/main" val="28891452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oordinador Electrico Nacional">
      <a:dk1>
        <a:srgbClr val="7F7F7F"/>
      </a:dk1>
      <a:lt1>
        <a:sysClr val="window" lastClr="FFFFFF"/>
      </a:lt1>
      <a:dk2>
        <a:srgbClr val="007E87"/>
      </a:dk2>
      <a:lt2>
        <a:srgbClr val="EEECE1"/>
      </a:lt2>
      <a:accent1>
        <a:srgbClr val="02B2A5"/>
      </a:accent1>
      <a:accent2>
        <a:srgbClr val="01AFC6"/>
      </a:accent2>
      <a:accent3>
        <a:srgbClr val="DAD427"/>
      </a:accent3>
      <a:accent4>
        <a:srgbClr val="6AB747"/>
      </a:accent4>
      <a:accent5>
        <a:srgbClr val="FFB33E"/>
      </a:accent5>
      <a:accent6>
        <a:srgbClr val="FE5F2A"/>
      </a:accent6>
      <a:hlink>
        <a:srgbClr val="02B2A5"/>
      </a:hlink>
      <a:folHlink>
        <a:srgbClr val="FF8C3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471</Words>
  <Application>Microsoft Office PowerPoint</Application>
  <PresentationFormat>Presentación en pantalla (16:9)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Calibri</vt:lpstr>
      <vt:lpstr>DIN-Black</vt:lpstr>
      <vt:lpstr>DIN-Light</vt:lpstr>
      <vt:lpstr>HelveticaNeueLT Std Lt</vt:lpstr>
      <vt:lpstr>HelveticaNeueLT Std Med</vt:lpstr>
      <vt:lpstr>Wingdings</vt:lpstr>
      <vt:lpstr>Tema de Office</vt:lpstr>
      <vt:lpstr>INSTITUCIONALIDAD, COMPETENCIA Y FUNCIÓN PÚBLICA DEL COORDINADOR </vt:lpstr>
      <vt:lpstr>TEMARIO</vt:lpstr>
      <vt:lpstr>I.  INSTITUCIONALIDAD</vt:lpstr>
      <vt:lpstr>I.  INSTITUCIONALIDAD</vt:lpstr>
      <vt:lpstr>II.  COMPETENCIA Y FUNCIONES DEL COORDINADOR </vt:lpstr>
      <vt:lpstr>II.  COMPETENCIA Y FUNCIONES DEL COORDINADOR </vt:lpstr>
      <vt:lpstr>III. FUNCIÓN PÚBLICA DEL COORDINADOR</vt:lpstr>
      <vt:lpstr>REFLEXIONES FINALES</vt:lpstr>
      <vt:lpstr>REFLEXIONES FINALES</vt:lpstr>
      <vt:lpstr>RENUNCIA DE RESPONSABILIDAD</vt:lpstr>
      <vt:lpstr>Presentación de PowerPoint</vt:lpstr>
      <vt:lpstr>INSTITUCIONALIDAD, COMPETENCIA Y FUNCIÓN PÚBLICA DEL COORDINADOR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Almabrands</dc:creator>
  <cp:lastModifiedBy>pilar bravo</cp:lastModifiedBy>
  <cp:revision>59</cp:revision>
  <cp:lastPrinted>2017-07-31T13:26:35Z</cp:lastPrinted>
  <dcterms:created xsi:type="dcterms:W3CDTF">2016-06-27T19:50:13Z</dcterms:created>
  <dcterms:modified xsi:type="dcterms:W3CDTF">2017-07-31T22:32:41Z</dcterms:modified>
</cp:coreProperties>
</file>