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7.jpg" ContentType="image/jpg"/>
  <Override PartName="/ppt/media/image8.jpg" ContentType="image/jp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7" r:id="rId2"/>
    <p:sldId id="304" r:id="rId3"/>
    <p:sldId id="329" r:id="rId4"/>
    <p:sldId id="336" r:id="rId5"/>
    <p:sldId id="335" r:id="rId6"/>
    <p:sldId id="330" r:id="rId7"/>
    <p:sldId id="337" r:id="rId8"/>
    <p:sldId id="334" r:id="rId9"/>
  </p:sldIdLst>
  <p:sldSz cx="9144000" cy="5143500" type="screen16x9"/>
  <p:notesSz cx="7010400" cy="92964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204" userDrawn="1">
          <p15:clr>
            <a:srgbClr val="A4A3A4"/>
          </p15:clr>
        </p15:guide>
        <p15:guide id="4" pos="5556" userDrawn="1">
          <p15:clr>
            <a:srgbClr val="A4A3A4"/>
          </p15:clr>
        </p15:guide>
        <p15:guide id="5" orient="horz" pos="486" userDrawn="1">
          <p15:clr>
            <a:srgbClr val="A4A3A4"/>
          </p15:clr>
        </p15:guide>
        <p15:guide id="6" orient="horz" pos="191" userDrawn="1">
          <p15:clr>
            <a:srgbClr val="A4A3A4"/>
          </p15:clr>
        </p15:guide>
        <p15:guide id="7" orient="horz" pos="577" userDrawn="1">
          <p15:clr>
            <a:srgbClr val="A4A3A4"/>
          </p15:clr>
        </p15:guide>
        <p15:guide id="8" orient="horz" pos="1121" userDrawn="1">
          <p15:clr>
            <a:srgbClr val="A4A3A4"/>
          </p15:clr>
        </p15:guide>
        <p15:guide id="9" orient="horz" pos="1257" userDrawn="1">
          <p15:clr>
            <a:srgbClr val="A4A3A4"/>
          </p15:clr>
        </p15:guide>
        <p15:guide id="10" pos="2222" userDrawn="1">
          <p15:clr>
            <a:srgbClr val="A4A3A4"/>
          </p15:clr>
        </p15:guide>
        <p15:guide id="11" pos="1111" userDrawn="1">
          <p15:clr>
            <a:srgbClr val="A4A3A4"/>
          </p15:clr>
        </p15:guide>
        <p15:guide id="12" pos="4581" userDrawn="1">
          <p15:clr>
            <a:srgbClr val="A4A3A4"/>
          </p15:clr>
        </p15:guide>
        <p15:guide id="13" pos="12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és Alonso Rivas" initials="AAR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648D"/>
    <a:srgbClr val="00759A"/>
    <a:srgbClr val="DDDDDD"/>
    <a:srgbClr val="00486C"/>
    <a:srgbClr val="00648D"/>
    <a:srgbClr val="04A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50000" autoAdjust="0"/>
  </p:normalViewPr>
  <p:slideViewPr>
    <p:cSldViewPr snapToGrid="0" snapToObjects="1">
      <p:cViewPr>
        <p:scale>
          <a:sx n="164" d="100"/>
          <a:sy n="164" d="100"/>
        </p:scale>
        <p:origin x="-114" y="-72"/>
      </p:cViewPr>
      <p:guideLst>
        <p:guide orient="horz" pos="1620"/>
        <p:guide orient="horz" pos="486"/>
        <p:guide orient="horz" pos="191"/>
        <p:guide orient="horz" pos="577"/>
        <p:guide orient="horz" pos="1121"/>
        <p:guide orient="horz" pos="1257"/>
        <p:guide pos="2880"/>
        <p:guide pos="204"/>
        <p:guide pos="5556"/>
        <p:guide pos="2222"/>
        <p:guide pos="1111"/>
        <p:guide pos="4581"/>
        <p:guide pos="1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AC35F49-91E7-AE47-91E9-78F180733EF3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67C2185-1B78-8244-9609-CDF3C3777A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0247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C2185-1B78-8244-9609-CDF3C3777A9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6702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C2185-1B78-8244-9609-CDF3C3777A99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8153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553453" y="4464718"/>
            <a:ext cx="5608320" cy="418338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C2185-1B78-8244-9609-CDF3C3777A99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660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C2185-1B78-8244-9609-CDF3C3777A99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4048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C2185-1B78-8244-9609-CDF3C3777A99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6465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553453" y="4464718"/>
            <a:ext cx="5608320" cy="4183380"/>
          </a:xfrm>
        </p:spPr>
        <p:txBody>
          <a:bodyPr/>
          <a:lstStyle/>
          <a:p>
            <a:pPr algn="just"/>
            <a:endParaRPr lang="es-ES" dirty="0"/>
          </a:p>
          <a:p>
            <a:pPr marL="698830" lvl="1" indent="-232943" algn="just">
              <a:buAutoNum type="arabicParenBoth" startAt="2"/>
            </a:pPr>
            <a:endParaRPr lang="es-ES" dirty="0" smtClean="0"/>
          </a:p>
          <a:p>
            <a:pPr marL="698830" lvl="1" indent="-232943" algn="just">
              <a:buAutoNum type="arabicParenBoth" startAt="2"/>
            </a:pPr>
            <a:endParaRPr lang="es-ES" dirty="0" smtClean="0"/>
          </a:p>
          <a:p>
            <a:pPr marL="232943" indent="-232943" algn="just">
              <a:buAutoNum type="arabicParenBoth" startAt="2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C2185-1B78-8244-9609-CDF3C3777A99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4327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C2185-1B78-8244-9609-CDF3C3777A99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858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C2185-1B78-8244-9609-CDF3C3777A99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6084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  <p:pic>
        <p:nvPicPr>
          <p:cNvPr id="11" name="Imagen 10" descr="origina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9" b="47406"/>
          <a:stretch/>
        </p:blipFill>
        <p:spPr>
          <a:xfrm>
            <a:off x="0" y="1257299"/>
            <a:ext cx="9144000" cy="2184401"/>
          </a:xfrm>
          <a:prstGeom prst="rect">
            <a:avLst/>
          </a:prstGeom>
        </p:spPr>
      </p:pic>
      <p:sp>
        <p:nvSpPr>
          <p:cNvPr id="16" name="Rectángulo 15"/>
          <p:cNvSpPr/>
          <p:nvPr userDrawn="1"/>
        </p:nvSpPr>
        <p:spPr>
          <a:xfrm>
            <a:off x="0" y="3505200"/>
            <a:ext cx="9144000" cy="1638300"/>
          </a:xfrm>
          <a:prstGeom prst="rect">
            <a:avLst/>
          </a:prstGeom>
          <a:solidFill>
            <a:srgbClr val="5772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8" name="Imagen 17" descr="DETALLE GRAFICO CORPORATIVO - 5.png"/>
          <p:cNvPicPr>
            <a:picLocks noChangeAspect="1"/>
          </p:cNvPicPr>
          <p:nvPr userDrawn="1"/>
        </p:nvPicPr>
        <p:blipFill>
          <a:blip r:embed="rId3">
            <a:alphaModFix am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19" y="3615366"/>
            <a:ext cx="752881" cy="944912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04999" y="3633452"/>
            <a:ext cx="6550510" cy="131445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i="0">
                <a:solidFill>
                  <a:schemeClr val="bg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/>
              <a:t>Haga clic para modificar el estilo de subtítulo del patrón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04999" y="2726669"/>
            <a:ext cx="6550511" cy="577643"/>
          </a:xfrm>
          <a:prstGeom prst="rect">
            <a:avLst/>
          </a:prstGeom>
        </p:spPr>
        <p:txBody>
          <a:bodyPr/>
          <a:lstStyle>
            <a:lvl1pPr algn="l">
              <a:defRPr sz="3600" b="0">
                <a:solidFill>
                  <a:schemeClr val="bg1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454010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03213"/>
            <a:ext cx="8496300" cy="612775"/>
          </a:xfrm>
          <a:prstGeom prst="rect">
            <a:avLst/>
          </a:prstGeom>
        </p:spPr>
        <p:txBody>
          <a:bodyPr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23850" y="1131167"/>
            <a:ext cx="3960813" cy="47982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1856511"/>
            <a:ext cx="3960813" cy="27313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859339" y="1131167"/>
            <a:ext cx="3960812" cy="47982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859339" y="1856511"/>
            <a:ext cx="3960811" cy="27313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32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23850" y="303213"/>
            <a:ext cx="8496300" cy="612775"/>
          </a:xfrm>
          <a:prstGeom prst="rect">
            <a:avLst/>
          </a:prstGeom>
        </p:spPr>
        <p:txBody>
          <a:bodyPr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3082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9754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9159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43300" y="915987"/>
            <a:ext cx="5276850" cy="36786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23850" y="1939383"/>
            <a:ext cx="3008313" cy="26484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9311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5324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130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65199" y="1520055"/>
            <a:ext cx="3617559" cy="1267091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chemeClr val="tx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59338" y="1520316"/>
            <a:ext cx="4125191" cy="126683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1">
                <a:solidFill>
                  <a:schemeClr val="tx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/>
              <a:t>Haga clic para modificar el estilo de subtítulo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  <p:pic>
        <p:nvPicPr>
          <p:cNvPr id="10" name="Imagen 9" descr="DETALLE GRAFICO CORPORATIVO - 5.png"/>
          <p:cNvPicPr>
            <a:picLocks noChangeAspect="1"/>
          </p:cNvPicPr>
          <p:nvPr userDrawn="1"/>
        </p:nvPicPr>
        <p:blipFill>
          <a:blip r:embed="rId2">
            <a:alphaModFix amt="37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19" y="1629813"/>
            <a:ext cx="752881" cy="944912"/>
          </a:xfrm>
          <a:prstGeom prst="rect">
            <a:avLst/>
          </a:prstGeom>
        </p:spPr>
      </p:pic>
      <p:pic>
        <p:nvPicPr>
          <p:cNvPr id="11" name="Imagen 10" descr="0.48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63" b="14411"/>
          <a:stretch/>
        </p:blipFill>
        <p:spPr>
          <a:xfrm>
            <a:off x="0" y="2959098"/>
            <a:ext cx="9144000" cy="218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53660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>
            <a:off x="0" y="1257299"/>
            <a:ext cx="9144000" cy="2184401"/>
          </a:xfrm>
          <a:prstGeom prst="rect">
            <a:avLst/>
          </a:prstGeom>
          <a:solidFill>
            <a:srgbClr val="007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 userDrawn="1"/>
        </p:nvSpPr>
        <p:spPr>
          <a:xfrm>
            <a:off x="0" y="3441700"/>
            <a:ext cx="9144000" cy="1701800"/>
          </a:xfrm>
          <a:prstGeom prst="rect">
            <a:avLst/>
          </a:prstGeom>
          <a:solidFill>
            <a:srgbClr val="01AF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1"/>
            <a:ext cx="9144000" cy="1257298"/>
          </a:xfrm>
          <a:prstGeom prst="rect">
            <a:avLst/>
          </a:prstGeom>
          <a:solidFill>
            <a:srgbClr val="02B2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ORIGINAL LOGOTIPO COORDINADOR ELECTRICO NACIONAL.png"/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171450"/>
            <a:ext cx="1371600" cy="868778"/>
          </a:xfrm>
          <a:prstGeom prst="rect">
            <a:avLst/>
          </a:prstGeom>
        </p:spPr>
      </p:pic>
      <p:pic>
        <p:nvPicPr>
          <p:cNvPr id="7" name="Imagen 6" descr="DETALLE GRAFICO CORPORATIVO - BCO-01.png"/>
          <p:cNvPicPr>
            <a:picLocks noChangeAspect="1"/>
          </p:cNvPicPr>
          <p:nvPr userDrawn="1"/>
        </p:nvPicPr>
        <p:blipFill>
          <a:blip r:embed="rId3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539" y="940168"/>
            <a:ext cx="8126239" cy="420333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510972"/>
            <a:ext cx="5827568" cy="993775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bg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8331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257299"/>
            <a:ext cx="9144000" cy="2184401"/>
          </a:xfrm>
          <a:prstGeom prst="rect">
            <a:avLst/>
          </a:prstGeom>
          <a:solidFill>
            <a:srgbClr val="6AB7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3441700"/>
            <a:ext cx="9144000" cy="1701800"/>
          </a:xfrm>
          <a:prstGeom prst="rect">
            <a:avLst/>
          </a:prstGeom>
          <a:solidFill>
            <a:srgbClr val="02B2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0" y="1"/>
            <a:ext cx="9144000" cy="1257298"/>
          </a:xfrm>
          <a:prstGeom prst="rect">
            <a:avLst/>
          </a:prstGeom>
          <a:solidFill>
            <a:srgbClr val="DAD4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ORIGINAL LOGOTIPO COORDINADOR ELECTRICO NACIONAL.png"/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171450"/>
            <a:ext cx="1371600" cy="868778"/>
          </a:xfrm>
          <a:prstGeom prst="rect">
            <a:avLst/>
          </a:prstGeom>
        </p:spPr>
      </p:pic>
      <p:pic>
        <p:nvPicPr>
          <p:cNvPr id="7" name="Imagen 6" descr="DETALLE GRAFICO CORPORATIVO - BCO-01.png"/>
          <p:cNvPicPr>
            <a:picLocks noChangeAspect="1"/>
          </p:cNvPicPr>
          <p:nvPr userDrawn="1"/>
        </p:nvPicPr>
        <p:blipFill>
          <a:blip r:embed="rId3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539" y="940168"/>
            <a:ext cx="8126239" cy="420333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510972"/>
            <a:ext cx="5827568" cy="993775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bg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2354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 userDrawn="1"/>
        </p:nvSpPr>
        <p:spPr>
          <a:xfrm>
            <a:off x="0" y="1257299"/>
            <a:ext cx="9144000" cy="2184401"/>
          </a:xfrm>
          <a:prstGeom prst="rect">
            <a:avLst/>
          </a:prstGeom>
          <a:solidFill>
            <a:srgbClr val="FE5F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0" y="3441700"/>
            <a:ext cx="9144000" cy="1701800"/>
          </a:xfrm>
          <a:prstGeom prst="rect">
            <a:avLst/>
          </a:prstGeom>
          <a:solidFill>
            <a:srgbClr val="FF8C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0" y="1"/>
            <a:ext cx="9144000" cy="1257298"/>
          </a:xfrm>
          <a:prstGeom prst="rect">
            <a:avLst/>
          </a:prstGeom>
          <a:solidFill>
            <a:srgbClr val="FFB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ORIGINAL LOGOTIPO COORDINADOR ELECTRICO NACIONAL.png"/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171450"/>
            <a:ext cx="1371600" cy="868778"/>
          </a:xfrm>
          <a:prstGeom prst="rect">
            <a:avLst/>
          </a:prstGeom>
        </p:spPr>
      </p:pic>
      <p:pic>
        <p:nvPicPr>
          <p:cNvPr id="7" name="Imagen 6" descr="DETALLE GRAFICO CORPORATIVO - BCO-01.png"/>
          <p:cNvPicPr>
            <a:picLocks noChangeAspect="1"/>
          </p:cNvPicPr>
          <p:nvPr userDrawn="1"/>
        </p:nvPicPr>
        <p:blipFill>
          <a:blip r:embed="rId3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539" y="940168"/>
            <a:ext cx="8126239" cy="420333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510972"/>
            <a:ext cx="5827568" cy="993775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bg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01027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03213"/>
            <a:ext cx="8496300" cy="596900"/>
          </a:xfrm>
          <a:prstGeom prst="rect">
            <a:avLst/>
          </a:prstGeom>
        </p:spPr>
        <p:txBody>
          <a:bodyPr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8496300" cy="65881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None/>
              <a:defRPr sz="1600" i="0">
                <a:solidFill>
                  <a:schemeClr val="tx2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>
              <a:spcBef>
                <a:spcPts val="600"/>
              </a:spcBef>
              <a:buNone/>
              <a:defRPr sz="1600" i="0">
                <a:solidFill>
                  <a:schemeClr val="tx2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914400" indent="0">
              <a:spcBef>
                <a:spcPts val="600"/>
              </a:spcBef>
              <a:buNone/>
              <a:defRPr sz="1600" i="0">
                <a:solidFill>
                  <a:schemeClr val="tx2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371600" indent="0">
              <a:spcBef>
                <a:spcPts val="600"/>
              </a:spcBef>
              <a:buNone/>
              <a:defRPr sz="1600" i="0">
                <a:solidFill>
                  <a:schemeClr val="tx2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1828800" indent="0">
              <a:spcBef>
                <a:spcPts val="600"/>
              </a:spcBef>
              <a:buNone/>
              <a:defRPr sz="1600" i="0">
                <a:solidFill>
                  <a:schemeClr val="tx2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2022475"/>
            <a:ext cx="8496300" cy="25654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991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03213"/>
            <a:ext cx="8496300" cy="612775"/>
          </a:xfrm>
          <a:prstGeom prst="rect">
            <a:avLst/>
          </a:prstGeom>
        </p:spPr>
        <p:txBody>
          <a:bodyPr anchor="t"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850" y="1131888"/>
            <a:ext cx="8496300" cy="34627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4327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0" cap="all">
                <a:solidFill>
                  <a:schemeClr val="tx1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4932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03213"/>
            <a:ext cx="8496300" cy="596900"/>
          </a:xfrm>
          <a:prstGeom prst="rect">
            <a:avLst/>
          </a:prstGeom>
        </p:spPr>
        <p:txBody>
          <a:bodyPr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23850" y="1131887"/>
            <a:ext cx="3960813" cy="3455988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859338" y="1131887"/>
            <a:ext cx="3960812" cy="3455988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046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ORIGINAL LOGOTIPO COORDINADOR ELECTRICO NACIONAL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171450"/>
            <a:ext cx="1371600" cy="868778"/>
          </a:xfrm>
          <a:prstGeom prst="rect">
            <a:avLst/>
          </a:prstGeom>
        </p:spPr>
      </p:pic>
      <p:sp>
        <p:nvSpPr>
          <p:cNvPr id="6" name="Rectángulo 5"/>
          <p:cNvSpPr/>
          <p:nvPr userDrawn="1"/>
        </p:nvSpPr>
        <p:spPr>
          <a:xfrm>
            <a:off x="0" y="4838700"/>
            <a:ext cx="9144000" cy="190500"/>
          </a:xfrm>
          <a:prstGeom prst="rect">
            <a:avLst/>
          </a:prstGeom>
          <a:solidFill>
            <a:srgbClr val="6AB7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 userDrawn="1"/>
        </p:nvSpPr>
        <p:spPr>
          <a:xfrm>
            <a:off x="7200900" y="4810051"/>
            <a:ext cx="18542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s-ES" sz="1000" b="0" i="0" dirty="0">
                <a:solidFill>
                  <a:schemeClr val="bg1"/>
                </a:solidFill>
                <a:latin typeface="DIN-Light"/>
                <a:cs typeface="DIN-Light"/>
              </a:rPr>
              <a:t>www.coordinador</a:t>
            </a:r>
            <a:r>
              <a:rPr lang="es-ES" sz="1000" b="0" i="0" baseline="0" dirty="0">
                <a:solidFill>
                  <a:schemeClr val="bg1"/>
                </a:solidFill>
                <a:latin typeface="DIN-Light"/>
                <a:cs typeface="DIN-Light"/>
              </a:rPr>
              <a:t>electrico</a:t>
            </a:r>
            <a:r>
              <a:rPr lang="es-ES" sz="1000" b="0" i="0" dirty="0">
                <a:solidFill>
                  <a:schemeClr val="bg1"/>
                </a:solidFill>
                <a:latin typeface="DIN-Light"/>
                <a:cs typeface="DIN-Light"/>
              </a:rPr>
              <a:t>.cl</a:t>
            </a:r>
          </a:p>
        </p:txBody>
      </p:sp>
    </p:spTree>
    <p:extLst>
      <p:ext uri="{BB962C8B-B14F-4D97-AF65-F5344CB8AC3E}">
        <p14:creationId xmlns:p14="http://schemas.microsoft.com/office/powerpoint/2010/main" val="230569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9" r:id="rId3"/>
    <p:sldLayoutId id="2147483670" r:id="rId4"/>
    <p:sldLayoutId id="2147483671" r:id="rId5"/>
    <p:sldLayoutId id="2147483658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72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04" userDrawn="1">
          <p15:clr>
            <a:srgbClr val="F26B43"/>
          </p15:clr>
        </p15:guide>
        <p15:guide id="4" pos="5556" userDrawn="1">
          <p15:clr>
            <a:srgbClr val="F26B43"/>
          </p15:clr>
        </p15:guide>
        <p15:guide id="5" orient="horz" pos="191" userDrawn="1">
          <p15:clr>
            <a:srgbClr val="F26B43"/>
          </p15:clr>
        </p15:guide>
        <p15:guide id="6" orient="horz" pos="577" userDrawn="1">
          <p15:clr>
            <a:srgbClr val="F26B43"/>
          </p15:clr>
        </p15:guide>
        <p15:guide id="7" orient="horz" pos="713" userDrawn="1">
          <p15:clr>
            <a:srgbClr val="F26B43"/>
          </p15:clr>
        </p15:guide>
        <p15:guide id="8" pos="2699" userDrawn="1">
          <p15:clr>
            <a:srgbClr val="F26B43"/>
          </p15:clr>
        </p15:guide>
        <p15:guide id="9" pos="3061" userDrawn="1">
          <p15:clr>
            <a:srgbClr val="F26B43"/>
          </p15:clr>
        </p15:guide>
        <p15:guide id="10" orient="horz" pos="289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910002" y="3633452"/>
            <a:ext cx="7239000" cy="1314450"/>
          </a:xfrm>
        </p:spPr>
        <p:txBody>
          <a:bodyPr/>
          <a:lstStyle/>
          <a:p>
            <a:r>
              <a:rPr lang="es-CL" sz="1800" dirty="0" smtClean="0"/>
              <a:t>Andrés Alonso</a:t>
            </a:r>
          </a:p>
          <a:p>
            <a:r>
              <a:rPr lang="es-CL" sz="1800" dirty="0" smtClean="0"/>
              <a:t>Consejero Coordinador Eléctrico Nacional</a:t>
            </a:r>
          </a:p>
          <a:p>
            <a:r>
              <a:rPr lang="es-CL" sz="1800" dirty="0" smtClean="0"/>
              <a:t>Investigador Asociado AC3E de UTFSM</a:t>
            </a:r>
            <a:endParaRPr lang="es-CL" sz="1800" dirty="0"/>
          </a:p>
          <a:p>
            <a:r>
              <a:rPr lang="es-CL" sz="1000" dirty="0" smtClean="0"/>
              <a:t>1 de Agosto de  </a:t>
            </a:r>
            <a:r>
              <a:rPr lang="es-CL" sz="1000" dirty="0"/>
              <a:t>2017</a:t>
            </a:r>
          </a:p>
        </p:txBody>
      </p:sp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348574" y="1401342"/>
            <a:ext cx="6915151" cy="1076119"/>
          </a:xfrm>
        </p:spPr>
        <p:txBody>
          <a:bodyPr/>
          <a:lstStyle/>
          <a:p>
            <a:r>
              <a:rPr lang="es-CL" dirty="0"/>
              <a:t>“Una visión respecto del monitoreo de la competencia en el sector </a:t>
            </a:r>
            <a:r>
              <a:rPr lang="es-CL" dirty="0" smtClean="0"/>
              <a:t>eléctrico”</a:t>
            </a:r>
            <a:r>
              <a:rPr lang="es-CL" dirty="0"/>
              <a:t/>
            </a:r>
            <a:br>
              <a:rPr lang="es-CL" dirty="0"/>
            </a:br>
            <a:endParaRPr lang="es-CL" dirty="0"/>
          </a:p>
        </p:txBody>
      </p:sp>
      <p:sp>
        <p:nvSpPr>
          <p:cNvPr id="8" name="Marcador de texto 3"/>
          <p:cNvSpPr txBox="1">
            <a:spLocks/>
          </p:cNvSpPr>
          <p:nvPr/>
        </p:nvSpPr>
        <p:spPr>
          <a:xfrm>
            <a:off x="7045484" y="4707448"/>
            <a:ext cx="2006462" cy="30182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L" sz="1050" dirty="0">
                <a:solidFill>
                  <a:schemeClr val="bg1"/>
                </a:solidFill>
              </a:rPr>
              <a:t>www.coordinadorelectrico.cl</a:t>
            </a:r>
          </a:p>
        </p:txBody>
      </p:sp>
    </p:spTree>
    <p:extLst>
      <p:ext uri="{BB962C8B-B14F-4D97-AF65-F5344CB8AC3E}">
        <p14:creationId xmlns:p14="http://schemas.microsoft.com/office/powerpoint/2010/main" val="89811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1402" y="418356"/>
            <a:ext cx="8496300" cy="612775"/>
          </a:xfrm>
        </p:spPr>
        <p:txBody>
          <a:bodyPr/>
          <a:lstStyle/>
          <a:p>
            <a:r>
              <a:rPr lang="es-CL" sz="2000" dirty="0" smtClean="0"/>
              <a:t>Agradecimientos</a:t>
            </a:r>
            <a:r>
              <a:rPr lang="es-CL" sz="2000" dirty="0"/>
              <a:t/>
            </a:r>
            <a:br>
              <a:rPr lang="es-CL" sz="2000" dirty="0"/>
            </a:br>
            <a:r>
              <a:rPr lang="es-CL" dirty="0"/>
              <a:t/>
            </a:r>
            <a:br>
              <a:rPr lang="es-CL" dirty="0"/>
            </a:b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4715" y="995859"/>
            <a:ext cx="7271269" cy="1687712"/>
          </a:xfrm>
        </p:spPr>
        <p:txBody>
          <a:bodyPr/>
          <a:lstStyle/>
          <a:p>
            <a:pPr algn="just"/>
            <a:r>
              <a:rPr lang="es-CL" sz="1400" dirty="0"/>
              <a:t>C</a:t>
            </a:r>
            <a:r>
              <a:rPr lang="es-CL" sz="1400" dirty="0" smtClean="0"/>
              <a:t>omité </a:t>
            </a:r>
            <a:r>
              <a:rPr lang="es-CL" sz="1400" dirty="0"/>
              <a:t>O</a:t>
            </a:r>
            <a:r>
              <a:rPr lang="es-CL" sz="1400" dirty="0" smtClean="0"/>
              <a:t>rganizador </a:t>
            </a:r>
            <a:r>
              <a:rPr lang="es-CL" sz="1400" dirty="0"/>
              <a:t>de las XVII Jornadas de Derecho de </a:t>
            </a:r>
            <a:r>
              <a:rPr lang="es-CL" sz="1400" dirty="0" smtClean="0"/>
              <a:t>Energía, Facultad de Derecho UC.</a:t>
            </a:r>
            <a:endParaRPr lang="es-CL" sz="1400" dirty="0"/>
          </a:p>
          <a:p>
            <a:pPr algn="just"/>
            <a:r>
              <a:rPr lang="es-CL" sz="1400" dirty="0" smtClean="0"/>
              <a:t>Presidente y Consejeros del Coordinador Eléctrico Nacional.</a:t>
            </a:r>
          </a:p>
          <a:p>
            <a:pPr algn="just"/>
            <a:r>
              <a:rPr lang="es-CL" sz="1400" dirty="0" smtClean="0"/>
              <a:t>Centro Avanzado de Investigación en Ingeniería Eléctrica y Electrónica (AC3E) de Universidad Técnica Federico Santa María .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86383" y="2671865"/>
            <a:ext cx="8496300" cy="612775"/>
          </a:xfrm>
          <a:prstGeom prst="rect">
            <a:avLst/>
          </a:prstGeom>
        </p:spPr>
        <p:txBody>
          <a:bodyPr anchor="t"/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2"/>
                </a:solidFill>
                <a:latin typeface="HelveticaNeueLT Std Med" panose="020B08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L" sz="2000" dirty="0" smtClean="0"/>
              <a:t>Exención de Responsabilidad</a:t>
            </a:r>
            <a:br>
              <a:rPr lang="es-CL" sz="2000" dirty="0" smtClean="0"/>
            </a:br>
            <a:r>
              <a:rPr lang="es-CL" dirty="0" smtClean="0"/>
              <a:t/>
            </a:r>
            <a:br>
              <a:rPr lang="es-CL" dirty="0" smtClean="0"/>
            </a:br>
            <a:endParaRPr lang="es-CL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486383" y="3200403"/>
            <a:ext cx="7189601" cy="178982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s-CL" sz="1400" dirty="0" smtClean="0"/>
              <a:t>Los puntos de vista en esta presentación son los del presentador y no representan necesariamente las opiniones del Coordinador Eléctrico Nacional, su Presidente o Consejeros individuales y no son vinculantes para el Coordinador.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s-CL" sz="1400" dirty="0" smtClean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s-CL" sz="1400" dirty="0" smtClean="0"/>
              <a:t>Asimismo, no representan necesariamente las opiniones de Tomás Menchaca y de Rodrigo Harrison.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val="127363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Título"/>
          <p:cNvSpPr txBox="1">
            <a:spLocks/>
          </p:cNvSpPr>
          <p:nvPr/>
        </p:nvSpPr>
        <p:spPr>
          <a:xfrm>
            <a:off x="610095" y="1973422"/>
            <a:ext cx="6115050" cy="404106"/>
          </a:xfrm>
          <a:prstGeom prst="rect">
            <a:avLst/>
          </a:prstGeom>
        </p:spPr>
        <p:txBody>
          <a:bodyPr/>
          <a:lstStyle/>
          <a:p>
            <a:pPr defTabSz="685800">
              <a:spcBef>
                <a:spcPct val="0"/>
              </a:spcBef>
              <a:defRPr/>
            </a:pPr>
            <a:r>
              <a:rPr lang="es-CL" dirty="0">
                <a:solidFill>
                  <a:schemeClr val="tx2"/>
                </a:solidFill>
                <a:latin typeface="HelveticaNeueLT Std Med" panose="020B0804020202020204" pitchFamily="34" charset="0"/>
                <a:ea typeface="+mj-ea"/>
                <a:cs typeface="Arial" panose="020B0604020202020204" pitchFamily="34" charset="0"/>
              </a:rPr>
              <a:t>Ley de Transmisión (Ley 20.936. Art. 72°-10)</a:t>
            </a:r>
          </a:p>
        </p:txBody>
      </p:sp>
      <p:sp>
        <p:nvSpPr>
          <p:cNvPr id="19" name="2 Marcador de contenido"/>
          <p:cNvSpPr txBox="1">
            <a:spLocks/>
          </p:cNvSpPr>
          <p:nvPr/>
        </p:nvSpPr>
        <p:spPr>
          <a:xfrm>
            <a:off x="610095" y="2377528"/>
            <a:ext cx="7200034" cy="39556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57175" indent="-257175" algn="just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CL" sz="1400" b="1" dirty="0">
                <a:solidFill>
                  <a:schemeClr val="tx2"/>
                </a:solidFill>
                <a:latin typeface="HelveticaNeueLT Std Lt" panose="020B0403020202020204"/>
                <a:ea typeface="+mj-ea"/>
                <a:cs typeface="Arial" panose="020B0604020202020204" pitchFamily="34" charset="0"/>
              </a:rPr>
              <a:t>Monitoreo de la Competencia en el Sector Eléctrico</a:t>
            </a:r>
            <a:r>
              <a:rPr lang="es-CL" sz="1400" dirty="0">
                <a:latin typeface="HelveticaNeueLT Std Lt" panose="020B0403020202020204"/>
              </a:rPr>
              <a:t>. Con el objetivo de garantizar los principios de la coordinación del sistema eléctrico, establecidos en el artículo 72°-1, </a:t>
            </a:r>
            <a:r>
              <a:rPr lang="es-CL" sz="1400" b="1" dirty="0">
                <a:solidFill>
                  <a:schemeClr val="tx2"/>
                </a:solidFill>
                <a:latin typeface="HelveticaNeueLT Std Lt" panose="020B0403020202020204"/>
                <a:ea typeface="+mj-ea"/>
                <a:cs typeface="Arial" panose="020B0604020202020204" pitchFamily="34" charset="0"/>
              </a:rPr>
              <a:t>el Coordinador monitoreará permanentemente las condiciones de competencia existentes en el mercado eléctrico.</a:t>
            </a:r>
          </a:p>
          <a:p>
            <a:pPr marL="257175" indent="-257175" algn="just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CL" sz="1400" dirty="0" smtClean="0">
                <a:latin typeface="HelveticaNeueLT Std Lt" panose="020B0403020202020204"/>
              </a:rPr>
              <a:t>En </a:t>
            </a:r>
            <a:r>
              <a:rPr lang="es-CL" sz="1400" dirty="0">
                <a:latin typeface="HelveticaNeueLT Std Lt" panose="020B0403020202020204"/>
              </a:rPr>
              <a:t>caso de detectar indicios de actuaciones que podrían llegar a ser constitutivas de atentados contra la libre competencia, conforme las normas del Decreto con Fuerza de Ley N° 1, del año 2004, del Ministerio de Economía, Fomento y Reconstrucción, </a:t>
            </a:r>
            <a:r>
              <a:rPr lang="es-CL" sz="1400" b="1" dirty="0">
                <a:solidFill>
                  <a:schemeClr val="tx2"/>
                </a:solidFill>
                <a:latin typeface="HelveticaNeueLT Std Lt" panose="020B0403020202020204"/>
                <a:ea typeface="+mj-ea"/>
                <a:cs typeface="Arial" panose="020B0604020202020204" pitchFamily="34" charset="0"/>
              </a:rPr>
              <a:t>el Coordinador deberá ponerlas en conocimiento de la Fiscalía Nacional Económica o de las autoridades que corresponda.</a:t>
            </a:r>
          </a:p>
          <a:p>
            <a:pPr marL="257175" indent="-257175" algn="just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CL" sz="1400" dirty="0" smtClean="0">
                <a:latin typeface="HelveticaNeueLT Std Lt" panose="020B0403020202020204"/>
              </a:rPr>
              <a:t>Función de Monitoreo a partir de 1 de julio de 2018 (Art. 1° Transitorio)</a:t>
            </a:r>
            <a:endParaRPr lang="es-CL" sz="1400" dirty="0">
              <a:latin typeface="HelveticaNeueLT Std Lt" panose="020B0403020202020204"/>
            </a:endParaRPr>
          </a:p>
        </p:txBody>
      </p:sp>
      <p:sp>
        <p:nvSpPr>
          <p:cNvPr id="20" name="2 Marcador de contenido"/>
          <p:cNvSpPr txBox="1">
            <a:spLocks/>
          </p:cNvSpPr>
          <p:nvPr/>
        </p:nvSpPr>
        <p:spPr>
          <a:xfrm>
            <a:off x="610095" y="749976"/>
            <a:ext cx="7200034" cy="1351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00050" indent="-400050" algn="just" defTabSz="6858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</a:rPr>
              <a:t>Preservar la seguridad del servicio en el sistema eléctrico; </a:t>
            </a:r>
          </a:p>
          <a:p>
            <a:pPr marL="400050" indent="-400050" algn="just" defTabSz="6858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</a:rPr>
              <a:t>Garantizar la operación más económica para el conjunto de las instalaciones del sistema </a:t>
            </a:r>
            <a:r>
              <a:rPr lang="es-ES_tradnl" sz="1400" dirty="0" smtClean="0">
                <a:latin typeface="HelveticaNeueLT Std Lt" panose="020B0403020202020204" pitchFamily="34" charset="0"/>
                <a:cs typeface="Arial" panose="020B0604020202020204" pitchFamily="34" charset="0"/>
              </a:rPr>
              <a:t>eléctrico; </a:t>
            </a:r>
            <a:endParaRPr lang="es-ES_tradnl" sz="1400" dirty="0">
              <a:latin typeface="HelveticaNeueLT Std Lt" panose="020B0403020202020204" pitchFamily="34" charset="0"/>
              <a:cs typeface="Arial" panose="020B0604020202020204" pitchFamily="34" charset="0"/>
            </a:endParaRPr>
          </a:p>
          <a:p>
            <a:pPr marL="400050" indent="-400050" algn="just" defTabSz="685800">
              <a:spcBef>
                <a:spcPct val="20000"/>
              </a:spcBef>
              <a:buAutoNum type="arabicPeriod"/>
              <a:defRPr/>
            </a:pP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</a:rPr>
              <a:t>Garantizar el acceso abierto a todos los sistemas de transmisión.</a:t>
            </a:r>
            <a:endParaRPr lang="es-CL" sz="1400" dirty="0">
              <a:latin typeface="HelveticaNeueLT Std Lt" panose="020B04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525294" y="266345"/>
            <a:ext cx="7159557" cy="404106"/>
          </a:xfrm>
          <a:prstGeom prst="rect">
            <a:avLst/>
          </a:prstGeom>
        </p:spPr>
        <p:txBody>
          <a:bodyPr/>
          <a:lstStyle/>
          <a:p>
            <a:pPr defTabSz="685800">
              <a:spcBef>
                <a:spcPct val="0"/>
              </a:spcBef>
              <a:defRPr/>
            </a:pPr>
            <a:r>
              <a:rPr lang="es-ES_tradnl" dirty="0">
                <a:solidFill>
                  <a:schemeClr val="tx2"/>
                </a:solidFill>
                <a:latin typeface="HelveticaNeueLT Std Med" panose="020B0804020202020204" pitchFamily="34" charset="0"/>
                <a:ea typeface="+mj-ea"/>
                <a:cs typeface="Arial" panose="020B0604020202020204" pitchFamily="34" charset="0"/>
              </a:rPr>
              <a:t>Principios de la coordinación del sistema eléctrico (</a:t>
            </a:r>
            <a:r>
              <a:rPr lang="es-CL" dirty="0">
                <a:solidFill>
                  <a:schemeClr val="tx2"/>
                </a:solidFill>
                <a:latin typeface="HelveticaNeueLT Std Med" panose="020B0804020202020204" pitchFamily="34" charset="0"/>
                <a:ea typeface="+mj-ea"/>
                <a:cs typeface="Arial" panose="020B0604020202020204" pitchFamily="34" charset="0"/>
              </a:rPr>
              <a:t>Ley 20.936. </a:t>
            </a:r>
            <a:r>
              <a:rPr lang="es-ES_tradnl" dirty="0">
                <a:solidFill>
                  <a:schemeClr val="tx2"/>
                </a:solidFill>
                <a:latin typeface="HelveticaNeueLT Std Med" panose="020B0804020202020204" pitchFamily="34" charset="0"/>
                <a:ea typeface="+mj-ea"/>
                <a:cs typeface="Arial" panose="020B0604020202020204" pitchFamily="34" charset="0"/>
              </a:rPr>
              <a:t>Art. 72°-1)</a:t>
            </a:r>
            <a:endParaRPr lang="es-CL" dirty="0">
              <a:solidFill>
                <a:schemeClr val="tx2"/>
              </a:solidFill>
              <a:latin typeface="HelveticaNeueLT Std Med" panose="020B08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17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ítulo 1"/>
          <p:cNvSpPr txBox="1">
            <a:spLocks/>
          </p:cNvSpPr>
          <p:nvPr/>
        </p:nvSpPr>
        <p:spPr>
          <a:xfrm>
            <a:off x="323850" y="270760"/>
            <a:ext cx="8496300" cy="612775"/>
          </a:xfrm>
          <a:prstGeom prst="rect">
            <a:avLst/>
          </a:prstGeom>
        </p:spPr>
        <p:txBody>
          <a:bodyPr anchor="t"/>
          <a:lstStyle>
            <a:lvl1pPr>
              <a:spcBef>
                <a:spcPct val="0"/>
              </a:spcBef>
              <a:buNone/>
              <a:defRPr sz="2000" b="0">
                <a:solidFill>
                  <a:schemeClr val="tx2"/>
                </a:solidFill>
                <a:latin typeface="HelveticaNeueLT Std Med" panose="020B08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L" dirty="0" smtClean="0"/>
              <a:t>Institucionalidad Externa e Interna</a:t>
            </a:r>
            <a:endParaRPr lang="es-CL" dirty="0"/>
          </a:p>
        </p:txBody>
      </p:sp>
      <p:sp>
        <p:nvSpPr>
          <p:cNvPr id="39" name="Marcador de contenido 2"/>
          <p:cNvSpPr txBox="1">
            <a:spLocks/>
          </p:cNvSpPr>
          <p:nvPr/>
        </p:nvSpPr>
        <p:spPr>
          <a:xfrm>
            <a:off x="323850" y="604643"/>
            <a:ext cx="7552511" cy="65620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L" sz="1400" dirty="0">
                <a:latin typeface="HelveticaNeueLT Std Lt" panose="020B0403020202020204" pitchFamily="34" charset="0"/>
                <a:cs typeface="Arial" panose="020B0604020202020204" pitchFamily="34" charset="0"/>
              </a:rPr>
              <a:t>Laffont (2005); Acemoglu, Robinson (2012); Harrison, Muñoz, Sánchez (2017)</a:t>
            </a:r>
          </a:p>
          <a:p>
            <a:pPr lvl="1" algn="just"/>
            <a:r>
              <a:rPr lang="es-CL" sz="1400" dirty="0">
                <a:latin typeface="HelveticaNeueLT Std Lt" panose="020B0403020202020204" pitchFamily="34" charset="0"/>
                <a:cs typeface="Arial" panose="020B0604020202020204" pitchFamily="34" charset="0"/>
              </a:rPr>
              <a:t>Necesidad de un diseño institucional que permita enlazar los objetivos de la nueva legislación (monitoreo de la competencia), los agentes de mercado y los objetivos de la política de competencia. </a:t>
            </a:r>
          </a:p>
          <a:p>
            <a:pPr marL="0" indent="0" algn="just">
              <a:buNone/>
            </a:pPr>
            <a:endParaRPr lang="es-CL" sz="1400" dirty="0" smtClean="0">
              <a:latin typeface="HelveticaNeueLT Std Lt" panose="020B0403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CL" sz="2000" dirty="0">
                <a:solidFill>
                  <a:schemeClr val="tx2"/>
                </a:solidFill>
                <a:latin typeface="HelveticaNeueLT Std Med" panose="020B0804020202020204" pitchFamily="34" charset="0"/>
                <a:ea typeface="+mj-ea"/>
                <a:cs typeface="Arial" panose="020B0604020202020204" pitchFamily="34" charset="0"/>
              </a:rPr>
              <a:t>Institucionalidad Externa:</a:t>
            </a:r>
          </a:p>
          <a:p>
            <a:pPr algn="just"/>
            <a:endParaRPr lang="es-CL" sz="1600" dirty="0"/>
          </a:p>
        </p:txBody>
      </p:sp>
      <p:sp>
        <p:nvSpPr>
          <p:cNvPr id="43" name="object 10"/>
          <p:cNvSpPr txBox="1"/>
          <p:nvPr/>
        </p:nvSpPr>
        <p:spPr>
          <a:xfrm>
            <a:off x="4208597" y="1797100"/>
            <a:ext cx="1797848" cy="309220"/>
          </a:xfrm>
          <a:prstGeom prst="rect">
            <a:avLst/>
          </a:prstGeom>
          <a:solidFill>
            <a:schemeClr val="bg1"/>
          </a:solidFill>
          <a:ln w="25908">
            <a:solidFill>
              <a:srgbClr val="385D89"/>
            </a:solidFill>
          </a:ln>
        </p:spPr>
        <p:txBody>
          <a:bodyPr vert="horz" wrap="square" lIns="0" tIns="62389" rIns="0" bIns="0" rtlCol="0">
            <a:spAutoFit/>
          </a:bodyPr>
          <a:lstStyle/>
          <a:p>
            <a:pPr marL="112395" marR="107156" indent="133350">
              <a:spcBef>
                <a:spcPts val="491"/>
              </a:spcBef>
            </a:pPr>
            <a:r>
              <a:rPr sz="1600" b="1" spc="-8" dirty="0">
                <a:latin typeface="Calibri"/>
                <a:cs typeface="Calibri"/>
              </a:rPr>
              <a:t>Corte  </a:t>
            </a:r>
            <a:r>
              <a:rPr sz="1600" b="1" spc="-4" dirty="0">
                <a:latin typeface="Calibri"/>
                <a:cs typeface="Calibri"/>
              </a:rPr>
              <a:t>Suprema</a:t>
            </a:r>
            <a:endParaRPr sz="1600" b="1" dirty="0">
              <a:latin typeface="Calibri"/>
              <a:cs typeface="Calibri"/>
            </a:endParaRPr>
          </a:p>
        </p:txBody>
      </p:sp>
      <p:sp>
        <p:nvSpPr>
          <p:cNvPr id="46" name="object 13"/>
          <p:cNvSpPr/>
          <p:nvPr/>
        </p:nvSpPr>
        <p:spPr>
          <a:xfrm>
            <a:off x="5107521" y="2232775"/>
            <a:ext cx="164870" cy="481904"/>
          </a:xfrm>
          <a:custGeom>
            <a:avLst/>
            <a:gdLst/>
            <a:ahLst/>
            <a:cxnLst/>
            <a:rect l="l" t="t" r="r" b="b"/>
            <a:pathLst>
              <a:path w="76834" h="720089">
                <a:moveTo>
                  <a:pt x="26672" y="643890"/>
                </a:moveTo>
                <a:lnTo>
                  <a:pt x="0" y="643890"/>
                </a:lnTo>
                <a:lnTo>
                  <a:pt x="38099" y="720090"/>
                </a:lnTo>
                <a:lnTo>
                  <a:pt x="69849" y="656590"/>
                </a:lnTo>
                <a:lnTo>
                  <a:pt x="26669" y="656590"/>
                </a:lnTo>
                <a:lnTo>
                  <a:pt x="26672" y="643890"/>
                </a:lnTo>
                <a:close/>
              </a:path>
              <a:path w="76834" h="720089">
                <a:moveTo>
                  <a:pt x="49657" y="63500"/>
                </a:moveTo>
                <a:lnTo>
                  <a:pt x="26796" y="63500"/>
                </a:lnTo>
                <a:lnTo>
                  <a:pt x="26669" y="656590"/>
                </a:lnTo>
                <a:lnTo>
                  <a:pt x="49530" y="656590"/>
                </a:lnTo>
                <a:lnTo>
                  <a:pt x="49657" y="63500"/>
                </a:lnTo>
                <a:close/>
              </a:path>
              <a:path w="76834" h="720089">
                <a:moveTo>
                  <a:pt x="76199" y="643890"/>
                </a:moveTo>
                <a:lnTo>
                  <a:pt x="49532" y="643890"/>
                </a:lnTo>
                <a:lnTo>
                  <a:pt x="49530" y="656590"/>
                </a:lnTo>
                <a:lnTo>
                  <a:pt x="69849" y="656590"/>
                </a:lnTo>
                <a:lnTo>
                  <a:pt x="76199" y="643890"/>
                </a:lnTo>
                <a:close/>
              </a:path>
              <a:path w="76834" h="720089">
                <a:moveTo>
                  <a:pt x="38227" y="0"/>
                </a:moveTo>
                <a:lnTo>
                  <a:pt x="126" y="76200"/>
                </a:lnTo>
                <a:lnTo>
                  <a:pt x="26794" y="76200"/>
                </a:lnTo>
                <a:lnTo>
                  <a:pt x="26796" y="63500"/>
                </a:lnTo>
                <a:lnTo>
                  <a:pt x="69977" y="63500"/>
                </a:lnTo>
                <a:lnTo>
                  <a:pt x="38227" y="0"/>
                </a:lnTo>
                <a:close/>
              </a:path>
              <a:path w="76834" h="720089">
                <a:moveTo>
                  <a:pt x="69977" y="63500"/>
                </a:moveTo>
                <a:lnTo>
                  <a:pt x="49657" y="63500"/>
                </a:lnTo>
                <a:lnTo>
                  <a:pt x="49654" y="76200"/>
                </a:lnTo>
                <a:lnTo>
                  <a:pt x="76327" y="76200"/>
                </a:lnTo>
                <a:lnTo>
                  <a:pt x="69977" y="63500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7" name="object 14"/>
          <p:cNvSpPr/>
          <p:nvPr/>
        </p:nvSpPr>
        <p:spPr>
          <a:xfrm>
            <a:off x="1274471" y="2432572"/>
            <a:ext cx="1349883" cy="98983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15"/>
          <p:cNvSpPr/>
          <p:nvPr/>
        </p:nvSpPr>
        <p:spPr>
          <a:xfrm>
            <a:off x="4154831" y="2758328"/>
            <a:ext cx="1960245" cy="5109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13"/>
          <p:cNvSpPr/>
          <p:nvPr/>
        </p:nvSpPr>
        <p:spPr>
          <a:xfrm>
            <a:off x="1858497" y="3431615"/>
            <a:ext cx="155300" cy="546191"/>
          </a:xfrm>
          <a:custGeom>
            <a:avLst/>
            <a:gdLst/>
            <a:ahLst/>
            <a:cxnLst/>
            <a:rect l="l" t="t" r="r" b="b"/>
            <a:pathLst>
              <a:path w="76834" h="720089">
                <a:moveTo>
                  <a:pt x="26672" y="643890"/>
                </a:moveTo>
                <a:lnTo>
                  <a:pt x="0" y="643890"/>
                </a:lnTo>
                <a:lnTo>
                  <a:pt x="38099" y="720090"/>
                </a:lnTo>
                <a:lnTo>
                  <a:pt x="69849" y="656590"/>
                </a:lnTo>
                <a:lnTo>
                  <a:pt x="26669" y="656590"/>
                </a:lnTo>
                <a:lnTo>
                  <a:pt x="26672" y="643890"/>
                </a:lnTo>
                <a:close/>
              </a:path>
              <a:path w="76834" h="720089">
                <a:moveTo>
                  <a:pt x="49657" y="63500"/>
                </a:moveTo>
                <a:lnTo>
                  <a:pt x="26796" y="63500"/>
                </a:lnTo>
                <a:lnTo>
                  <a:pt x="26669" y="656590"/>
                </a:lnTo>
                <a:lnTo>
                  <a:pt x="49530" y="656590"/>
                </a:lnTo>
                <a:lnTo>
                  <a:pt x="49657" y="63500"/>
                </a:lnTo>
                <a:close/>
              </a:path>
              <a:path w="76834" h="720089">
                <a:moveTo>
                  <a:pt x="76199" y="643890"/>
                </a:moveTo>
                <a:lnTo>
                  <a:pt x="49532" y="643890"/>
                </a:lnTo>
                <a:lnTo>
                  <a:pt x="49530" y="656590"/>
                </a:lnTo>
                <a:lnTo>
                  <a:pt x="69849" y="656590"/>
                </a:lnTo>
                <a:lnTo>
                  <a:pt x="76199" y="643890"/>
                </a:lnTo>
                <a:close/>
              </a:path>
              <a:path w="76834" h="720089">
                <a:moveTo>
                  <a:pt x="38227" y="0"/>
                </a:moveTo>
                <a:lnTo>
                  <a:pt x="126" y="76200"/>
                </a:lnTo>
                <a:lnTo>
                  <a:pt x="26794" y="76200"/>
                </a:lnTo>
                <a:lnTo>
                  <a:pt x="26796" y="63500"/>
                </a:lnTo>
                <a:lnTo>
                  <a:pt x="69977" y="63500"/>
                </a:lnTo>
                <a:lnTo>
                  <a:pt x="38227" y="0"/>
                </a:lnTo>
                <a:close/>
              </a:path>
              <a:path w="76834" h="720089">
                <a:moveTo>
                  <a:pt x="69977" y="63500"/>
                </a:moveTo>
                <a:lnTo>
                  <a:pt x="49657" y="63500"/>
                </a:lnTo>
                <a:lnTo>
                  <a:pt x="49654" y="76200"/>
                </a:lnTo>
                <a:lnTo>
                  <a:pt x="76327" y="76200"/>
                </a:lnTo>
                <a:lnTo>
                  <a:pt x="69977" y="63500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pic>
        <p:nvPicPr>
          <p:cNvPr id="50" name="Imagen 49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:a16="http://schemas.microsoft.com/office/drawing/2014/main" xmlns:w16se="http://schemas.microsoft.com/office/word/2015/wordml/symex" xmlns:w="http://schemas.openxmlformats.org/wordprocessingml/2006/main" xmlns:w10="urn:schemas-microsoft-com:office:word" xmlns:v="urn:schemas-microsoft-com:vml" xmlns:o="urn:schemas-microsoft-com:office:office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E2DB72DD-FE6E-4A3A-8E7D-E720C254119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299" y="3977806"/>
            <a:ext cx="1239671" cy="69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object 12"/>
          <p:cNvSpPr/>
          <p:nvPr/>
        </p:nvSpPr>
        <p:spPr>
          <a:xfrm rot="19687417" flipV="1">
            <a:off x="2453831" y="3598890"/>
            <a:ext cx="1788571" cy="133138"/>
          </a:xfrm>
          <a:custGeom>
            <a:avLst/>
            <a:gdLst/>
            <a:ahLst/>
            <a:cxnLst/>
            <a:rect l="l" t="t" r="r" b="b"/>
            <a:pathLst>
              <a:path w="1872614" h="114300">
                <a:moveTo>
                  <a:pt x="1757934" y="0"/>
                </a:moveTo>
                <a:lnTo>
                  <a:pt x="1757934" y="114300"/>
                </a:lnTo>
                <a:lnTo>
                  <a:pt x="1834134" y="76200"/>
                </a:lnTo>
                <a:lnTo>
                  <a:pt x="1776984" y="76200"/>
                </a:lnTo>
                <a:lnTo>
                  <a:pt x="1776984" y="38100"/>
                </a:lnTo>
                <a:lnTo>
                  <a:pt x="1834134" y="38100"/>
                </a:lnTo>
                <a:lnTo>
                  <a:pt x="1757934" y="0"/>
                </a:lnTo>
                <a:close/>
              </a:path>
              <a:path w="1872614" h="114300">
                <a:moveTo>
                  <a:pt x="1757934" y="38100"/>
                </a:moveTo>
                <a:lnTo>
                  <a:pt x="0" y="38100"/>
                </a:lnTo>
                <a:lnTo>
                  <a:pt x="0" y="76200"/>
                </a:lnTo>
                <a:lnTo>
                  <a:pt x="1757934" y="76200"/>
                </a:lnTo>
                <a:lnTo>
                  <a:pt x="1757934" y="38100"/>
                </a:lnTo>
                <a:close/>
              </a:path>
              <a:path w="1872614" h="114300">
                <a:moveTo>
                  <a:pt x="1834134" y="38100"/>
                </a:moveTo>
                <a:lnTo>
                  <a:pt x="1776984" y="38100"/>
                </a:lnTo>
                <a:lnTo>
                  <a:pt x="1776984" y="76200"/>
                </a:lnTo>
                <a:lnTo>
                  <a:pt x="1834134" y="76200"/>
                </a:lnTo>
                <a:lnTo>
                  <a:pt x="1872234" y="57150"/>
                </a:lnTo>
                <a:lnTo>
                  <a:pt x="1834134" y="38100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3"/>
          <p:cNvSpPr/>
          <p:nvPr/>
        </p:nvSpPr>
        <p:spPr>
          <a:xfrm rot="5400000">
            <a:off x="3327746" y="2224096"/>
            <a:ext cx="123687" cy="1530477"/>
          </a:xfrm>
          <a:custGeom>
            <a:avLst/>
            <a:gdLst/>
            <a:ahLst/>
            <a:cxnLst/>
            <a:rect l="l" t="t" r="r" b="b"/>
            <a:pathLst>
              <a:path w="76834" h="720089">
                <a:moveTo>
                  <a:pt x="26672" y="643890"/>
                </a:moveTo>
                <a:lnTo>
                  <a:pt x="0" y="643890"/>
                </a:lnTo>
                <a:lnTo>
                  <a:pt x="38099" y="720090"/>
                </a:lnTo>
                <a:lnTo>
                  <a:pt x="69849" y="656590"/>
                </a:lnTo>
                <a:lnTo>
                  <a:pt x="26669" y="656590"/>
                </a:lnTo>
                <a:lnTo>
                  <a:pt x="26672" y="643890"/>
                </a:lnTo>
                <a:close/>
              </a:path>
              <a:path w="76834" h="720089">
                <a:moveTo>
                  <a:pt x="49657" y="63500"/>
                </a:moveTo>
                <a:lnTo>
                  <a:pt x="26796" y="63500"/>
                </a:lnTo>
                <a:lnTo>
                  <a:pt x="26669" y="656590"/>
                </a:lnTo>
                <a:lnTo>
                  <a:pt x="49530" y="656590"/>
                </a:lnTo>
                <a:lnTo>
                  <a:pt x="49657" y="63500"/>
                </a:lnTo>
                <a:close/>
              </a:path>
              <a:path w="76834" h="720089">
                <a:moveTo>
                  <a:pt x="76199" y="643890"/>
                </a:moveTo>
                <a:lnTo>
                  <a:pt x="49532" y="643890"/>
                </a:lnTo>
                <a:lnTo>
                  <a:pt x="49530" y="656590"/>
                </a:lnTo>
                <a:lnTo>
                  <a:pt x="69849" y="656590"/>
                </a:lnTo>
                <a:lnTo>
                  <a:pt x="76199" y="643890"/>
                </a:lnTo>
                <a:close/>
              </a:path>
              <a:path w="76834" h="720089">
                <a:moveTo>
                  <a:pt x="38227" y="0"/>
                </a:moveTo>
                <a:lnTo>
                  <a:pt x="126" y="76200"/>
                </a:lnTo>
                <a:lnTo>
                  <a:pt x="26794" y="76200"/>
                </a:lnTo>
                <a:lnTo>
                  <a:pt x="26796" y="63500"/>
                </a:lnTo>
                <a:lnTo>
                  <a:pt x="69977" y="63500"/>
                </a:lnTo>
                <a:lnTo>
                  <a:pt x="38227" y="0"/>
                </a:lnTo>
                <a:close/>
              </a:path>
              <a:path w="76834" h="720089">
                <a:moveTo>
                  <a:pt x="69977" y="63500"/>
                </a:moveTo>
                <a:lnTo>
                  <a:pt x="49657" y="63500"/>
                </a:lnTo>
                <a:lnTo>
                  <a:pt x="49654" y="76200"/>
                </a:lnTo>
                <a:lnTo>
                  <a:pt x="76327" y="76200"/>
                </a:lnTo>
                <a:lnTo>
                  <a:pt x="69977" y="63500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312124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97703" y="307312"/>
            <a:ext cx="21392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700" b="1" dirty="0" smtClean="0">
                <a:solidFill>
                  <a:schemeClr val="bg1"/>
                </a:solidFill>
              </a:rPr>
              <a:t> ORGANIZACL</a:t>
            </a:r>
            <a:endParaRPr lang="es-CL" sz="2700" b="1" dirty="0">
              <a:solidFill>
                <a:schemeClr val="bg1"/>
              </a:solidFill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323850" y="1050587"/>
            <a:ext cx="8119760" cy="3818626"/>
            <a:chOff x="0" y="1005879"/>
            <a:chExt cx="9144000" cy="4133325"/>
          </a:xfrm>
        </p:grpSpPr>
        <p:pic>
          <p:nvPicPr>
            <p:cNvPr id="20" name="Imagen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05879"/>
              <a:ext cx="9144000" cy="4133325"/>
            </a:xfrm>
            <a:prstGeom prst="rect">
              <a:avLst/>
            </a:prstGeom>
          </p:spPr>
        </p:pic>
        <p:sp>
          <p:nvSpPr>
            <p:cNvPr id="4" name="Rectángulo: esquinas redondeadas 3"/>
            <p:cNvSpPr/>
            <p:nvPr/>
          </p:nvSpPr>
          <p:spPr>
            <a:xfrm>
              <a:off x="3689386" y="1226882"/>
              <a:ext cx="1019432" cy="546314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1100" b="1" dirty="0">
                  <a:latin typeface="Arial Narrow" panose="020B0606020202030204" pitchFamily="34" charset="0"/>
                </a:rPr>
                <a:t>Consejo Directivo</a:t>
              </a:r>
            </a:p>
          </p:txBody>
        </p:sp>
        <p:sp>
          <p:nvSpPr>
            <p:cNvPr id="22" name="Rectángulo: esquinas redondeadas 21"/>
            <p:cNvSpPr/>
            <p:nvPr/>
          </p:nvSpPr>
          <p:spPr>
            <a:xfrm>
              <a:off x="997810" y="1970905"/>
              <a:ext cx="1019432" cy="401594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700" dirty="0">
                  <a:latin typeface="Arial Narrow" panose="020B0606020202030204" pitchFamily="34" charset="0"/>
                </a:rPr>
                <a:t>Abogado Consejo</a:t>
              </a:r>
            </a:p>
          </p:txBody>
        </p:sp>
        <p:sp>
          <p:nvSpPr>
            <p:cNvPr id="23" name="Rectángulo: esquinas redondeadas 22"/>
            <p:cNvSpPr/>
            <p:nvPr/>
          </p:nvSpPr>
          <p:spPr>
            <a:xfrm>
              <a:off x="5962137" y="1970905"/>
              <a:ext cx="1235676" cy="401594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700" dirty="0">
                  <a:latin typeface="Arial Narrow" panose="020B0606020202030204" pitchFamily="34" charset="0"/>
                </a:rPr>
                <a:t>Comunicaciones Externas y Relaciones Institucionales</a:t>
              </a:r>
            </a:p>
          </p:txBody>
        </p:sp>
        <p:sp>
          <p:nvSpPr>
            <p:cNvPr id="24" name="Rectángulo: esquinas redondeadas 23"/>
            <p:cNvSpPr/>
            <p:nvPr/>
          </p:nvSpPr>
          <p:spPr>
            <a:xfrm>
              <a:off x="2517691" y="1970905"/>
              <a:ext cx="1019432" cy="401594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700" dirty="0">
                  <a:latin typeface="Arial Narrow" panose="020B0606020202030204" pitchFamily="34" charset="0"/>
                </a:rPr>
                <a:t>Unidad Monitoreo Competencia</a:t>
              </a:r>
            </a:p>
          </p:txBody>
        </p:sp>
        <p:sp>
          <p:nvSpPr>
            <p:cNvPr id="25" name="Rectángulo: esquinas redondeadas 24"/>
            <p:cNvSpPr/>
            <p:nvPr/>
          </p:nvSpPr>
          <p:spPr>
            <a:xfrm>
              <a:off x="4782067" y="1970905"/>
              <a:ext cx="1019432" cy="401594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700" dirty="0">
                  <a:latin typeface="Arial Narrow" panose="020B0606020202030204" pitchFamily="34" charset="0"/>
                </a:rPr>
                <a:t>Auditoria Interna</a:t>
              </a:r>
            </a:p>
          </p:txBody>
        </p:sp>
        <p:sp>
          <p:nvSpPr>
            <p:cNvPr id="26" name="Rectángulo: esquinas redondeadas 25"/>
            <p:cNvSpPr/>
            <p:nvPr/>
          </p:nvSpPr>
          <p:spPr>
            <a:xfrm>
              <a:off x="3689386" y="2731701"/>
              <a:ext cx="1019432" cy="513278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1100" dirty="0">
                  <a:solidFill>
                    <a:schemeClr val="tx1">
                      <a:lumMod val="50000"/>
                    </a:schemeClr>
                  </a:solidFill>
                  <a:latin typeface="Arial Narrow" panose="020B0606020202030204" pitchFamily="34" charset="0"/>
                </a:rPr>
                <a:t>Director Ejecutivo</a:t>
              </a:r>
            </a:p>
          </p:txBody>
        </p:sp>
        <p:sp>
          <p:nvSpPr>
            <p:cNvPr id="27" name="Rectángulo: esquinas redondeadas 26"/>
            <p:cNvSpPr/>
            <p:nvPr/>
          </p:nvSpPr>
          <p:spPr>
            <a:xfrm>
              <a:off x="4782066" y="3407377"/>
              <a:ext cx="798731" cy="401594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600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Comunicaciones Internas</a:t>
              </a:r>
            </a:p>
          </p:txBody>
        </p:sp>
        <p:sp>
          <p:nvSpPr>
            <p:cNvPr id="28" name="Rectángulo: esquinas redondeadas 27"/>
            <p:cNvSpPr/>
            <p:nvPr/>
          </p:nvSpPr>
          <p:spPr>
            <a:xfrm>
              <a:off x="319630" y="4664483"/>
              <a:ext cx="729000" cy="4050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600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Gerencia Operaciones</a:t>
              </a:r>
            </a:p>
          </p:txBody>
        </p:sp>
        <p:sp>
          <p:nvSpPr>
            <p:cNvPr id="29" name="Rectángulo: esquinas redondeadas 28"/>
            <p:cNvSpPr/>
            <p:nvPr/>
          </p:nvSpPr>
          <p:spPr>
            <a:xfrm>
              <a:off x="3253491" y="4664483"/>
              <a:ext cx="792855" cy="4050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600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Gerencia de Planificación de Transmisión</a:t>
              </a:r>
            </a:p>
          </p:txBody>
        </p:sp>
        <p:sp>
          <p:nvSpPr>
            <p:cNvPr id="30" name="Rectángulo: esquinas redondeadas 29"/>
            <p:cNvSpPr/>
            <p:nvPr/>
          </p:nvSpPr>
          <p:spPr>
            <a:xfrm>
              <a:off x="1322108" y="4664483"/>
              <a:ext cx="729000" cy="4050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600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Gerencia Mercados</a:t>
              </a:r>
            </a:p>
          </p:txBody>
        </p:sp>
        <p:sp>
          <p:nvSpPr>
            <p:cNvPr id="31" name="Rectángulo: esquinas redondeadas 30"/>
            <p:cNvSpPr/>
            <p:nvPr/>
          </p:nvSpPr>
          <p:spPr>
            <a:xfrm>
              <a:off x="2346079" y="4664483"/>
              <a:ext cx="729000" cy="4050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600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Gerencia de Ingeniería y Proyectos </a:t>
              </a:r>
            </a:p>
          </p:txBody>
        </p:sp>
        <p:sp>
          <p:nvSpPr>
            <p:cNvPr id="32" name="Rectángulo: esquinas redondeadas 31"/>
            <p:cNvSpPr/>
            <p:nvPr/>
          </p:nvSpPr>
          <p:spPr>
            <a:xfrm>
              <a:off x="4377515" y="4664483"/>
              <a:ext cx="729000" cy="405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600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Gerencia de Tecnología e Innovación</a:t>
              </a:r>
            </a:p>
          </p:txBody>
        </p:sp>
        <p:sp>
          <p:nvSpPr>
            <p:cNvPr id="33" name="Rectángulo: esquinas redondeadas 32"/>
            <p:cNvSpPr/>
            <p:nvPr/>
          </p:nvSpPr>
          <p:spPr>
            <a:xfrm>
              <a:off x="7778397" y="4662123"/>
              <a:ext cx="729000" cy="405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600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Gerencia de Asuntos Legales</a:t>
              </a:r>
            </a:p>
          </p:txBody>
        </p:sp>
        <p:sp>
          <p:nvSpPr>
            <p:cNvPr id="34" name="Rectángulo: esquinas redondeadas 33"/>
            <p:cNvSpPr/>
            <p:nvPr/>
          </p:nvSpPr>
          <p:spPr>
            <a:xfrm>
              <a:off x="5524842" y="4664483"/>
              <a:ext cx="729000" cy="405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600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Gerencia Gestión de Personas</a:t>
              </a:r>
            </a:p>
          </p:txBody>
        </p:sp>
        <p:sp>
          <p:nvSpPr>
            <p:cNvPr id="35" name="Rectángulo: esquinas redondeadas 34"/>
            <p:cNvSpPr/>
            <p:nvPr/>
          </p:nvSpPr>
          <p:spPr>
            <a:xfrm>
              <a:off x="6672168" y="4662123"/>
              <a:ext cx="760753" cy="405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600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Gerencia de Administración y Presupuesto</a:t>
              </a:r>
            </a:p>
          </p:txBody>
        </p:sp>
        <p:sp>
          <p:nvSpPr>
            <p:cNvPr id="36" name="Rectángulo: esquinas redondeadas 35"/>
            <p:cNvSpPr/>
            <p:nvPr/>
          </p:nvSpPr>
          <p:spPr>
            <a:xfrm>
              <a:off x="2702758" y="3407377"/>
              <a:ext cx="798731" cy="401594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600" dirty="0" err="1">
                  <a:solidFill>
                    <a:srgbClr val="002060"/>
                  </a:solidFill>
                  <a:latin typeface="Arial Narrow" panose="020B0606020202030204" pitchFamily="34" charset="0"/>
                </a:rPr>
                <a:t>Reportabilidad</a:t>
              </a:r>
              <a:endParaRPr lang="es-CL" sz="600" dirty="0">
                <a:solidFill>
                  <a:srgbClr val="002060"/>
                </a:solidFill>
                <a:latin typeface="Arial Narrow" panose="020B0606020202030204" pitchFamily="34" charset="0"/>
              </a:endParaRPr>
            </a:p>
          </p:txBody>
        </p:sp>
        <p:cxnSp>
          <p:nvCxnSpPr>
            <p:cNvPr id="37" name="Conector: angular 36"/>
            <p:cNvCxnSpPr>
              <a:stCxn id="4" idx="2"/>
              <a:endCxn id="22" idx="0"/>
            </p:cNvCxnSpPr>
            <p:nvPr/>
          </p:nvCxnSpPr>
          <p:spPr>
            <a:xfrm rot="5400000">
              <a:off x="2754461" y="526263"/>
              <a:ext cx="197708" cy="2691575"/>
            </a:xfrm>
            <a:prstGeom prst="bentConnector3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: angular 37"/>
            <p:cNvCxnSpPr>
              <a:stCxn id="4" idx="2"/>
              <a:endCxn id="24" idx="0"/>
            </p:cNvCxnSpPr>
            <p:nvPr/>
          </p:nvCxnSpPr>
          <p:spPr>
            <a:xfrm rot="5400000">
              <a:off x="3514402" y="1286203"/>
              <a:ext cx="197708" cy="117169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: angular 40"/>
            <p:cNvCxnSpPr>
              <a:stCxn id="4" idx="2"/>
              <a:endCxn id="23" idx="0"/>
            </p:cNvCxnSpPr>
            <p:nvPr/>
          </p:nvCxnSpPr>
          <p:spPr>
            <a:xfrm rot="16200000" flipH="1">
              <a:off x="5290685" y="681613"/>
              <a:ext cx="197708" cy="238087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: angular 43"/>
            <p:cNvCxnSpPr>
              <a:stCxn id="4" idx="2"/>
              <a:endCxn id="25" idx="0"/>
            </p:cNvCxnSpPr>
            <p:nvPr/>
          </p:nvCxnSpPr>
          <p:spPr>
            <a:xfrm rot="16200000" flipH="1">
              <a:off x="4646589" y="1325709"/>
              <a:ext cx="197708" cy="109268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51"/>
            <p:cNvCxnSpPr>
              <a:stCxn id="4" idx="2"/>
              <a:endCxn id="26" idx="0"/>
            </p:cNvCxnSpPr>
            <p:nvPr/>
          </p:nvCxnSpPr>
          <p:spPr>
            <a:xfrm>
              <a:off x="4199102" y="1773196"/>
              <a:ext cx="0" cy="95850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: angular 52"/>
            <p:cNvCxnSpPr>
              <a:stCxn id="26" idx="2"/>
              <a:endCxn id="36" idx="3"/>
            </p:cNvCxnSpPr>
            <p:nvPr/>
          </p:nvCxnSpPr>
          <p:spPr>
            <a:xfrm rot="5400000">
              <a:off x="3668698" y="3077770"/>
              <a:ext cx="363196" cy="697613"/>
            </a:xfrm>
            <a:prstGeom prst="bentConnector2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: angular 55"/>
            <p:cNvCxnSpPr>
              <a:stCxn id="26" idx="2"/>
              <a:endCxn id="27" idx="1"/>
            </p:cNvCxnSpPr>
            <p:nvPr/>
          </p:nvCxnSpPr>
          <p:spPr>
            <a:xfrm rot="16200000" flipH="1">
              <a:off x="4308986" y="3135094"/>
              <a:ext cx="363196" cy="582964"/>
            </a:xfrm>
            <a:prstGeom prst="bentConnector2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ector: angular 58"/>
            <p:cNvCxnSpPr>
              <a:stCxn id="26" idx="2"/>
              <a:endCxn id="28" idx="0"/>
            </p:cNvCxnSpPr>
            <p:nvPr/>
          </p:nvCxnSpPr>
          <p:spPr>
            <a:xfrm rot="5400000">
              <a:off x="1731864" y="2197245"/>
              <a:ext cx="1419505" cy="3514972"/>
            </a:xfrm>
            <a:prstGeom prst="bentConnector3">
              <a:avLst>
                <a:gd name="adj1" fmla="val 67930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: angular 61"/>
            <p:cNvCxnSpPr>
              <a:stCxn id="26" idx="2"/>
              <a:endCxn id="30" idx="0"/>
            </p:cNvCxnSpPr>
            <p:nvPr/>
          </p:nvCxnSpPr>
          <p:spPr>
            <a:xfrm rot="5400000">
              <a:off x="2233103" y="2698484"/>
              <a:ext cx="1419505" cy="2512494"/>
            </a:xfrm>
            <a:prstGeom prst="bentConnector3">
              <a:avLst>
                <a:gd name="adj1" fmla="val 67614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ctor: angular 64"/>
            <p:cNvCxnSpPr>
              <a:stCxn id="26" idx="2"/>
              <a:endCxn id="33" idx="0"/>
            </p:cNvCxnSpPr>
            <p:nvPr/>
          </p:nvCxnSpPr>
          <p:spPr>
            <a:xfrm rot="16200000" flipH="1">
              <a:off x="5462427" y="1981653"/>
              <a:ext cx="1417145" cy="3943796"/>
            </a:xfrm>
            <a:prstGeom prst="bentConnector3">
              <a:avLst>
                <a:gd name="adj1" fmla="val 67643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ctor: angular 67"/>
            <p:cNvCxnSpPr>
              <a:cxnSpLocks/>
            </p:cNvCxnSpPr>
            <p:nvPr/>
          </p:nvCxnSpPr>
          <p:spPr>
            <a:xfrm rot="16200000" flipH="1">
              <a:off x="4917252" y="2526830"/>
              <a:ext cx="1417144" cy="2853443"/>
            </a:xfrm>
            <a:prstGeom prst="bentConnector3">
              <a:avLst>
                <a:gd name="adj1" fmla="val 68326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ector: angular 70"/>
            <p:cNvCxnSpPr>
              <a:stCxn id="26" idx="2"/>
              <a:endCxn id="31" idx="0"/>
            </p:cNvCxnSpPr>
            <p:nvPr/>
          </p:nvCxnSpPr>
          <p:spPr>
            <a:xfrm rot="5400000">
              <a:off x="2745089" y="3210470"/>
              <a:ext cx="1419505" cy="1488523"/>
            </a:xfrm>
            <a:prstGeom prst="bentConnector3">
              <a:avLst>
                <a:gd name="adj1" fmla="val 67866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ector: angular 73"/>
            <p:cNvCxnSpPr>
              <a:stCxn id="34" idx="0"/>
              <a:endCxn id="26" idx="2"/>
            </p:cNvCxnSpPr>
            <p:nvPr/>
          </p:nvCxnSpPr>
          <p:spPr>
            <a:xfrm rot="16200000" flipV="1">
              <a:off x="4334470" y="3109610"/>
              <a:ext cx="1419504" cy="1690241"/>
            </a:xfrm>
            <a:prstGeom prst="bentConnector3">
              <a:avLst>
                <a:gd name="adj1" fmla="val 32134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ector: angular 78"/>
            <p:cNvCxnSpPr>
              <a:cxnSpLocks/>
              <a:stCxn id="26" idx="2"/>
              <a:endCxn id="29" idx="0"/>
            </p:cNvCxnSpPr>
            <p:nvPr/>
          </p:nvCxnSpPr>
          <p:spPr>
            <a:xfrm rot="5400000">
              <a:off x="3214759" y="3680140"/>
              <a:ext cx="1419504" cy="549183"/>
            </a:xfrm>
            <a:prstGeom prst="bentConnector3">
              <a:avLst>
                <a:gd name="adj1" fmla="val 67534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ector: angular 81"/>
            <p:cNvCxnSpPr>
              <a:cxnSpLocks/>
            </p:cNvCxnSpPr>
            <p:nvPr/>
          </p:nvCxnSpPr>
          <p:spPr>
            <a:xfrm rot="16200000" flipH="1">
              <a:off x="3779027" y="3683274"/>
              <a:ext cx="1419505" cy="542913"/>
            </a:xfrm>
            <a:prstGeom prst="bentConnector3">
              <a:avLst>
                <a:gd name="adj1" fmla="val 67930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ítulo 1"/>
          <p:cNvSpPr txBox="1">
            <a:spLocks/>
          </p:cNvSpPr>
          <p:nvPr/>
        </p:nvSpPr>
        <p:spPr>
          <a:xfrm>
            <a:off x="323850" y="303213"/>
            <a:ext cx="8496300" cy="612775"/>
          </a:xfrm>
          <a:prstGeom prst="rect">
            <a:avLst/>
          </a:prstGeom>
        </p:spPr>
        <p:txBody>
          <a:bodyPr anchor="t"/>
          <a:lstStyle>
            <a:lvl1pPr>
              <a:spcBef>
                <a:spcPct val="0"/>
              </a:spcBef>
              <a:buNone/>
              <a:defRPr sz="2000" b="0">
                <a:solidFill>
                  <a:schemeClr val="tx2"/>
                </a:solidFill>
                <a:latin typeface="HelveticaNeueLT Std Med" panose="020B08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L" dirty="0" smtClean="0"/>
              <a:t>Institucionalidad Interna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8846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2 Marcador de contenido"/>
          <p:cNvSpPr txBox="1">
            <a:spLocks/>
          </p:cNvSpPr>
          <p:nvPr/>
        </p:nvSpPr>
        <p:spPr>
          <a:xfrm>
            <a:off x="610095" y="749976"/>
            <a:ext cx="7200034" cy="39556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00050" indent="-400050" algn="just" defTabSz="6858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</a:rPr>
              <a:t>¿Es una nueva función el Monitoreo de la Competencia? </a:t>
            </a: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Ahora es explícita.</a:t>
            </a:r>
          </a:p>
          <a:p>
            <a:pPr marL="400050" indent="-400050" algn="just" defTabSz="6858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</a:rPr>
              <a:t>¿De qué hablamos cuando hablamos de competencia</a:t>
            </a:r>
            <a:r>
              <a:rPr lang="es-ES_tradnl" sz="1400" dirty="0" smtClean="0">
                <a:latin typeface="HelveticaNeueLT Std Lt" panose="020B0403020202020204" pitchFamily="34" charset="0"/>
                <a:cs typeface="Arial" panose="020B0604020202020204" pitchFamily="34" charset="0"/>
              </a:rPr>
              <a:t>? </a:t>
            </a:r>
            <a:endParaRPr lang="es-ES_tradnl" sz="1400" dirty="0">
              <a:latin typeface="HelveticaNeueLT Std Lt" panose="020B0403020202020204" pitchFamily="34" charset="0"/>
              <a:cs typeface="Arial" panose="020B0604020202020204" pitchFamily="34" charset="0"/>
            </a:endParaRPr>
          </a:p>
          <a:p>
            <a:pPr marL="857250" lvl="1" indent="-400050" algn="just" defTabSz="685800">
              <a:spcBef>
                <a:spcPct val="20000"/>
              </a:spcBef>
              <a:buFont typeface="+mj-lt"/>
              <a:buAutoNum type="alphaLcParenR"/>
              <a:defRPr/>
            </a:pP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</a:rPr>
              <a:t>Búsqueda de Eficiencia </a:t>
            </a:r>
          </a:p>
          <a:p>
            <a:pPr marL="857250" lvl="1" indent="-400050" algn="just" defTabSz="685800">
              <a:spcBef>
                <a:spcPct val="20000"/>
              </a:spcBef>
              <a:buFont typeface="+mj-lt"/>
              <a:buAutoNum type="alphaLcParenR"/>
              <a:defRPr/>
            </a:pP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</a:rPr>
              <a:t>No hablamos de justicia distributiva </a:t>
            </a: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Regulador. (</a:t>
            </a:r>
            <a:r>
              <a:rPr lang="es-ES_tradnl" sz="1400" dirty="0" err="1">
                <a:latin typeface="HelveticaNeueLT Std Lt" panose="020B04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Decker</a:t>
            </a: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2015).</a:t>
            </a:r>
            <a:endParaRPr lang="es-ES_tradnl" sz="1400" dirty="0">
              <a:latin typeface="HelveticaNeueLT Std Lt" panose="020B0403020202020204" pitchFamily="34" charset="0"/>
              <a:cs typeface="Arial" panose="020B0604020202020204" pitchFamily="34" charset="0"/>
            </a:endParaRPr>
          </a:p>
          <a:p>
            <a:pPr marL="400050" indent="-400050" algn="just" defTabSz="6858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Principio 1: ¿Entrega una señal de Eficiencia?  Espacio de solución para el Principio 2.</a:t>
            </a:r>
          </a:p>
          <a:p>
            <a:pPr marL="400050" indent="-400050" algn="just" defTabSz="6858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</a:rPr>
              <a:t>Principio 2: ¿Tiene sentido un Monitoreo de la Competencia en un diseño de mercado de energía mayorista de declaración de costos? </a:t>
            </a: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solo se han trasladado  incentivos (Muñoz, 2017).</a:t>
            </a:r>
          </a:p>
          <a:p>
            <a:pPr marL="400050" indent="-400050" algn="just" defTabSz="6858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CL" sz="1400" dirty="0">
                <a:latin typeface="HelveticaNeueLT Std Lt" panose="020B04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Principio 3: Garantizar el acceso abierto a todos los sistemas de transmisión </a:t>
            </a:r>
            <a:r>
              <a:rPr lang="es-ES_tradnl" sz="1400" dirty="0">
                <a:latin typeface="HelveticaNeueLT Std Lt" panose="020B04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Eficiencia Dinámica.</a:t>
            </a:r>
          </a:p>
          <a:p>
            <a:pPr marL="400050" indent="-400050" algn="just" defTabSz="685800">
              <a:spcBef>
                <a:spcPct val="20000"/>
              </a:spcBef>
              <a:buFont typeface="+mj-lt"/>
              <a:buAutoNum type="arabicPeriod"/>
              <a:defRPr/>
            </a:pPr>
            <a:endParaRPr lang="es-ES_tradnl" sz="1600" dirty="0" smtClean="0">
              <a:sym typeface="Wingdings" panose="05000000000000000000" pitchFamily="2" charset="2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525294" y="266345"/>
            <a:ext cx="7159557" cy="404106"/>
          </a:xfrm>
          <a:prstGeom prst="rect">
            <a:avLst/>
          </a:prstGeom>
        </p:spPr>
        <p:txBody>
          <a:bodyPr/>
          <a:lstStyle/>
          <a:p>
            <a:pPr defTabSz="685800">
              <a:spcBef>
                <a:spcPct val="0"/>
              </a:spcBef>
              <a:defRPr/>
            </a:pPr>
            <a:r>
              <a:rPr lang="es-CL" sz="2000" dirty="0">
                <a:solidFill>
                  <a:schemeClr val="tx2"/>
                </a:solidFill>
                <a:latin typeface="HelveticaNeueLT Std Med" panose="020B0804020202020204" pitchFamily="34" charset="0"/>
                <a:ea typeface="+mj-ea"/>
                <a:cs typeface="Arial" panose="020B0604020202020204" pitchFamily="34" charset="0"/>
              </a:rPr>
              <a:t>Algunas interrogantes:</a:t>
            </a:r>
          </a:p>
        </p:txBody>
      </p:sp>
    </p:spTree>
    <p:extLst>
      <p:ext uri="{BB962C8B-B14F-4D97-AF65-F5344CB8AC3E}">
        <p14:creationId xmlns:p14="http://schemas.microsoft.com/office/powerpoint/2010/main" val="272965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480" y="157768"/>
            <a:ext cx="8496300" cy="612775"/>
          </a:xfrm>
        </p:spPr>
        <p:txBody>
          <a:bodyPr/>
          <a:lstStyle/>
          <a:p>
            <a:r>
              <a:rPr lang="es-CL" dirty="0" smtClean="0"/>
              <a:t>Una visión de Futuro</a:t>
            </a:r>
            <a:endParaRPr lang="es-CL" dirty="0"/>
          </a:p>
        </p:txBody>
      </p:sp>
      <p:pic>
        <p:nvPicPr>
          <p:cNvPr id="1026" name="Picture 2" descr="Resultado de imagen para paneles solares tech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8" y="658180"/>
            <a:ext cx="3365838" cy="223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397" y="979221"/>
            <a:ext cx="3572259" cy="205163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3" t="2531" r="8838" b="18748"/>
          <a:stretch/>
        </p:blipFill>
        <p:spPr>
          <a:xfrm>
            <a:off x="1267521" y="1175133"/>
            <a:ext cx="3088857" cy="261292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1938" y="1406837"/>
            <a:ext cx="3194428" cy="2458213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7883" y="1922474"/>
            <a:ext cx="3379012" cy="212640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65558" y="2213857"/>
            <a:ext cx="3918054" cy="1968931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72556" y="2409925"/>
            <a:ext cx="3620696" cy="203448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17889" y="2667493"/>
            <a:ext cx="3554338" cy="199931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99679" y="2879638"/>
            <a:ext cx="3125479" cy="2208672"/>
          </a:xfrm>
          <a:prstGeom prst="rect">
            <a:avLst/>
          </a:prstGeom>
        </p:spPr>
      </p:pic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06" y="3200400"/>
            <a:ext cx="4239491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65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910002" y="3633452"/>
            <a:ext cx="7239000" cy="1314450"/>
          </a:xfrm>
        </p:spPr>
        <p:txBody>
          <a:bodyPr/>
          <a:lstStyle/>
          <a:p>
            <a:r>
              <a:rPr lang="es-CL" sz="1800" dirty="0" smtClean="0"/>
              <a:t>Andrés Alonso</a:t>
            </a:r>
          </a:p>
          <a:p>
            <a:r>
              <a:rPr lang="es-CL" sz="1800" dirty="0" smtClean="0"/>
              <a:t>Consejero Coordinador Eléctrico Nacional</a:t>
            </a:r>
          </a:p>
          <a:p>
            <a:r>
              <a:rPr lang="es-CL" sz="1800" dirty="0" smtClean="0"/>
              <a:t>Investigador Asociado AC3E de UTFSM</a:t>
            </a:r>
            <a:endParaRPr lang="es-CL" sz="1800" dirty="0"/>
          </a:p>
          <a:p>
            <a:r>
              <a:rPr lang="es-CL" sz="1000" dirty="0" smtClean="0"/>
              <a:t>1 de Agosto de  </a:t>
            </a:r>
            <a:r>
              <a:rPr lang="es-CL" sz="1000" dirty="0"/>
              <a:t>2017</a:t>
            </a:r>
          </a:p>
        </p:txBody>
      </p:sp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348574" y="1401342"/>
            <a:ext cx="6915151" cy="1076119"/>
          </a:xfrm>
        </p:spPr>
        <p:txBody>
          <a:bodyPr/>
          <a:lstStyle/>
          <a:p>
            <a:r>
              <a:rPr lang="es-CL" dirty="0"/>
              <a:t>“Una visión respecto del monitoreo de la competencia en el sector </a:t>
            </a:r>
            <a:r>
              <a:rPr lang="es-CL" dirty="0" smtClean="0"/>
              <a:t>eléctrico”</a:t>
            </a:r>
            <a:r>
              <a:rPr lang="es-CL" dirty="0"/>
              <a:t/>
            </a:r>
            <a:br>
              <a:rPr lang="es-CL" dirty="0"/>
            </a:br>
            <a:endParaRPr lang="es-CL" dirty="0"/>
          </a:p>
        </p:txBody>
      </p:sp>
      <p:sp>
        <p:nvSpPr>
          <p:cNvPr id="8" name="Marcador de texto 3"/>
          <p:cNvSpPr txBox="1">
            <a:spLocks/>
          </p:cNvSpPr>
          <p:nvPr/>
        </p:nvSpPr>
        <p:spPr>
          <a:xfrm>
            <a:off x="7045484" y="4707448"/>
            <a:ext cx="2006462" cy="30182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L" sz="1050" dirty="0">
                <a:solidFill>
                  <a:schemeClr val="bg1"/>
                </a:solidFill>
              </a:rPr>
              <a:t>www.coordinadorelectrico.cl</a:t>
            </a:r>
          </a:p>
        </p:txBody>
      </p:sp>
    </p:spTree>
    <p:extLst>
      <p:ext uri="{BB962C8B-B14F-4D97-AF65-F5344CB8AC3E}">
        <p14:creationId xmlns:p14="http://schemas.microsoft.com/office/powerpoint/2010/main" val="352354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Coordinador Electrico Nacional">
      <a:dk1>
        <a:srgbClr val="7F7F7F"/>
      </a:dk1>
      <a:lt1>
        <a:sysClr val="window" lastClr="FFFFFF"/>
      </a:lt1>
      <a:dk2>
        <a:srgbClr val="007E87"/>
      </a:dk2>
      <a:lt2>
        <a:srgbClr val="EEECE1"/>
      </a:lt2>
      <a:accent1>
        <a:srgbClr val="02B2A5"/>
      </a:accent1>
      <a:accent2>
        <a:srgbClr val="01AFC6"/>
      </a:accent2>
      <a:accent3>
        <a:srgbClr val="DAD427"/>
      </a:accent3>
      <a:accent4>
        <a:srgbClr val="6AB747"/>
      </a:accent4>
      <a:accent5>
        <a:srgbClr val="FFB33E"/>
      </a:accent5>
      <a:accent6>
        <a:srgbClr val="FE5F2A"/>
      </a:accent6>
      <a:hlink>
        <a:srgbClr val="02B2A5"/>
      </a:hlink>
      <a:folHlink>
        <a:srgbClr val="FF8C3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7169</TotalTime>
  <Words>594</Words>
  <Application>Microsoft Office PowerPoint</Application>
  <PresentationFormat>Presentación en pantalla (16:9)</PresentationFormat>
  <Paragraphs>71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“Una visión respecto del monitoreo de la competencia en el sector eléctrico” </vt:lpstr>
      <vt:lpstr>Agradecimientos  </vt:lpstr>
      <vt:lpstr>Presentación de PowerPoint</vt:lpstr>
      <vt:lpstr>Presentación de PowerPoint</vt:lpstr>
      <vt:lpstr>Presentación de PowerPoint</vt:lpstr>
      <vt:lpstr>Presentación de PowerPoint</vt:lpstr>
      <vt:lpstr>Una visión de Futuro</vt:lpstr>
      <vt:lpstr>“Una visión respecto del monitoreo de la competencia en el sector eléctrico”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Almabrands</dc:creator>
  <cp:lastModifiedBy>aoctavio</cp:lastModifiedBy>
  <cp:revision>324</cp:revision>
  <cp:lastPrinted>2017-07-31T22:48:52Z</cp:lastPrinted>
  <dcterms:created xsi:type="dcterms:W3CDTF">2016-06-27T19:50:13Z</dcterms:created>
  <dcterms:modified xsi:type="dcterms:W3CDTF">2017-08-01T11:32:25Z</dcterms:modified>
</cp:coreProperties>
</file>