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9"/>
  </p:notesMasterIdLst>
  <p:handoutMasterIdLst>
    <p:handoutMasterId r:id="rId20"/>
  </p:handoutMasterIdLst>
  <p:sldIdLst>
    <p:sldId id="257" r:id="rId2"/>
    <p:sldId id="442" r:id="rId3"/>
    <p:sldId id="444" r:id="rId4"/>
    <p:sldId id="458" r:id="rId5"/>
    <p:sldId id="460" r:id="rId6"/>
    <p:sldId id="461" r:id="rId7"/>
    <p:sldId id="459" r:id="rId8"/>
    <p:sldId id="445" r:id="rId9"/>
    <p:sldId id="446" r:id="rId10"/>
    <p:sldId id="447" r:id="rId11"/>
    <p:sldId id="448" r:id="rId12"/>
    <p:sldId id="449" r:id="rId13"/>
    <p:sldId id="451" r:id="rId14"/>
    <p:sldId id="452" r:id="rId15"/>
    <p:sldId id="453" r:id="rId16"/>
    <p:sldId id="454" r:id="rId17"/>
    <p:sldId id="455" r:id="rId18"/>
  </p:sldIdLst>
  <p:sldSz cx="9144000" cy="6858000" type="screen4x3"/>
  <p:notesSz cx="7315200" cy="9601200"/>
  <p:defaultTextStyle>
    <a:defPPr>
      <a:defRPr lang="es-ES_trad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000099"/>
    <a:srgbClr val="FFCCFF"/>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70295" autoAdjust="0"/>
  </p:normalViewPr>
  <p:slideViewPr>
    <p:cSldViewPr>
      <p:cViewPr varScale="1">
        <p:scale>
          <a:sx n="48" d="100"/>
          <a:sy n="48" d="100"/>
        </p:scale>
        <p:origin x="2010"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90" d="100"/>
          <a:sy n="90" d="100"/>
        </p:scale>
        <p:origin x="1986" y="66"/>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436EBBE8-3F70-4C67-8A84-41353EA357C7}" type="datetimeFigureOut">
              <a:rPr lang="es-ES" smtClean="0"/>
              <a:t>01/08/2017</a:t>
            </a:fld>
            <a:endParaRPr lang="es-ES"/>
          </a:p>
        </p:txBody>
      </p:sp>
      <p:sp>
        <p:nvSpPr>
          <p:cNvPr id="4" name="Marcador de pie de página 3"/>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D7DB947F-BD1B-42D9-AA73-7396226E9614}" type="slidenum">
              <a:rPr lang="es-ES" smtClean="0"/>
              <a:t>‹Nº›</a:t>
            </a:fld>
            <a:endParaRPr lang="es-ES"/>
          </a:p>
        </p:txBody>
      </p:sp>
    </p:spTree>
    <p:extLst>
      <p:ext uri="{BB962C8B-B14F-4D97-AF65-F5344CB8AC3E}">
        <p14:creationId xmlns:p14="http://schemas.microsoft.com/office/powerpoint/2010/main" val="50626106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defRPr sz="1300">
                <a:latin typeface="Arial" pitchFamily="34" charset="0"/>
              </a:defRPr>
            </a:lvl1pPr>
          </a:lstStyle>
          <a:p>
            <a:pPr>
              <a:defRPr/>
            </a:pPr>
            <a:endParaRPr lang="es-ES_tradnl"/>
          </a:p>
        </p:txBody>
      </p:sp>
      <p:sp>
        <p:nvSpPr>
          <p:cNvPr id="7171" name="Rectangle 3"/>
          <p:cNvSpPr>
            <a:spLocks noGrp="1" noChangeArrowheads="1"/>
          </p:cNvSpPr>
          <p:nvPr>
            <p:ph type="dt" idx="1"/>
          </p:nvPr>
        </p:nvSpPr>
        <p:spPr bwMode="auto">
          <a:xfrm>
            <a:off x="4143587"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a:defRPr sz="1300">
                <a:latin typeface="Arial" pitchFamily="34" charset="0"/>
              </a:defRPr>
            </a:lvl1pPr>
          </a:lstStyle>
          <a:p>
            <a:pPr>
              <a:defRPr/>
            </a:pPr>
            <a:endParaRPr lang="es-ES_tradnl"/>
          </a:p>
        </p:txBody>
      </p:sp>
      <p:sp>
        <p:nvSpPr>
          <p:cNvPr id="12292"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731520" y="4560570"/>
            <a:ext cx="5852160" cy="432054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s-ES_tradnl" noProof="0"/>
              <a:t>Haga clic para modificar el estilo de texto del patrón</a:t>
            </a:r>
          </a:p>
          <a:p>
            <a:pPr lvl="1"/>
            <a:r>
              <a:rPr lang="es-ES_tradnl" noProof="0"/>
              <a:t>Segundo nivel</a:t>
            </a:r>
          </a:p>
          <a:p>
            <a:pPr lvl="2"/>
            <a:r>
              <a:rPr lang="es-ES_tradnl" noProof="0"/>
              <a:t>Tercer nivel</a:t>
            </a:r>
          </a:p>
          <a:p>
            <a:pPr lvl="3"/>
            <a:r>
              <a:rPr lang="es-ES_tradnl" noProof="0"/>
              <a:t>Cuarto nivel</a:t>
            </a:r>
          </a:p>
          <a:p>
            <a:pPr lvl="4"/>
            <a:r>
              <a:rPr lang="es-ES_tradnl" noProof="0"/>
              <a:t>Quinto nivel</a:t>
            </a:r>
          </a:p>
        </p:txBody>
      </p:sp>
      <p:sp>
        <p:nvSpPr>
          <p:cNvPr id="7174" name="Rectangle 6"/>
          <p:cNvSpPr>
            <a:spLocks noGrp="1" noChangeArrowheads="1"/>
          </p:cNvSpPr>
          <p:nvPr>
            <p:ph type="ftr" sz="quarter" idx="4"/>
          </p:nvPr>
        </p:nvSpPr>
        <p:spPr bwMode="auto">
          <a:xfrm>
            <a:off x="0"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defRPr sz="1300">
                <a:latin typeface="Arial" pitchFamily="34" charset="0"/>
              </a:defRPr>
            </a:lvl1pPr>
          </a:lstStyle>
          <a:p>
            <a:pPr>
              <a:defRPr/>
            </a:pPr>
            <a:endParaRPr lang="es-ES_tradnl"/>
          </a:p>
        </p:txBody>
      </p:sp>
      <p:sp>
        <p:nvSpPr>
          <p:cNvPr id="7175" name="Rectangle 7"/>
          <p:cNvSpPr>
            <a:spLocks noGrp="1" noChangeArrowheads="1"/>
          </p:cNvSpPr>
          <p:nvPr>
            <p:ph type="sldNum" sz="quarter" idx="5"/>
          </p:nvPr>
        </p:nvSpPr>
        <p:spPr bwMode="auto">
          <a:xfrm>
            <a:off x="4143587"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a:defRPr sz="1300">
                <a:latin typeface="Arial" pitchFamily="34" charset="0"/>
              </a:defRPr>
            </a:lvl1pPr>
          </a:lstStyle>
          <a:p>
            <a:pPr>
              <a:defRPr/>
            </a:pPr>
            <a:fld id="{0BFD4E4A-D28C-4F6E-A255-444E8C98F4B6}" type="slidenum">
              <a:rPr lang="es-ES_tradnl"/>
              <a:pPr>
                <a:defRPr/>
              </a:pPr>
              <a:t>‹Nº›</a:t>
            </a:fld>
            <a:endParaRPr lang="es-ES_tradnl"/>
          </a:p>
        </p:txBody>
      </p:sp>
    </p:spTree>
    <p:extLst>
      <p:ext uri="{BB962C8B-B14F-4D97-AF65-F5344CB8AC3E}">
        <p14:creationId xmlns:p14="http://schemas.microsoft.com/office/powerpoint/2010/main" val="33942772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Marcador de imagen de diapositiva"/>
          <p:cNvSpPr>
            <a:spLocks noGrp="1" noRot="1" noChangeAspect="1" noTextEdit="1"/>
          </p:cNvSpPr>
          <p:nvPr>
            <p:ph type="sldImg"/>
          </p:nvPr>
        </p:nvSpPr>
        <p:spPr>
          <a:xfrm>
            <a:off x="1257300" y="263525"/>
            <a:ext cx="4800600" cy="3600450"/>
          </a:xfrm>
          <a:ln/>
        </p:spPr>
      </p:sp>
      <p:sp>
        <p:nvSpPr>
          <p:cNvPr id="13315" name="2 Marcador de notas"/>
          <p:cNvSpPr>
            <a:spLocks noGrp="1"/>
          </p:cNvSpPr>
          <p:nvPr>
            <p:ph type="body" idx="1"/>
          </p:nvPr>
        </p:nvSpPr>
        <p:spPr>
          <a:noFill/>
          <a:ln/>
        </p:spPr>
        <p:txBody>
          <a:bodyPr/>
          <a:lstStyle/>
          <a:p>
            <a:pPr eaLnBrk="1" hangingPunct="1"/>
            <a:r>
              <a:rPr lang="es-CL" dirty="0">
                <a:latin typeface="Arial" charset="0"/>
              </a:rPr>
              <a:t>Sala</a:t>
            </a:r>
            <a:r>
              <a:rPr lang="es-CL" baseline="0" dirty="0">
                <a:latin typeface="Arial" charset="0"/>
              </a:rPr>
              <a:t> H3</a:t>
            </a:r>
            <a:endParaRPr lang="es-CL" dirty="0">
              <a:latin typeface="Arial" charset="0"/>
            </a:endParaRPr>
          </a:p>
        </p:txBody>
      </p:sp>
    </p:spTree>
    <p:extLst>
      <p:ext uri="{BB962C8B-B14F-4D97-AF65-F5344CB8AC3E}">
        <p14:creationId xmlns:p14="http://schemas.microsoft.com/office/powerpoint/2010/main" val="16946091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Contratos, son la base de la competencia en el segmento de generación, 1) cataliza inversiones, 2) permite entrada nuevos agentes, 3) permite el crecimiento de generadores de menor tamaño y por qué? Es un instrumento de cobertura de riesgos tanto para productor como consumidor o cliente. </a:t>
            </a:r>
          </a:p>
          <a:p>
            <a:r>
              <a:rPr lang="es-ES" dirty="0"/>
              <a:t>Empresa </a:t>
            </a:r>
            <a:r>
              <a:rPr lang="es-ES" dirty="0" err="1"/>
              <a:t>pivotal</a:t>
            </a:r>
            <a:r>
              <a:rPr lang="es-ES" dirty="0"/>
              <a:t>: </a:t>
            </a:r>
            <a:r>
              <a:rPr lang="es-ES" sz="1000" kern="1200" dirty="0">
                <a:solidFill>
                  <a:schemeClr val="tx1"/>
                </a:solidFill>
                <a:latin typeface="Arial" pitchFamily="34" charset="0"/>
                <a:ea typeface="+mn-ea"/>
                <a:cs typeface="+mn-cs"/>
              </a:rPr>
              <a:t> demanda se satisface incluso excluyendo empresa de mayor tamaño, por lo tanto, no hay poder de mercado, </a:t>
            </a:r>
            <a:r>
              <a:rPr lang="es-CL" sz="1200" kern="1200" dirty="0">
                <a:solidFill>
                  <a:schemeClr val="tx1"/>
                </a:solidFill>
                <a:effectLst/>
                <a:latin typeface="Arial" pitchFamily="34" charset="0"/>
                <a:ea typeface="+mn-ea"/>
                <a:cs typeface="+mn-cs"/>
              </a:rPr>
              <a:t>ninguna empresa dispuso de poder de mercado o capacidad para condicionar el precio competitivo del mercado. (fue conclusión de Montero – Fabra en informe a la FNE 2014)</a:t>
            </a:r>
            <a:endParaRPr lang="es-ES" sz="1000" kern="1200" dirty="0">
              <a:solidFill>
                <a:schemeClr val="tx1"/>
              </a:solidFill>
              <a:latin typeface="Arial" pitchFamily="34" charset="0"/>
              <a:ea typeface="+mn-ea"/>
              <a:cs typeface="+mn-cs"/>
            </a:endParaRPr>
          </a:p>
          <a:p>
            <a:r>
              <a:rPr lang="es-ES" sz="1000" kern="1200" dirty="0">
                <a:solidFill>
                  <a:schemeClr val="tx1"/>
                </a:solidFill>
                <a:latin typeface="Arial" pitchFamily="34" charset="0"/>
                <a:ea typeface="+mn-ea"/>
                <a:cs typeface="+mn-cs"/>
              </a:rPr>
              <a:t>Bertrand: todas las empresas ofertan toda su capacidad al costo de oportunidad (precio esperado de largo plazo)</a:t>
            </a:r>
          </a:p>
          <a:p>
            <a:r>
              <a:rPr lang="es-ES" sz="1000" kern="1200" dirty="0">
                <a:solidFill>
                  <a:schemeClr val="tx1"/>
                </a:solidFill>
                <a:latin typeface="Arial" pitchFamily="34" charset="0"/>
                <a:ea typeface="+mn-ea"/>
                <a:cs typeface="+mn-cs"/>
              </a:rPr>
              <a:t>El equilibrio fue no – cooperativo, pero ¿es el equilibrio de mercado?</a:t>
            </a:r>
            <a:endParaRPr lang="es-ES" dirty="0"/>
          </a:p>
        </p:txBody>
      </p:sp>
      <p:sp>
        <p:nvSpPr>
          <p:cNvPr id="4" name="Marcador de número de diapositiva 3"/>
          <p:cNvSpPr>
            <a:spLocks noGrp="1"/>
          </p:cNvSpPr>
          <p:nvPr>
            <p:ph type="sldNum" sz="quarter" idx="10"/>
          </p:nvPr>
        </p:nvSpPr>
        <p:spPr/>
        <p:txBody>
          <a:bodyPr/>
          <a:lstStyle/>
          <a:p>
            <a:pPr>
              <a:defRPr/>
            </a:pPr>
            <a:fld id="{0BFD4E4A-D28C-4F6E-A255-444E8C98F4B6}" type="slidenum">
              <a:rPr lang="es-ES_tradnl" smtClean="0"/>
              <a:pPr>
                <a:defRPr/>
              </a:pPr>
              <a:t>10</a:t>
            </a:fld>
            <a:endParaRPr lang="es-ES_tradnl"/>
          </a:p>
        </p:txBody>
      </p:sp>
    </p:spTree>
    <p:extLst>
      <p:ext uri="{BB962C8B-B14F-4D97-AF65-F5344CB8AC3E}">
        <p14:creationId xmlns:p14="http://schemas.microsoft.com/office/powerpoint/2010/main" val="2841786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0BFD4E4A-D28C-4F6E-A255-444E8C98F4B6}" type="slidenum">
              <a:rPr lang="es-ES_tradnl" smtClean="0"/>
              <a:pPr>
                <a:defRPr/>
              </a:pPr>
              <a:t>11</a:t>
            </a:fld>
            <a:endParaRPr lang="es-ES_tradnl"/>
          </a:p>
        </p:txBody>
      </p:sp>
    </p:spTree>
    <p:extLst>
      <p:ext uri="{BB962C8B-B14F-4D97-AF65-F5344CB8AC3E}">
        <p14:creationId xmlns:p14="http://schemas.microsoft.com/office/powerpoint/2010/main" val="13688742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sz="1200" kern="1200" dirty="0">
                <a:solidFill>
                  <a:schemeClr val="tx1"/>
                </a:solidFill>
                <a:effectLst/>
                <a:latin typeface="Arial" pitchFamily="34" charset="0"/>
                <a:ea typeface="+mn-ea"/>
                <a:cs typeface="+mn-cs"/>
              </a:rPr>
              <a:t>Es de vital importancia entender que el legislador fue enfático en definir la condición no discriminatoria para todos los usuarios, entendiendo que estos </a:t>
            </a:r>
            <a:r>
              <a:rPr lang="es-CL" sz="1200" i="1" kern="1200" dirty="0">
                <a:solidFill>
                  <a:schemeClr val="tx1"/>
                </a:solidFill>
                <a:effectLst/>
                <a:latin typeface="Arial" pitchFamily="34" charset="0"/>
                <a:ea typeface="+mn-ea"/>
                <a:cs typeface="+mn-cs"/>
              </a:rPr>
              <a:t>usuarios</a:t>
            </a:r>
            <a:r>
              <a:rPr lang="es-CL" sz="1200" kern="1200" dirty="0">
                <a:solidFill>
                  <a:schemeClr val="tx1"/>
                </a:solidFill>
                <a:effectLst/>
                <a:latin typeface="Arial" pitchFamily="34" charset="0"/>
                <a:ea typeface="+mn-ea"/>
                <a:cs typeface="+mn-cs"/>
              </a:rPr>
              <a:t> de los sistemas de transmisión también son aquellos que pretenden participar con nuevas inversiones del mercado tanto para producir energía (generadores) como para consumir energía (clientes). </a:t>
            </a:r>
            <a:endParaRPr lang="es-ES" dirty="0"/>
          </a:p>
        </p:txBody>
      </p:sp>
      <p:sp>
        <p:nvSpPr>
          <p:cNvPr id="4" name="Marcador de número de diapositiva 3"/>
          <p:cNvSpPr>
            <a:spLocks noGrp="1"/>
          </p:cNvSpPr>
          <p:nvPr>
            <p:ph type="sldNum" sz="quarter" idx="10"/>
          </p:nvPr>
        </p:nvSpPr>
        <p:spPr/>
        <p:txBody>
          <a:bodyPr/>
          <a:lstStyle/>
          <a:p>
            <a:pPr>
              <a:defRPr/>
            </a:pPr>
            <a:fld id="{0BFD4E4A-D28C-4F6E-A255-444E8C98F4B6}" type="slidenum">
              <a:rPr lang="es-ES_tradnl" smtClean="0"/>
              <a:pPr>
                <a:defRPr/>
              </a:pPr>
              <a:t>12</a:t>
            </a:fld>
            <a:endParaRPr lang="es-ES_tradnl"/>
          </a:p>
        </p:txBody>
      </p:sp>
    </p:spTree>
    <p:extLst>
      <p:ext uri="{BB962C8B-B14F-4D97-AF65-F5344CB8AC3E}">
        <p14:creationId xmlns:p14="http://schemas.microsoft.com/office/powerpoint/2010/main" val="41535089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0BFD4E4A-D28C-4F6E-A255-444E8C98F4B6}" type="slidenum">
              <a:rPr lang="es-ES_tradnl" smtClean="0"/>
              <a:pPr>
                <a:defRPr/>
              </a:pPr>
              <a:t>13</a:t>
            </a:fld>
            <a:endParaRPr lang="es-ES_tradnl"/>
          </a:p>
        </p:txBody>
      </p:sp>
    </p:spTree>
    <p:extLst>
      <p:ext uri="{BB962C8B-B14F-4D97-AF65-F5344CB8AC3E}">
        <p14:creationId xmlns:p14="http://schemas.microsoft.com/office/powerpoint/2010/main" val="29762898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s-ES" sz="1000" kern="1200" dirty="0">
                <a:solidFill>
                  <a:schemeClr val="tx1"/>
                </a:solidFill>
                <a:latin typeface="Arial" pitchFamily="34" charset="0"/>
                <a:ea typeface="+mn-ea"/>
                <a:cs typeface="+mn-cs"/>
              </a:rPr>
              <a:t>Mercado eléctrico: Sistema de “triple agencia”</a:t>
            </a:r>
          </a:p>
          <a:p>
            <a:r>
              <a:rPr lang="es-ES" sz="1200" b="0" i="0" u="none" strike="noStrike" kern="1200" baseline="0" dirty="0">
                <a:solidFill>
                  <a:schemeClr val="tx1"/>
                </a:solidFill>
                <a:latin typeface="Arial" pitchFamily="34" charset="0"/>
                <a:ea typeface="+mn-ea"/>
                <a:cs typeface="+mn-cs"/>
              </a:rPr>
              <a:t>Resultados distorsionados de mercado.- Existen procedimientos o reglas que pudiesen estar llevando a obtener resultados ineficientes, aún cuando los participantes actúen en forma competitiva.</a:t>
            </a:r>
          </a:p>
          <a:p>
            <a:r>
              <a:rPr lang="es-ES" sz="1200" b="0" i="0" u="none" strike="noStrike" kern="1200" baseline="0" dirty="0">
                <a:solidFill>
                  <a:schemeClr val="tx1"/>
                </a:solidFill>
                <a:latin typeface="Arial" pitchFamily="34" charset="0"/>
                <a:ea typeface="+mn-ea"/>
                <a:cs typeface="+mn-cs"/>
              </a:rPr>
              <a:t>· Conducta ineficiente.- Las reglas del mercado podrían estar imponiendo en forma involuntaria costos o riesgos a los participantes, lo cual podría incentivarlos a alejarse del comportamiento competitivo.</a:t>
            </a:r>
          </a:p>
          <a:p>
            <a:r>
              <a:rPr lang="es-ES" sz="1200" b="0" i="0" u="none" strike="noStrike" kern="1200" baseline="0" dirty="0">
                <a:solidFill>
                  <a:schemeClr val="tx1"/>
                </a:solidFill>
                <a:latin typeface="Arial" pitchFamily="34" charset="0"/>
                <a:ea typeface="+mn-ea"/>
                <a:cs typeface="+mn-cs"/>
              </a:rPr>
              <a:t>· Conducta estratégica.- Fallas en las reglas del mercado podrían crear oportunidades para los participantes de obtener mayores beneficios, apartándose de conductas competitivas.</a:t>
            </a:r>
            <a:endParaRPr lang="es-ES" dirty="0"/>
          </a:p>
          <a:p>
            <a:r>
              <a:rPr lang="es-ES" dirty="0"/>
              <a:t>Existe una extensa literatura de mercados eléctricos competitivos, basada en los principios de la organización industrial, para el análisis de equilibrios de mercado.</a:t>
            </a:r>
          </a:p>
        </p:txBody>
      </p:sp>
      <p:sp>
        <p:nvSpPr>
          <p:cNvPr id="4" name="Marcador de número de diapositiva 3"/>
          <p:cNvSpPr>
            <a:spLocks noGrp="1"/>
          </p:cNvSpPr>
          <p:nvPr>
            <p:ph type="sldNum" sz="quarter" idx="10"/>
          </p:nvPr>
        </p:nvSpPr>
        <p:spPr/>
        <p:txBody>
          <a:bodyPr/>
          <a:lstStyle/>
          <a:p>
            <a:pPr>
              <a:defRPr/>
            </a:pPr>
            <a:fld id="{0BFD4E4A-D28C-4F6E-A255-444E8C98F4B6}" type="slidenum">
              <a:rPr lang="es-ES_tradnl" smtClean="0"/>
              <a:pPr>
                <a:defRPr/>
              </a:pPr>
              <a:t>14</a:t>
            </a:fld>
            <a:endParaRPr lang="es-ES_tradnl"/>
          </a:p>
        </p:txBody>
      </p:sp>
    </p:spTree>
    <p:extLst>
      <p:ext uri="{BB962C8B-B14F-4D97-AF65-F5344CB8AC3E}">
        <p14:creationId xmlns:p14="http://schemas.microsoft.com/office/powerpoint/2010/main" val="10848890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Monitoreo permanente de la competencia en el mercado spot, significa que diariamente el Coordinador, a través de un sistema de indicadores preestablecidos abastecidos de información de la operación diaria, tendrá que evaluar comportamientos de agentes.</a:t>
            </a:r>
          </a:p>
          <a:p>
            <a:endParaRPr lang="es-ES" dirty="0"/>
          </a:p>
          <a:p>
            <a:r>
              <a:rPr lang="es-ES" dirty="0"/>
              <a:t>HHI: participación de mercado</a:t>
            </a:r>
          </a:p>
          <a:p>
            <a:r>
              <a:rPr lang="es-ES" dirty="0"/>
              <a:t>PSI: indicador de oferente indispensable o </a:t>
            </a:r>
            <a:r>
              <a:rPr lang="es-ES" dirty="0" err="1"/>
              <a:t>pivotal</a:t>
            </a:r>
            <a:endParaRPr lang="es-ES" dirty="0"/>
          </a:p>
          <a:p>
            <a:r>
              <a:rPr lang="es-ES" dirty="0"/>
              <a:t>SMA: evaluación de margen de suministro</a:t>
            </a:r>
          </a:p>
          <a:p>
            <a:r>
              <a:rPr lang="es-ES" dirty="0"/>
              <a:t>RSI: indicador de proveedor residual</a:t>
            </a:r>
          </a:p>
          <a:p>
            <a:endParaRPr lang="es-ES" dirty="0"/>
          </a:p>
        </p:txBody>
      </p:sp>
      <p:sp>
        <p:nvSpPr>
          <p:cNvPr id="4" name="Marcador de número de diapositiva 3"/>
          <p:cNvSpPr>
            <a:spLocks noGrp="1"/>
          </p:cNvSpPr>
          <p:nvPr>
            <p:ph type="sldNum" sz="quarter" idx="10"/>
          </p:nvPr>
        </p:nvSpPr>
        <p:spPr/>
        <p:txBody>
          <a:bodyPr/>
          <a:lstStyle/>
          <a:p>
            <a:pPr>
              <a:defRPr/>
            </a:pPr>
            <a:fld id="{0BFD4E4A-D28C-4F6E-A255-444E8C98F4B6}" type="slidenum">
              <a:rPr lang="es-ES_tradnl" smtClean="0"/>
              <a:pPr>
                <a:defRPr/>
              </a:pPr>
              <a:t>15</a:t>
            </a:fld>
            <a:endParaRPr lang="es-ES_tradnl"/>
          </a:p>
        </p:txBody>
      </p:sp>
    </p:spTree>
    <p:extLst>
      <p:ext uri="{BB962C8B-B14F-4D97-AF65-F5344CB8AC3E}">
        <p14:creationId xmlns:p14="http://schemas.microsoft.com/office/powerpoint/2010/main" val="29548504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0BFD4E4A-D28C-4F6E-A255-444E8C98F4B6}" type="slidenum">
              <a:rPr lang="es-ES_tradnl" smtClean="0"/>
              <a:pPr>
                <a:defRPr/>
              </a:pPr>
              <a:t>16</a:t>
            </a:fld>
            <a:endParaRPr lang="es-ES_tradnl"/>
          </a:p>
        </p:txBody>
      </p:sp>
    </p:spTree>
    <p:extLst>
      <p:ext uri="{BB962C8B-B14F-4D97-AF65-F5344CB8AC3E}">
        <p14:creationId xmlns:p14="http://schemas.microsoft.com/office/powerpoint/2010/main" val="11365315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Marcador de imagen de diapositiva"/>
          <p:cNvSpPr>
            <a:spLocks noGrp="1" noRot="1" noChangeAspect="1" noTextEdit="1"/>
          </p:cNvSpPr>
          <p:nvPr>
            <p:ph type="sldImg"/>
          </p:nvPr>
        </p:nvSpPr>
        <p:spPr>
          <a:ln/>
        </p:spPr>
      </p:sp>
      <p:sp>
        <p:nvSpPr>
          <p:cNvPr id="13315" name="2 Marcador de notas"/>
          <p:cNvSpPr>
            <a:spLocks noGrp="1"/>
          </p:cNvSpPr>
          <p:nvPr>
            <p:ph type="body" idx="1"/>
          </p:nvPr>
        </p:nvSpPr>
        <p:spPr>
          <a:noFill/>
          <a:ln/>
        </p:spPr>
        <p:txBody>
          <a:bodyPr/>
          <a:lstStyle/>
          <a:p>
            <a:pPr eaLnBrk="1" hangingPunct="1"/>
            <a:r>
              <a:rPr lang="es-CL" dirty="0">
                <a:latin typeface="Arial" charset="0"/>
              </a:rPr>
              <a:t>Sala</a:t>
            </a:r>
            <a:r>
              <a:rPr lang="es-CL" baseline="0" dirty="0">
                <a:latin typeface="Arial" charset="0"/>
              </a:rPr>
              <a:t> H3</a:t>
            </a:r>
            <a:endParaRPr lang="es-CL" dirty="0">
              <a:latin typeface="Arial" charset="0"/>
            </a:endParaRPr>
          </a:p>
        </p:txBody>
      </p:sp>
    </p:spTree>
    <p:extLst>
      <p:ext uri="{BB962C8B-B14F-4D97-AF65-F5344CB8AC3E}">
        <p14:creationId xmlns:p14="http://schemas.microsoft.com/office/powerpoint/2010/main" val="1378475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0BFD4E4A-D28C-4F6E-A255-444E8C98F4B6}" type="slidenum">
              <a:rPr lang="es-ES_tradnl" smtClean="0"/>
              <a:pPr>
                <a:defRPr/>
              </a:pPr>
              <a:t>2</a:t>
            </a:fld>
            <a:endParaRPr lang="es-ES_tradnl"/>
          </a:p>
        </p:txBody>
      </p:sp>
    </p:spTree>
    <p:extLst>
      <p:ext uri="{BB962C8B-B14F-4D97-AF65-F5344CB8AC3E}">
        <p14:creationId xmlns:p14="http://schemas.microsoft.com/office/powerpoint/2010/main" val="855057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CL" b="1" dirty="0" err="1"/>
              <a:t>CSuprema</a:t>
            </a:r>
            <a:r>
              <a:rPr lang="es-CL" b="1" dirty="0"/>
              <a:t>: </a:t>
            </a:r>
            <a:r>
              <a:rPr lang="es-CL" dirty="0"/>
              <a:t>“Sin embargo, este organismo ejercerá una función pública, pero no formará parte de la administración del Estado, aunque se le aplicarán las normas de transparencia y acceso a la información. Esto, unido a la amplitud y naturaleza de sus funciones, hace cuestionar lo señalado por el proyecto, principalmente en cuanto a su no pertenencia a la administración y por ende, la eventual aplicabilidad a su respecto de la Ley N° 19.880, de Bases de la Administración del Estado y la Ley de Estatuto Administrativo”.</a:t>
            </a:r>
          </a:p>
          <a:p>
            <a:pPr marL="171450" indent="-171450">
              <a:buFont typeface="Arial" panose="020B0604020202020204" pitchFamily="34" charset="0"/>
              <a:buChar char="•"/>
            </a:pPr>
            <a:r>
              <a:rPr lang="es-CL" b="1" dirty="0"/>
              <a:t>Recursos administrativos: </a:t>
            </a:r>
            <a:r>
              <a:rPr lang="es-CL" dirty="0"/>
              <a:t>no los hay.</a:t>
            </a:r>
          </a:p>
          <a:p>
            <a:pPr marL="171450" indent="-171450">
              <a:buFont typeface="Arial" panose="020B0604020202020204" pitchFamily="34" charset="0"/>
              <a:buChar char="•"/>
            </a:pPr>
            <a:r>
              <a:rPr lang="es-CL" b="1" dirty="0"/>
              <a:t>Principio legalidad: </a:t>
            </a:r>
            <a:r>
              <a:rPr lang="es-CL" dirty="0"/>
              <a:t>siempre debe respetarse.</a:t>
            </a:r>
          </a:p>
          <a:p>
            <a:pPr marL="171450" indent="-171450">
              <a:buFont typeface="Arial" panose="020B0604020202020204" pitchFamily="34" charset="0"/>
              <a:buChar char="•"/>
            </a:pPr>
            <a:r>
              <a:rPr lang="es-CL" b="1" dirty="0"/>
              <a:t>Independencia</a:t>
            </a:r>
            <a:r>
              <a:rPr lang="es-CL" dirty="0"/>
              <a:t>: tiene estructura relación con las facultades de monitoreo.</a:t>
            </a:r>
            <a:endParaRPr lang="es-ES" dirty="0"/>
          </a:p>
        </p:txBody>
      </p:sp>
      <p:sp>
        <p:nvSpPr>
          <p:cNvPr id="4" name="Marcador de número de diapositiva 3"/>
          <p:cNvSpPr>
            <a:spLocks noGrp="1"/>
          </p:cNvSpPr>
          <p:nvPr>
            <p:ph type="sldNum" sz="quarter" idx="10"/>
          </p:nvPr>
        </p:nvSpPr>
        <p:spPr/>
        <p:txBody>
          <a:bodyPr/>
          <a:lstStyle/>
          <a:p>
            <a:pPr>
              <a:defRPr/>
            </a:pPr>
            <a:fld id="{0BFD4E4A-D28C-4F6E-A255-444E8C98F4B6}" type="slidenum">
              <a:rPr lang="es-ES_tradnl" smtClean="0"/>
              <a:pPr>
                <a:defRPr/>
              </a:pPr>
              <a:t>3</a:t>
            </a:fld>
            <a:endParaRPr lang="es-ES_tradnl"/>
          </a:p>
        </p:txBody>
      </p:sp>
    </p:spTree>
    <p:extLst>
      <p:ext uri="{BB962C8B-B14F-4D97-AF65-F5344CB8AC3E}">
        <p14:creationId xmlns:p14="http://schemas.microsoft.com/office/powerpoint/2010/main" val="2151170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CL" b="1" dirty="0"/>
              <a:t>Racionalidad de dar atribuciones. </a:t>
            </a:r>
            <a:r>
              <a:rPr lang="es-CL" dirty="0"/>
              <a:t>Eficiencia, especialización, acceso a información.</a:t>
            </a:r>
          </a:p>
          <a:p>
            <a:pPr marL="171450" indent="-171450">
              <a:buFont typeface="Arial" panose="020B0604020202020204" pitchFamily="34" charset="0"/>
              <a:buChar char="•"/>
            </a:pPr>
            <a:r>
              <a:rPr lang="es-CL" b="1" dirty="0"/>
              <a:t>Monitoreo</a:t>
            </a:r>
            <a:r>
              <a:rPr lang="es-CL" dirty="0"/>
              <a:t>“1.- Controlar el desarrollo de un acción o un suceso a través de uno o varios monitores. 2.- Instalar monitores en un lugar para someterlo a vigilancia.”</a:t>
            </a:r>
          </a:p>
          <a:p>
            <a:r>
              <a:rPr lang="es-CL" dirty="0"/>
              <a:t>“El monitoreo, a rasgos generales, consiste en la observación del curso de uno o más parámetros para detectar eventuales anomalías”. </a:t>
            </a:r>
            <a:r>
              <a:rPr lang="es-CL" b="1" dirty="0"/>
              <a:t>Monitor</a:t>
            </a:r>
            <a:r>
              <a:rPr lang="es-CL" dirty="0"/>
              <a:t>: pantalla</a:t>
            </a:r>
          </a:p>
          <a:p>
            <a:pPr marL="171450" indent="-171450">
              <a:buFont typeface="Arial" panose="020B0604020202020204" pitchFamily="34" charset="0"/>
              <a:buChar char="•"/>
            </a:pPr>
            <a:r>
              <a:rPr lang="es-CL" b="1" dirty="0"/>
              <a:t>72-2</a:t>
            </a:r>
            <a:r>
              <a:rPr lang="es-CL" dirty="0"/>
              <a:t> </a:t>
            </a:r>
            <a:r>
              <a:rPr lang="es-CL" b="1" dirty="0"/>
              <a:t>Información</a:t>
            </a:r>
            <a:r>
              <a:rPr lang="es-CL" dirty="0"/>
              <a:t>: Coordinados estarán obligados a proporcionar oportunamente al Coordinador y actualizar toda la información, en forma cabal, completa y veraz, que requiera para el cumplimiento de sus funciones. La omisión del deber de información, sea que medie requerimiento de información o cuando proceda sin mediar aquél, así como la entrega de información falsa, incompleta o manifiestamente errónea, o el incumplimiento a lo dispuesto en el presente artículo, </a:t>
            </a:r>
            <a:r>
              <a:rPr lang="es-CL" b="1" dirty="0"/>
              <a:t>serán sancionadas por la Superintendencia.</a:t>
            </a:r>
          </a:p>
          <a:p>
            <a:pPr marL="171450" indent="-171450">
              <a:buFont typeface="Arial" panose="020B0604020202020204" pitchFamily="34" charset="0"/>
              <a:buChar char="•"/>
            </a:pPr>
            <a:r>
              <a:rPr lang="es-CL" b="1" dirty="0"/>
              <a:t>¿Activo o pasivo? </a:t>
            </a:r>
            <a:r>
              <a:rPr lang="es-CL" b="1" u="sng" dirty="0"/>
              <a:t>Monitoreo distinto a fiscalización.</a:t>
            </a:r>
          </a:p>
          <a:p>
            <a:pPr marL="171450" indent="-171450">
              <a:buFont typeface="Arial" panose="020B0604020202020204" pitchFamily="34" charset="0"/>
              <a:buChar char="•"/>
            </a:pPr>
            <a:r>
              <a:rPr lang="es-CL" b="1" dirty="0"/>
              <a:t>CDEC</a:t>
            </a:r>
            <a:r>
              <a:rPr lang="es-CL" dirty="0"/>
              <a:t> Artículo 12. DTO 291 de 2007</a:t>
            </a:r>
            <a:r>
              <a:rPr lang="es-CL" b="1" dirty="0"/>
              <a:t> </a:t>
            </a:r>
            <a:r>
              <a:rPr lang="es-CL" dirty="0"/>
              <a:t>de Min </a:t>
            </a:r>
            <a:r>
              <a:rPr lang="es-CL" dirty="0" err="1"/>
              <a:t>Econ</a:t>
            </a:r>
            <a:r>
              <a:rPr lang="es-CL" b="1" dirty="0"/>
              <a:t>: </a:t>
            </a:r>
            <a:r>
              <a:rPr lang="es-CL" dirty="0"/>
              <a:t>APRUEBA REGLAMENTO QUE ESTABLECE LA ESTRUCTURA, FUNCIONAMIENTO Y FINANCIAMIENTO DE LOS CENTROS DE DESPACHO ECONÓMICO DE CARGA -  Los coordinados “ deberán proporcionar toda la información que las Direcciones de cada CDEC soliciten para el desarrollo de las funciones señaladas en las disposiciones del presente reglamento, en la forma y oportunidad que éstas señalen.”</a:t>
            </a:r>
            <a:endParaRPr lang="es-ES" dirty="0"/>
          </a:p>
        </p:txBody>
      </p:sp>
      <p:sp>
        <p:nvSpPr>
          <p:cNvPr id="4" name="Marcador de número de diapositiva 3"/>
          <p:cNvSpPr>
            <a:spLocks noGrp="1"/>
          </p:cNvSpPr>
          <p:nvPr>
            <p:ph type="sldNum" sz="quarter" idx="10"/>
          </p:nvPr>
        </p:nvSpPr>
        <p:spPr/>
        <p:txBody>
          <a:bodyPr/>
          <a:lstStyle/>
          <a:p>
            <a:pPr>
              <a:defRPr/>
            </a:pPr>
            <a:fld id="{0BFD4E4A-D28C-4F6E-A255-444E8C98F4B6}" type="slidenum">
              <a:rPr lang="es-ES_tradnl" smtClean="0"/>
              <a:pPr>
                <a:defRPr/>
              </a:pPr>
              <a:t>4</a:t>
            </a:fld>
            <a:endParaRPr lang="es-ES_tradnl"/>
          </a:p>
        </p:txBody>
      </p:sp>
    </p:spTree>
    <p:extLst>
      <p:ext uri="{BB962C8B-B14F-4D97-AF65-F5344CB8AC3E}">
        <p14:creationId xmlns:p14="http://schemas.microsoft.com/office/powerpoint/2010/main" val="21511703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CL" b="1" dirty="0"/>
              <a:t>Deber de informar</a:t>
            </a:r>
            <a:r>
              <a:rPr lang="es-CL" dirty="0"/>
              <a:t>: no es facultativo</a:t>
            </a:r>
          </a:p>
          <a:p>
            <a:pPr marL="171450" indent="-171450">
              <a:buFont typeface="Arial" panose="020B0604020202020204" pitchFamily="34" charset="0"/>
              <a:buChar char="•"/>
            </a:pPr>
            <a:r>
              <a:rPr lang="es-CL" b="1" dirty="0"/>
              <a:t>Indicios</a:t>
            </a:r>
            <a:r>
              <a:rPr lang="es-CL" dirty="0"/>
              <a:t> : Fenómeno que permite conocer o inferir la existencia de otro no percibido”. En el lenguaje del derecho, entonces, “el indicio debemos relacionarlo con las presunciones, las cuales son un medio de prueba que supone una actividad lógica, una actividad deductiva A mayor abundamiento, en toda presunción es posible distinguir 3 elementos:</a:t>
            </a:r>
          </a:p>
          <a:p>
            <a:pPr marL="171450" indent="-171450">
              <a:buFont typeface="Arial" panose="020B0604020202020204" pitchFamily="34" charset="0"/>
              <a:buChar char="•"/>
            </a:pPr>
            <a:r>
              <a:rPr lang="es-CL" b="1" dirty="0"/>
              <a:t>Atentados contra la libre competencia </a:t>
            </a:r>
            <a:r>
              <a:rPr lang="es-CL" dirty="0"/>
              <a:t>de acuerdo a </a:t>
            </a:r>
            <a:r>
              <a:rPr lang="es-CL" b="1" dirty="0"/>
              <a:t>DL 211</a:t>
            </a:r>
          </a:p>
          <a:p>
            <a:pPr marL="225425"/>
            <a:r>
              <a:rPr lang="es-CL" dirty="0"/>
              <a:t>El que ejecute o celebre, individual o colectivamente, cualquier hecho, acto o convención que impida, restrinja o entorpezca la libre competencia, o que tienda a producir dichos efectos.</a:t>
            </a:r>
          </a:p>
          <a:p>
            <a:pPr marL="225425" indent="-163513">
              <a:buFont typeface="Arial" panose="020B0604020202020204" pitchFamily="34" charset="0"/>
              <a:buChar char="•"/>
            </a:pPr>
            <a:r>
              <a:rPr lang="es-CL" b="1" dirty="0"/>
              <a:t>Otras Autoridades que correspondan</a:t>
            </a:r>
          </a:p>
          <a:p>
            <a:pPr lvl="1"/>
            <a:r>
              <a:rPr lang="es-CL" b="1" dirty="0"/>
              <a:t>TDLC: por ejemplo para fijación tarifas</a:t>
            </a:r>
            <a:r>
              <a:rPr lang="es-CL" dirty="0"/>
              <a:t> 147 de la LGSE para ayudar en la determinación de si las condiciones existentes en el mercado no son suficientes para garantizar un régimen de libertad tarifaria. Servicios no consistentes en suministros de energía, </a:t>
            </a:r>
          </a:p>
          <a:p>
            <a:pPr lvl="1"/>
            <a:r>
              <a:rPr lang="es-CL" b="1" dirty="0"/>
              <a:t>CNE: por ejemplo para la dictación de normas técnicas.</a:t>
            </a:r>
          </a:p>
          <a:p>
            <a:pPr marL="225425" lvl="1" indent="-163513">
              <a:buFont typeface="Arial" panose="020B0604020202020204" pitchFamily="34" charset="0"/>
              <a:buChar char="•"/>
            </a:pPr>
            <a:r>
              <a:rPr lang="es-CL" b="1" dirty="0"/>
              <a:t>Resguardo de </a:t>
            </a:r>
            <a:r>
              <a:rPr lang="es-CL" b="1" dirty="0" err="1"/>
              <a:t>info</a:t>
            </a:r>
            <a:r>
              <a:rPr lang="es-CL" b="1" dirty="0"/>
              <a:t> de carácter comercial</a:t>
            </a:r>
            <a:r>
              <a:rPr lang="es-CL" dirty="0"/>
              <a:t>. Debiendo en todo caso, resguardar la confidencialidad de la información que afecte los derechos de las personas, especialmente en el ámbito de su vida privada o derechos de carácter comercial o económico.</a:t>
            </a:r>
            <a:endParaRPr lang="es-CL" b="1" dirty="0"/>
          </a:p>
        </p:txBody>
      </p:sp>
      <p:sp>
        <p:nvSpPr>
          <p:cNvPr id="4" name="Marcador de número de diapositiva 3"/>
          <p:cNvSpPr>
            <a:spLocks noGrp="1"/>
          </p:cNvSpPr>
          <p:nvPr>
            <p:ph type="sldNum" sz="quarter" idx="10"/>
          </p:nvPr>
        </p:nvSpPr>
        <p:spPr/>
        <p:txBody>
          <a:bodyPr/>
          <a:lstStyle/>
          <a:p>
            <a:pPr>
              <a:defRPr/>
            </a:pPr>
            <a:fld id="{0BFD4E4A-D28C-4F6E-A255-444E8C98F4B6}" type="slidenum">
              <a:rPr lang="es-ES_tradnl" smtClean="0"/>
              <a:pPr>
                <a:defRPr/>
              </a:pPr>
              <a:t>5</a:t>
            </a:fld>
            <a:endParaRPr lang="es-ES_tradnl"/>
          </a:p>
        </p:txBody>
      </p:sp>
    </p:spTree>
    <p:extLst>
      <p:ext uri="{BB962C8B-B14F-4D97-AF65-F5344CB8AC3E}">
        <p14:creationId xmlns:p14="http://schemas.microsoft.com/office/powerpoint/2010/main" val="21511703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CL" b="1" dirty="0"/>
              <a:t>Art 39 DL 211 </a:t>
            </a:r>
          </a:p>
          <a:p>
            <a:pPr marL="171450" indent="-171450">
              <a:buFont typeface="Arial" panose="020B0604020202020204" pitchFamily="34" charset="0"/>
              <a:buChar char="•"/>
            </a:pPr>
            <a:r>
              <a:rPr lang="es-CL" b="1" dirty="0"/>
              <a:t>H) solicitar información a particulares</a:t>
            </a:r>
            <a:r>
              <a:rPr lang="es-CL" dirty="0"/>
              <a:t> Las personas naturales y los representantes de personas jurídicas a los que el Fiscal Nacional Económico requiera antecedentes o informaciones cuya entrega pudiere irrogar perjuicio a sus intereses o a los de terceros, </a:t>
            </a:r>
            <a:r>
              <a:rPr lang="es-CL" b="1" u="sng" dirty="0"/>
              <a:t>podrán solicitar al Tribunal de Defensa de la Libre Competencia que deje sin efecto total o parcialmente el requerimiento</a:t>
            </a:r>
            <a:r>
              <a:rPr lang="es-CL" dirty="0"/>
              <a:t>. </a:t>
            </a:r>
            <a:r>
              <a:rPr lang="es-CL" b="1" u="sng" dirty="0"/>
              <a:t>SANCIONES EN CASO DEE OCULTAR INFORMACION</a:t>
            </a:r>
            <a:r>
              <a:rPr lang="es-CL" dirty="0"/>
              <a:t>.</a:t>
            </a:r>
            <a:endParaRPr lang="es-CL" b="1" dirty="0"/>
          </a:p>
          <a:p>
            <a:pPr marL="171450" indent="-171450">
              <a:buFont typeface="Arial" panose="020B0604020202020204" pitchFamily="34" charset="0"/>
              <a:buChar char="•"/>
            </a:pPr>
            <a:r>
              <a:rPr lang="es-CL" b="1" dirty="0"/>
              <a:t>F) y g) Solicitar a otros </a:t>
            </a:r>
            <a:r>
              <a:rPr lang="es-CL" b="1" dirty="0" err="1"/>
              <a:t>organos</a:t>
            </a:r>
            <a:r>
              <a:rPr lang="es-CL" dirty="0"/>
              <a:t>: la colaboración de cualquier funcionario de los organismos y servicios públicos, de las municipalidades o de las empresas, entidades o sociedades en que el Estado o sus empresas, entidades o sociedades, o las municipalidades, tengan aporte, representación o participación, quienes estarán </a:t>
            </a:r>
            <a:r>
              <a:rPr lang="es-CL" b="1" u="sng" dirty="0"/>
              <a:t>obligados a prestarla, como asimismo, a proporcionar los antecedentes que obren en sus archivos y que el Fiscal Nacional Económico les requiera, aun cuando dichos antecedentes se encuentren calificados como secretos o reservados, de conformidad a la legislación vigente, caso este último en que se requerirá la autorización previa del Tribunal.</a:t>
            </a:r>
          </a:p>
          <a:p>
            <a:pPr marL="171450" indent="-171450">
              <a:buFont typeface="Arial" panose="020B0604020202020204" pitchFamily="34" charset="0"/>
              <a:buChar char="•"/>
            </a:pPr>
            <a:r>
              <a:rPr lang="es-CL" b="1" u="sng" dirty="0"/>
              <a:t>Punitivas y </a:t>
            </a:r>
            <a:r>
              <a:rPr lang="es-CL" b="1" u="sng" dirty="0" err="1"/>
              <a:t>rectificatorias</a:t>
            </a:r>
            <a:r>
              <a:rPr lang="es-CL" b="1" u="sng" dirty="0"/>
              <a:t>: </a:t>
            </a:r>
            <a:r>
              <a:rPr lang="es-CL" dirty="0"/>
              <a:t>cesar en un acto, disolución.</a:t>
            </a:r>
          </a:p>
          <a:p>
            <a:pPr marL="171450" indent="-171450">
              <a:buFont typeface="Arial" panose="020B0604020202020204" pitchFamily="34" charset="0"/>
              <a:buChar char="•"/>
            </a:pPr>
            <a:r>
              <a:rPr lang="es-CL" b="1" u="sng" dirty="0"/>
              <a:t>Querella</a:t>
            </a:r>
            <a:r>
              <a:rPr lang="es-CL" dirty="0"/>
              <a:t>: posibilidad de sanción penal.</a:t>
            </a:r>
          </a:p>
          <a:p>
            <a:pPr marL="171450" indent="-171450">
              <a:buFont typeface="Arial" panose="020B0604020202020204" pitchFamily="34" charset="0"/>
              <a:buChar char="•"/>
            </a:pPr>
            <a:endParaRPr lang="es-CL" dirty="0"/>
          </a:p>
        </p:txBody>
      </p:sp>
      <p:sp>
        <p:nvSpPr>
          <p:cNvPr id="4" name="Marcador de número de diapositiva 3"/>
          <p:cNvSpPr>
            <a:spLocks noGrp="1"/>
          </p:cNvSpPr>
          <p:nvPr>
            <p:ph type="sldNum" sz="quarter" idx="10"/>
          </p:nvPr>
        </p:nvSpPr>
        <p:spPr/>
        <p:txBody>
          <a:bodyPr/>
          <a:lstStyle/>
          <a:p>
            <a:pPr>
              <a:defRPr/>
            </a:pPr>
            <a:fld id="{0BFD4E4A-D28C-4F6E-A255-444E8C98F4B6}" type="slidenum">
              <a:rPr lang="es-ES_tradnl" smtClean="0"/>
              <a:pPr>
                <a:defRPr/>
              </a:pPr>
              <a:t>6</a:t>
            </a:fld>
            <a:endParaRPr lang="es-ES_tradnl"/>
          </a:p>
        </p:txBody>
      </p:sp>
    </p:spTree>
    <p:extLst>
      <p:ext uri="{BB962C8B-B14F-4D97-AF65-F5344CB8AC3E}">
        <p14:creationId xmlns:p14="http://schemas.microsoft.com/office/powerpoint/2010/main" val="21511703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0BFD4E4A-D28C-4F6E-A255-444E8C98F4B6}" type="slidenum">
              <a:rPr lang="es-ES_tradnl" smtClean="0"/>
              <a:pPr>
                <a:defRPr/>
              </a:pPr>
              <a:t>7</a:t>
            </a:fld>
            <a:endParaRPr lang="es-ES_tradnl"/>
          </a:p>
        </p:txBody>
      </p:sp>
    </p:spTree>
    <p:extLst>
      <p:ext uri="{BB962C8B-B14F-4D97-AF65-F5344CB8AC3E}">
        <p14:creationId xmlns:p14="http://schemas.microsoft.com/office/powerpoint/2010/main" val="21511703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0BFD4E4A-D28C-4F6E-A255-444E8C98F4B6}" type="slidenum">
              <a:rPr lang="es-ES_tradnl" smtClean="0"/>
              <a:pPr>
                <a:defRPr/>
              </a:pPr>
              <a:t>8</a:t>
            </a:fld>
            <a:endParaRPr lang="es-ES_tradnl"/>
          </a:p>
        </p:txBody>
      </p:sp>
    </p:spTree>
    <p:extLst>
      <p:ext uri="{BB962C8B-B14F-4D97-AF65-F5344CB8AC3E}">
        <p14:creationId xmlns:p14="http://schemas.microsoft.com/office/powerpoint/2010/main" val="37923498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No pretendemos hacer un análisis económico, simplemente queremos exponer elementos que creemos son importantes en el alcance de monitoreo de competencia del Coordinador.</a:t>
            </a:r>
          </a:p>
          <a:p>
            <a:r>
              <a:rPr lang="es-ES" dirty="0"/>
              <a:t>En el mercado mayorista se transan los grandes bloques de electricidad (energía, potencia y SSCC), donde la transmisión es la plataforma física habilitante de la competencia.</a:t>
            </a:r>
          </a:p>
          <a:p>
            <a:r>
              <a:rPr lang="es-ES" dirty="0"/>
              <a:t>Acción predatoria para bajar costos marginales (maximizando margen del generador </a:t>
            </a:r>
            <a:r>
              <a:rPr lang="es-ES" dirty="0" err="1"/>
              <a:t>explotación+comercialización</a:t>
            </a:r>
            <a:r>
              <a:rPr lang="es-ES" dirty="0"/>
              <a:t>)</a:t>
            </a:r>
          </a:p>
          <a:p>
            <a:r>
              <a:rPr lang="es-ES" dirty="0"/>
              <a:t>iii. En este punto subyace la primera pregunta, es un atentado a la libre competencia, o es un problema de la regulación. Si las decisiones unilaterales se toman maximizando los beneficios propios, y como resultado se afectan los precios, es un problema de LC o de la regulación. </a:t>
            </a:r>
          </a:p>
        </p:txBody>
      </p:sp>
      <p:sp>
        <p:nvSpPr>
          <p:cNvPr id="4" name="Marcador de número de diapositiva 3"/>
          <p:cNvSpPr>
            <a:spLocks noGrp="1"/>
          </p:cNvSpPr>
          <p:nvPr>
            <p:ph type="sldNum" sz="quarter" idx="10"/>
          </p:nvPr>
        </p:nvSpPr>
        <p:spPr/>
        <p:txBody>
          <a:bodyPr/>
          <a:lstStyle/>
          <a:p>
            <a:pPr>
              <a:defRPr/>
            </a:pPr>
            <a:fld id="{0BFD4E4A-D28C-4F6E-A255-444E8C98F4B6}" type="slidenum">
              <a:rPr lang="es-ES_tradnl" smtClean="0"/>
              <a:pPr>
                <a:defRPr/>
              </a:pPr>
              <a:t>9</a:t>
            </a:fld>
            <a:endParaRPr lang="es-ES_tradnl"/>
          </a:p>
        </p:txBody>
      </p:sp>
    </p:spTree>
    <p:extLst>
      <p:ext uri="{BB962C8B-B14F-4D97-AF65-F5344CB8AC3E}">
        <p14:creationId xmlns:p14="http://schemas.microsoft.com/office/powerpoint/2010/main" val="2197853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a:p>
        </p:txBody>
      </p:sp>
      <p:sp>
        <p:nvSpPr>
          <p:cNvPr id="4" name="3 Marcador de fecha"/>
          <p:cNvSpPr>
            <a:spLocks noGrp="1"/>
          </p:cNvSpPr>
          <p:nvPr>
            <p:ph type="dt" sz="half" idx="10"/>
          </p:nvPr>
        </p:nvSpPr>
        <p:spPr/>
        <p:txBody>
          <a:bodyPr/>
          <a:lstStyle/>
          <a:p>
            <a:pPr>
              <a:defRPr/>
            </a:pPr>
            <a:endParaRPr lang="es-ES_tradnl"/>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pPr>
              <a:defRPr/>
            </a:pPr>
            <a:fld id="{5ECC3766-715B-4D78-BFF6-5B1F5D7C6DF3}" type="slidenum">
              <a:rPr lang="es-ES_tradnl" smtClean="0"/>
              <a:pPr>
                <a:defRPr/>
              </a:pPr>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p:txBody>
          <a:bodyPr/>
          <a:lstStyle/>
          <a:p>
            <a:pPr>
              <a:defRPr/>
            </a:pPr>
            <a:endParaRPr lang="es-ES_tradnl"/>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pPr>
              <a:defRPr/>
            </a:pPr>
            <a:fld id="{74BE444B-7E78-43A4-B3BC-2F049F6C6E16}" type="slidenum">
              <a:rPr lang="es-ES_tradnl" smtClean="0"/>
              <a:pPr>
                <a:defRPr/>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p:txBody>
          <a:bodyPr/>
          <a:lstStyle/>
          <a:p>
            <a:pPr>
              <a:defRPr/>
            </a:pPr>
            <a:endParaRPr lang="es-ES_tradnl"/>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pPr>
              <a:defRPr/>
            </a:pPr>
            <a:fld id="{B2741C00-F417-473D-880B-CF1CA4E5E68A}" type="slidenum">
              <a:rPr lang="es-ES_tradnl" smtClean="0"/>
              <a:pPr>
                <a:defRPr/>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p:txBody>
          <a:bodyPr/>
          <a:lstStyle/>
          <a:p>
            <a:pPr>
              <a:defRPr/>
            </a:pPr>
            <a:endParaRPr lang="es-ES_tradnl"/>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pPr>
              <a:defRPr/>
            </a:pPr>
            <a:fld id="{D1FB06AC-A642-497F-8599-B753EACC7194}" type="slidenum">
              <a:rPr lang="es-ES_tradnl" smtClean="0"/>
              <a:pPr>
                <a:defRPr/>
              </a:pPr>
              <a:t>‹Nº›</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pPr>
              <a:defRPr/>
            </a:pPr>
            <a:endParaRPr lang="es-ES_tradnl"/>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pPr>
              <a:defRPr/>
            </a:pPr>
            <a:fld id="{B46FC788-A110-4BDB-8BF2-D398EF496D59}" type="slidenum">
              <a:rPr lang="es-ES_tradnl" smtClean="0"/>
              <a:pPr>
                <a:defRPr/>
              </a:pPr>
              <a:t>‹Nº›</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4 Marcador de fecha"/>
          <p:cNvSpPr>
            <a:spLocks noGrp="1"/>
          </p:cNvSpPr>
          <p:nvPr>
            <p:ph type="dt" sz="half" idx="10"/>
          </p:nvPr>
        </p:nvSpPr>
        <p:spPr/>
        <p:txBody>
          <a:bodyPr/>
          <a:lstStyle/>
          <a:p>
            <a:pPr>
              <a:defRPr/>
            </a:pPr>
            <a:endParaRPr lang="es-ES_tradnl"/>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pPr>
              <a:defRPr/>
            </a:pPr>
            <a:fld id="{1CD85D14-4588-43F2-814F-CDD59D91DC66}" type="slidenum">
              <a:rPr lang="es-ES_tradnl" smtClean="0"/>
              <a:pPr>
                <a:defRPr/>
              </a:pPr>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6 Marcador de fecha"/>
          <p:cNvSpPr>
            <a:spLocks noGrp="1"/>
          </p:cNvSpPr>
          <p:nvPr>
            <p:ph type="dt" sz="half" idx="10"/>
          </p:nvPr>
        </p:nvSpPr>
        <p:spPr/>
        <p:txBody>
          <a:bodyPr/>
          <a:lstStyle/>
          <a:p>
            <a:pPr>
              <a:defRPr/>
            </a:pPr>
            <a:endParaRPr lang="es-ES_tradnl"/>
          </a:p>
        </p:txBody>
      </p:sp>
      <p:sp>
        <p:nvSpPr>
          <p:cNvPr id="8" name="7 Marcador de pie de página"/>
          <p:cNvSpPr>
            <a:spLocks noGrp="1"/>
          </p:cNvSpPr>
          <p:nvPr>
            <p:ph type="ftr" sz="quarter" idx="11"/>
          </p:nvPr>
        </p:nvSpPr>
        <p:spPr/>
        <p:txBody>
          <a:bodyPr/>
          <a:lstStyle/>
          <a:p>
            <a:endParaRPr lang="en-US"/>
          </a:p>
        </p:txBody>
      </p:sp>
      <p:sp>
        <p:nvSpPr>
          <p:cNvPr id="9" name="8 Marcador de número de diapositiva"/>
          <p:cNvSpPr>
            <a:spLocks noGrp="1"/>
          </p:cNvSpPr>
          <p:nvPr>
            <p:ph type="sldNum" sz="quarter" idx="12"/>
          </p:nvPr>
        </p:nvSpPr>
        <p:spPr/>
        <p:txBody>
          <a:bodyPr/>
          <a:lstStyle/>
          <a:p>
            <a:pPr>
              <a:defRPr/>
            </a:pPr>
            <a:fld id="{6E94236A-1F5C-4322-8790-40A5D72EC1BF}" type="slidenum">
              <a:rPr lang="es-ES_tradnl" smtClean="0"/>
              <a:pPr>
                <a:defRPr/>
              </a:pPr>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fecha"/>
          <p:cNvSpPr>
            <a:spLocks noGrp="1"/>
          </p:cNvSpPr>
          <p:nvPr>
            <p:ph type="dt" sz="half" idx="10"/>
          </p:nvPr>
        </p:nvSpPr>
        <p:spPr/>
        <p:txBody>
          <a:bodyPr/>
          <a:lstStyle/>
          <a:p>
            <a:pPr>
              <a:defRPr/>
            </a:pPr>
            <a:endParaRPr lang="es-ES_tradnl"/>
          </a:p>
        </p:txBody>
      </p:sp>
      <p:sp>
        <p:nvSpPr>
          <p:cNvPr id="4" name="3 Marcador de pie de página"/>
          <p:cNvSpPr>
            <a:spLocks noGrp="1"/>
          </p:cNvSpPr>
          <p:nvPr>
            <p:ph type="ftr" sz="quarter" idx="11"/>
          </p:nvPr>
        </p:nvSpPr>
        <p:spPr/>
        <p:txBody>
          <a:bodyPr/>
          <a:lstStyle/>
          <a:p>
            <a:endParaRPr lang="en-US"/>
          </a:p>
        </p:txBody>
      </p:sp>
      <p:sp>
        <p:nvSpPr>
          <p:cNvPr id="5" name="4 Marcador de número de diapositiva"/>
          <p:cNvSpPr>
            <a:spLocks noGrp="1"/>
          </p:cNvSpPr>
          <p:nvPr>
            <p:ph type="sldNum" sz="quarter" idx="12"/>
          </p:nvPr>
        </p:nvSpPr>
        <p:spPr/>
        <p:txBody>
          <a:bodyPr/>
          <a:lstStyle/>
          <a:p>
            <a:pPr>
              <a:defRPr/>
            </a:pPr>
            <a:fld id="{39232A32-EFEF-4892-A5E5-551876B79398}" type="slidenum">
              <a:rPr lang="es-ES_tradnl" smtClean="0"/>
              <a:pPr>
                <a:defRPr/>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endParaRPr lang="es-ES_tradnl"/>
          </a:p>
        </p:txBody>
      </p:sp>
      <p:sp>
        <p:nvSpPr>
          <p:cNvPr id="3" name="2 Marcador de pie de página"/>
          <p:cNvSpPr>
            <a:spLocks noGrp="1"/>
          </p:cNvSpPr>
          <p:nvPr>
            <p:ph type="ftr" sz="quarter" idx="11"/>
          </p:nvPr>
        </p:nvSpPr>
        <p:spPr/>
        <p:txBody>
          <a:bodyPr/>
          <a:lstStyle/>
          <a:p>
            <a:endParaRPr lang="en-US"/>
          </a:p>
        </p:txBody>
      </p:sp>
      <p:sp>
        <p:nvSpPr>
          <p:cNvPr id="4" name="3 Marcador de número de diapositiva"/>
          <p:cNvSpPr>
            <a:spLocks noGrp="1"/>
          </p:cNvSpPr>
          <p:nvPr>
            <p:ph type="sldNum" sz="quarter" idx="12"/>
          </p:nvPr>
        </p:nvSpPr>
        <p:spPr/>
        <p:txBody>
          <a:bodyPr/>
          <a:lstStyle/>
          <a:p>
            <a:pPr>
              <a:defRPr/>
            </a:pPr>
            <a:fld id="{19100249-4115-4AB1-8477-E7EBD07FB679}" type="slidenum">
              <a:rPr lang="es-ES_tradnl" smtClean="0"/>
              <a:pPr>
                <a:defRPr/>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pPr>
              <a:defRPr/>
            </a:pPr>
            <a:endParaRPr lang="es-ES_tradnl"/>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pPr>
              <a:defRPr/>
            </a:pPr>
            <a:fld id="{E97D319B-5E8F-4C89-A7A3-23F1838FBC30}" type="slidenum">
              <a:rPr lang="es-ES_tradnl" smtClean="0"/>
              <a:pPr>
                <a:defRPr/>
              </a:pPr>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pPr>
              <a:defRPr/>
            </a:pPr>
            <a:endParaRPr lang="es-ES_tradnl"/>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pPr>
              <a:defRPr/>
            </a:pPr>
            <a:fld id="{8FA64D07-37B8-4A49-B465-9E884759B715}" type="slidenum">
              <a:rPr lang="es-ES_tradnl" smtClean="0"/>
              <a:pPr>
                <a:defRPr/>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n-U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s-ES_tradn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01EB1A90-ECD2-413D-9205-F25E1FE19946}" type="slidenum">
              <a:rPr lang="es-ES_tradnl" smtClean="0"/>
              <a:pPr>
                <a:defRPr/>
              </a:pPr>
              <a:t>‹Nº›</a:t>
            </a:fld>
            <a:endParaRPr lang="es-ES_tradn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hyperlink" Target="mailto:mcerda@bmaj.cl" TargetMode="External"/><Relationship Id="rId4" Type="http://schemas.openxmlformats.org/officeDocument/2006/relationships/hyperlink" Target="mailto:cebarria@uc.c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2 Marcador de número de diapositiva"/>
          <p:cNvSpPr>
            <a:spLocks noGrp="1"/>
          </p:cNvSpPr>
          <p:nvPr>
            <p:ph type="sldNum" sz="quarter" idx="12"/>
          </p:nvPr>
        </p:nvSpPr>
        <p:spPr>
          <a:noFill/>
        </p:spPr>
        <p:txBody>
          <a:bodyPr/>
          <a:lstStyle/>
          <a:p>
            <a:fld id="{2F660C39-0446-4D3D-977D-5E1FFE494957}" type="slidenum">
              <a:rPr lang="es-ES_tradnl" smtClean="0">
                <a:latin typeface="Arial" charset="0"/>
              </a:rPr>
              <a:pPr/>
              <a:t>1</a:t>
            </a:fld>
            <a:endParaRPr lang="es-ES_tradnl">
              <a:latin typeface="Arial" charset="0"/>
            </a:endParaRPr>
          </a:p>
        </p:txBody>
      </p:sp>
      <p:sp>
        <p:nvSpPr>
          <p:cNvPr id="2052" name="3 CuadroTexto"/>
          <p:cNvSpPr txBox="1">
            <a:spLocks noChangeArrowheads="1"/>
          </p:cNvSpPr>
          <p:nvPr/>
        </p:nvSpPr>
        <p:spPr bwMode="auto">
          <a:xfrm>
            <a:off x="3131840" y="620688"/>
            <a:ext cx="5832648" cy="2308324"/>
          </a:xfrm>
          <a:prstGeom prst="rect">
            <a:avLst/>
          </a:prstGeom>
          <a:noFill/>
          <a:ln w="9525">
            <a:noFill/>
            <a:miter lim="800000"/>
            <a:headEnd/>
            <a:tailEnd/>
          </a:ln>
        </p:spPr>
        <p:txBody>
          <a:bodyPr wrap="square">
            <a:spAutoFit/>
          </a:bodyPr>
          <a:lstStyle/>
          <a:p>
            <a:r>
              <a:rPr lang="es-CL" sz="3600" b="1" dirty="0"/>
              <a:t>Alcances del Monitoreo de Competencia del Coordinador Eléctrico Nacional</a:t>
            </a:r>
            <a:endParaRPr lang="en-US" sz="3600" b="1" dirty="0"/>
          </a:p>
        </p:txBody>
      </p:sp>
      <p:pic>
        <p:nvPicPr>
          <p:cNvPr id="5" name="Imagen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6472" y="620688"/>
            <a:ext cx="2016226" cy="2016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uadroTexto 1"/>
          <p:cNvSpPr txBox="1"/>
          <p:nvPr/>
        </p:nvSpPr>
        <p:spPr>
          <a:xfrm>
            <a:off x="5220072" y="4509120"/>
            <a:ext cx="3281668" cy="1692771"/>
          </a:xfrm>
          <a:prstGeom prst="rect">
            <a:avLst/>
          </a:prstGeom>
          <a:noFill/>
        </p:spPr>
        <p:txBody>
          <a:bodyPr wrap="none" rtlCol="0">
            <a:spAutoFit/>
          </a:bodyPr>
          <a:lstStyle/>
          <a:p>
            <a:r>
              <a:rPr lang="es-ES" sz="3200" dirty="0"/>
              <a:t>Carlos Barría</a:t>
            </a:r>
          </a:p>
          <a:p>
            <a:r>
              <a:rPr lang="es-ES" sz="3200" dirty="0"/>
              <a:t>María Paz Cerda</a:t>
            </a:r>
          </a:p>
          <a:p>
            <a:endParaRPr lang="es-ES" sz="2000" dirty="0"/>
          </a:p>
          <a:p>
            <a:pPr algn="r"/>
            <a:r>
              <a:rPr lang="es-ES" sz="2000" dirty="0"/>
              <a:t>1º Agosto 2017</a:t>
            </a:r>
          </a:p>
        </p:txBody>
      </p:sp>
      <p:pic>
        <p:nvPicPr>
          <p:cNvPr id="3" name="Imagen 2">
            <a:extLst>
              <a:ext uri="{FF2B5EF4-FFF2-40B4-BE49-F238E27FC236}">
                <a16:creationId xmlns:a16="http://schemas.microsoft.com/office/drawing/2014/main" id="{4755ADE1-3B46-4255-8729-8F151994F9FC}"/>
              </a:ext>
            </a:extLst>
          </p:cNvPr>
          <p:cNvPicPr>
            <a:picLocks noChangeAspect="1"/>
          </p:cNvPicPr>
          <p:nvPr/>
        </p:nvPicPr>
        <p:blipFill>
          <a:blip r:embed="rId4"/>
          <a:stretch>
            <a:fillRect/>
          </a:stretch>
        </p:blipFill>
        <p:spPr>
          <a:xfrm>
            <a:off x="1042325" y="3356992"/>
            <a:ext cx="3299093" cy="284489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19100249-4115-4AB1-8477-E7EBD07FB679}" type="slidenum">
              <a:rPr lang="es-ES_tradnl" smtClean="0"/>
              <a:pPr>
                <a:defRPr/>
              </a:pPr>
              <a:t>10</a:t>
            </a:fld>
            <a:endParaRPr lang="es-ES_tradnl"/>
          </a:p>
        </p:txBody>
      </p:sp>
      <p:sp>
        <p:nvSpPr>
          <p:cNvPr id="4" name="1 CuadroTexto"/>
          <p:cNvSpPr txBox="1">
            <a:spLocks noChangeArrowheads="1"/>
          </p:cNvSpPr>
          <p:nvPr/>
        </p:nvSpPr>
        <p:spPr bwMode="auto">
          <a:xfrm>
            <a:off x="307428" y="188640"/>
            <a:ext cx="8657060" cy="523220"/>
          </a:xfrm>
          <a:prstGeom prst="rect">
            <a:avLst/>
          </a:prstGeom>
          <a:noFill/>
          <a:ln w="9525">
            <a:noFill/>
            <a:miter lim="800000"/>
            <a:headEnd/>
            <a:tailEnd/>
          </a:ln>
        </p:spPr>
        <p:txBody>
          <a:bodyPr wrap="square">
            <a:spAutoFit/>
          </a:bodyPr>
          <a:lstStyle/>
          <a:p>
            <a:r>
              <a:rPr lang="es-ES" sz="2800" b="1" dirty="0">
                <a:latin typeface="Arial" panose="020B0604020202020204" pitchFamily="34" charset="0"/>
                <a:cs typeface="Arial" panose="020B0604020202020204" pitchFamily="34" charset="0"/>
              </a:rPr>
              <a:t>III. Mercado Eléctrico y Competencia</a:t>
            </a:r>
            <a:endParaRPr lang="es-CL" sz="2800" b="1" dirty="0">
              <a:latin typeface="Arial" panose="020B0604020202020204" pitchFamily="34" charset="0"/>
              <a:cs typeface="Arial" panose="020B0604020202020204" pitchFamily="34" charset="0"/>
            </a:endParaRPr>
          </a:p>
        </p:txBody>
      </p:sp>
      <p:sp>
        <p:nvSpPr>
          <p:cNvPr id="5" name="Rectangle 12"/>
          <p:cNvSpPr>
            <a:spLocks noChangeArrowheads="1"/>
          </p:cNvSpPr>
          <p:nvPr/>
        </p:nvSpPr>
        <p:spPr bwMode="auto">
          <a:xfrm>
            <a:off x="0" y="1124744"/>
            <a:ext cx="9144000" cy="0"/>
          </a:xfrm>
          <a:prstGeom prst="rect">
            <a:avLst/>
          </a:prstGeom>
          <a:noFill/>
          <a:ln w="25400">
            <a:solidFill>
              <a:srgbClr val="0099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7" name="CuadroTexto 6"/>
          <p:cNvSpPr txBox="1"/>
          <p:nvPr/>
        </p:nvSpPr>
        <p:spPr>
          <a:xfrm>
            <a:off x="0" y="1196752"/>
            <a:ext cx="8686800" cy="5509200"/>
          </a:xfrm>
          <a:prstGeom prst="rect">
            <a:avLst/>
          </a:prstGeom>
          <a:noFill/>
        </p:spPr>
        <p:txBody>
          <a:bodyPr wrap="square" rtlCol="0">
            <a:spAutoFit/>
          </a:bodyPr>
          <a:lstStyle/>
          <a:p>
            <a:pPr marL="914400" lvl="1" indent="-457200">
              <a:buFont typeface="+mj-lt"/>
              <a:buAutoNum type="arabicPeriod"/>
            </a:pPr>
            <a:r>
              <a:rPr lang="es-ES" sz="2400" dirty="0">
                <a:latin typeface="+mn-lt"/>
              </a:rPr>
              <a:t>Mercado Mayorista de Electricidad</a:t>
            </a:r>
            <a:endParaRPr lang="es-ES" sz="2000" dirty="0">
              <a:latin typeface="+mn-lt"/>
            </a:endParaRPr>
          </a:p>
          <a:p>
            <a:pPr marL="742950" lvl="1" indent="-285750" algn="just">
              <a:buFont typeface="Arial" panose="020B0604020202020204" pitchFamily="34" charset="0"/>
              <a:buChar char="•"/>
            </a:pPr>
            <a:endParaRPr lang="es-ES" sz="2000" dirty="0">
              <a:latin typeface="+mn-lt"/>
            </a:endParaRPr>
          </a:p>
          <a:p>
            <a:pPr marL="914400" lvl="1" indent="-457200" algn="just">
              <a:buFont typeface="+mj-lt"/>
              <a:buAutoNum type="alphaLcParenR" startAt="2"/>
            </a:pPr>
            <a:r>
              <a:rPr lang="es-ES" sz="2000" dirty="0">
                <a:latin typeface="+mn-lt"/>
              </a:rPr>
              <a:t>Mercado de contratos de suministro de energía</a:t>
            </a:r>
          </a:p>
          <a:p>
            <a:pPr marL="1371600" lvl="2" indent="-457200" algn="just">
              <a:buFont typeface="+mj-lt"/>
              <a:buAutoNum type="romanLcPeriod"/>
            </a:pPr>
            <a:r>
              <a:rPr lang="es-ES" dirty="0">
                <a:latin typeface="+mn-lt"/>
              </a:rPr>
              <a:t>Precios y cantidades se comprometen libremente.</a:t>
            </a:r>
          </a:p>
          <a:p>
            <a:pPr marL="1371600" lvl="2" indent="-457200" algn="just">
              <a:buFont typeface="+mj-lt"/>
              <a:buAutoNum type="romanLcPeriod"/>
            </a:pPr>
            <a:endParaRPr lang="es-ES" dirty="0">
              <a:latin typeface="+mn-lt"/>
            </a:endParaRPr>
          </a:p>
          <a:p>
            <a:pPr marL="1371600" lvl="2" indent="-457200" algn="just">
              <a:buFont typeface="+mj-lt"/>
              <a:buAutoNum type="romanLcPeriod"/>
            </a:pPr>
            <a:r>
              <a:rPr lang="es-ES" dirty="0">
                <a:latin typeface="+mn-lt"/>
              </a:rPr>
              <a:t>Subastas para clientes regulados: al menos, en los últimos procesos, </a:t>
            </a:r>
            <a:r>
              <a:rPr lang="es-ES" u="sng" dirty="0">
                <a:latin typeface="+mn-lt"/>
              </a:rPr>
              <a:t>no existió empresa </a:t>
            </a:r>
            <a:r>
              <a:rPr lang="es-ES" u="sng" dirty="0" err="1">
                <a:latin typeface="+mn-lt"/>
              </a:rPr>
              <a:t>pivotal</a:t>
            </a:r>
            <a:r>
              <a:rPr lang="es-ES" dirty="0">
                <a:latin typeface="+mn-lt"/>
              </a:rPr>
              <a:t>, pero la pregunta es si efectivamente se cumplió </a:t>
            </a:r>
            <a:r>
              <a:rPr lang="es-ES" u="sng" dirty="0">
                <a:latin typeface="+mn-lt"/>
              </a:rPr>
              <a:t>equilibrio de mercado</a:t>
            </a:r>
            <a:r>
              <a:rPr lang="es-ES" dirty="0">
                <a:latin typeface="+mn-lt"/>
              </a:rPr>
              <a:t> en competencia (Perfecta vs Bertrand).</a:t>
            </a:r>
            <a:endParaRPr lang="es-ES" i="1" dirty="0">
              <a:latin typeface="+mn-lt"/>
            </a:endParaRPr>
          </a:p>
          <a:p>
            <a:pPr marL="1771650" lvl="3" indent="-400050" algn="just">
              <a:buFont typeface="+mj-lt"/>
              <a:buAutoNum type="romanLcPeriod"/>
            </a:pPr>
            <a:endParaRPr lang="es-ES" i="1" dirty="0">
              <a:latin typeface="+mn-lt"/>
            </a:endParaRPr>
          </a:p>
          <a:p>
            <a:pPr marL="1371600" lvl="2" indent="-457200" algn="just">
              <a:buFont typeface="+mj-lt"/>
              <a:buAutoNum type="romanLcPeriod"/>
            </a:pPr>
            <a:r>
              <a:rPr lang="es-ES" dirty="0">
                <a:latin typeface="+mn-lt"/>
              </a:rPr>
              <a:t>Negociación bilateral para clientes libres: </a:t>
            </a:r>
            <a:r>
              <a:rPr lang="es-ES" u="sng" dirty="0">
                <a:latin typeface="+mn-lt"/>
              </a:rPr>
              <a:t>lenta adaptación</a:t>
            </a:r>
            <a:r>
              <a:rPr lang="es-ES" dirty="0">
                <a:latin typeface="+mn-lt"/>
              </a:rPr>
              <a:t> al equilibrio de mercado de subastas reguladas, debido a rigidez regulatoria.</a:t>
            </a:r>
          </a:p>
          <a:p>
            <a:pPr marL="1371600" lvl="2" indent="-457200" algn="just">
              <a:buFont typeface="+mj-lt"/>
              <a:buAutoNum type="romanLcPeriod"/>
            </a:pPr>
            <a:endParaRPr lang="es-ES" dirty="0">
              <a:latin typeface="+mn-lt"/>
            </a:endParaRPr>
          </a:p>
          <a:p>
            <a:pPr marL="1371600" lvl="2" indent="-457200" algn="just">
              <a:buFont typeface="+mj-lt"/>
              <a:buAutoNum type="romanLcPeriod"/>
            </a:pPr>
            <a:r>
              <a:rPr lang="es-ES" u="sng" dirty="0">
                <a:latin typeface="+mn-lt"/>
              </a:rPr>
              <a:t>Barreras de entrada </a:t>
            </a:r>
            <a:r>
              <a:rPr lang="es-ES" dirty="0">
                <a:latin typeface="+mn-lt"/>
              </a:rPr>
              <a:t>a la competencia por clientes libres dentro de áreas de concesión de empresas distribuidoras (infraestructura de red como facilidad esencial).</a:t>
            </a:r>
          </a:p>
          <a:p>
            <a:pPr marL="1371600" lvl="2" indent="-457200" algn="just">
              <a:buFont typeface="+mj-lt"/>
              <a:buAutoNum type="romanLcPeriod"/>
            </a:pPr>
            <a:endParaRPr lang="es-ES" dirty="0">
              <a:latin typeface="+mn-lt"/>
            </a:endParaRPr>
          </a:p>
          <a:p>
            <a:pPr marL="1371600" lvl="2" indent="-457200" algn="just">
              <a:buFont typeface="+mj-lt"/>
              <a:buAutoNum type="romanLcPeriod"/>
            </a:pPr>
            <a:r>
              <a:rPr lang="es-ES" dirty="0">
                <a:latin typeface="+mn-lt"/>
              </a:rPr>
              <a:t>Mercado </a:t>
            </a:r>
            <a:r>
              <a:rPr lang="es-ES" u="sng" dirty="0">
                <a:latin typeface="+mn-lt"/>
              </a:rPr>
              <a:t>carece de instrumentos estandarizados de cobertura</a:t>
            </a:r>
            <a:r>
              <a:rPr lang="es-ES" dirty="0">
                <a:latin typeface="+mn-lt"/>
              </a:rPr>
              <a:t> que permitan reducir riesgo para entrar al mercado.</a:t>
            </a:r>
          </a:p>
          <a:p>
            <a:pPr marL="1371600" lvl="2" indent="-457200" algn="just">
              <a:buFont typeface="+mj-lt"/>
              <a:buAutoNum type="romanLcPeriod"/>
            </a:pPr>
            <a:endParaRPr lang="es-ES" dirty="0">
              <a:latin typeface="+mn-lt"/>
            </a:endParaRPr>
          </a:p>
        </p:txBody>
      </p:sp>
    </p:spTree>
    <p:extLst>
      <p:ext uri="{BB962C8B-B14F-4D97-AF65-F5344CB8AC3E}">
        <p14:creationId xmlns:p14="http://schemas.microsoft.com/office/powerpoint/2010/main" val="14151327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19100249-4115-4AB1-8477-E7EBD07FB679}" type="slidenum">
              <a:rPr lang="es-ES_tradnl" smtClean="0"/>
              <a:pPr>
                <a:defRPr/>
              </a:pPr>
              <a:t>11</a:t>
            </a:fld>
            <a:endParaRPr lang="es-ES_tradnl"/>
          </a:p>
        </p:txBody>
      </p:sp>
      <p:sp>
        <p:nvSpPr>
          <p:cNvPr id="4" name="1 CuadroTexto"/>
          <p:cNvSpPr txBox="1">
            <a:spLocks noChangeArrowheads="1"/>
          </p:cNvSpPr>
          <p:nvPr/>
        </p:nvSpPr>
        <p:spPr bwMode="auto">
          <a:xfrm>
            <a:off x="307428" y="188640"/>
            <a:ext cx="8657060" cy="523220"/>
          </a:xfrm>
          <a:prstGeom prst="rect">
            <a:avLst/>
          </a:prstGeom>
          <a:noFill/>
          <a:ln w="9525">
            <a:noFill/>
            <a:miter lim="800000"/>
            <a:headEnd/>
            <a:tailEnd/>
          </a:ln>
        </p:spPr>
        <p:txBody>
          <a:bodyPr wrap="square">
            <a:spAutoFit/>
          </a:bodyPr>
          <a:lstStyle/>
          <a:p>
            <a:r>
              <a:rPr lang="es-ES" sz="2800" b="1" dirty="0">
                <a:latin typeface="Arial" panose="020B0604020202020204" pitchFamily="34" charset="0"/>
                <a:cs typeface="Arial" panose="020B0604020202020204" pitchFamily="34" charset="0"/>
              </a:rPr>
              <a:t>III. Mercado Eléctrico y Competencia</a:t>
            </a:r>
            <a:endParaRPr lang="es-CL" sz="2800" b="1" dirty="0">
              <a:latin typeface="Arial" panose="020B0604020202020204" pitchFamily="34" charset="0"/>
              <a:cs typeface="Arial" panose="020B0604020202020204" pitchFamily="34" charset="0"/>
            </a:endParaRPr>
          </a:p>
        </p:txBody>
      </p:sp>
      <p:sp>
        <p:nvSpPr>
          <p:cNvPr id="5" name="Rectangle 12"/>
          <p:cNvSpPr>
            <a:spLocks noChangeArrowheads="1"/>
          </p:cNvSpPr>
          <p:nvPr/>
        </p:nvSpPr>
        <p:spPr bwMode="auto">
          <a:xfrm>
            <a:off x="0" y="1124744"/>
            <a:ext cx="9144000" cy="0"/>
          </a:xfrm>
          <a:prstGeom prst="rect">
            <a:avLst/>
          </a:prstGeom>
          <a:noFill/>
          <a:ln w="25400">
            <a:solidFill>
              <a:srgbClr val="0099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7" name="CuadroTexto 6"/>
          <p:cNvSpPr txBox="1"/>
          <p:nvPr/>
        </p:nvSpPr>
        <p:spPr>
          <a:xfrm>
            <a:off x="0" y="1196752"/>
            <a:ext cx="8686800" cy="5539978"/>
          </a:xfrm>
          <a:prstGeom prst="rect">
            <a:avLst/>
          </a:prstGeom>
          <a:noFill/>
        </p:spPr>
        <p:txBody>
          <a:bodyPr wrap="square" rtlCol="0">
            <a:spAutoFit/>
          </a:bodyPr>
          <a:lstStyle/>
          <a:p>
            <a:pPr marL="914400" lvl="1" indent="-457200">
              <a:buFont typeface="+mj-lt"/>
              <a:buAutoNum type="arabicPeriod"/>
            </a:pPr>
            <a:r>
              <a:rPr lang="es-ES" sz="2400" dirty="0">
                <a:latin typeface="+mn-lt"/>
              </a:rPr>
              <a:t>Mercado Mayorista de Electricidad</a:t>
            </a:r>
            <a:endParaRPr lang="es-ES" sz="2000" dirty="0">
              <a:latin typeface="+mn-lt"/>
            </a:endParaRPr>
          </a:p>
          <a:p>
            <a:pPr marL="742950" lvl="1" indent="-285750" algn="just">
              <a:buFont typeface="Arial" panose="020B0604020202020204" pitchFamily="34" charset="0"/>
              <a:buChar char="•"/>
            </a:pPr>
            <a:endParaRPr lang="es-ES" sz="2000" dirty="0">
              <a:latin typeface="+mn-lt"/>
            </a:endParaRPr>
          </a:p>
          <a:p>
            <a:pPr marL="914400" lvl="1" indent="-457200" algn="just">
              <a:buFont typeface="+mj-lt"/>
              <a:buAutoNum type="alphaLcParenR" startAt="3"/>
            </a:pPr>
            <a:r>
              <a:rPr lang="es-ES" sz="2000" dirty="0">
                <a:latin typeface="+mn-lt"/>
              </a:rPr>
              <a:t>Mercado de capacidad (potencia de suficiencia)</a:t>
            </a:r>
          </a:p>
          <a:p>
            <a:pPr marL="1371600" lvl="2" indent="-457200" algn="just">
              <a:buFont typeface="+mj-lt"/>
              <a:buAutoNum type="romanLcPeriod"/>
            </a:pPr>
            <a:r>
              <a:rPr lang="es-ES" dirty="0">
                <a:latin typeface="+mn-lt"/>
              </a:rPr>
              <a:t>Precio fijado por CNE y potencia de suficiencia asignada por el Coordinador, competencia a través de inversiones localizadas.</a:t>
            </a:r>
          </a:p>
          <a:p>
            <a:pPr marL="1371600" lvl="2" indent="-457200" algn="just">
              <a:buFont typeface="+mj-lt"/>
              <a:buAutoNum type="romanLcPeriod"/>
            </a:pPr>
            <a:endParaRPr lang="es-ES" dirty="0">
              <a:latin typeface="+mn-lt"/>
            </a:endParaRPr>
          </a:p>
          <a:p>
            <a:pPr marL="1371600" lvl="2" indent="-457200" algn="just">
              <a:buFont typeface="+mj-lt"/>
              <a:buAutoNum type="romanLcPeriod"/>
            </a:pPr>
            <a:r>
              <a:rPr lang="es-ES" dirty="0">
                <a:latin typeface="+mn-lt"/>
              </a:rPr>
              <a:t>Precios bajo incertidumbre regulatoria, sin un proceso de determinación de costos reglado, sin participación reglada y sin opción de Panel de Expertos.</a:t>
            </a:r>
          </a:p>
          <a:p>
            <a:pPr marL="1371600" lvl="2" indent="-457200" algn="just">
              <a:buFont typeface="+mj-lt"/>
              <a:buAutoNum type="romanLcPeriod"/>
            </a:pPr>
            <a:endParaRPr lang="es-ES" dirty="0">
              <a:latin typeface="+mn-lt"/>
            </a:endParaRPr>
          </a:p>
          <a:p>
            <a:pPr marL="914400" lvl="1" indent="-457200" algn="just">
              <a:buFont typeface="+mj-lt"/>
              <a:buAutoNum type="alphaLcParenR" startAt="3"/>
            </a:pPr>
            <a:r>
              <a:rPr lang="es-ES" sz="2000" dirty="0">
                <a:latin typeface="+mn-lt"/>
              </a:rPr>
              <a:t>Mercado de Servicios Complementarios (SSCC)</a:t>
            </a:r>
          </a:p>
          <a:p>
            <a:pPr marL="1371600" lvl="2" indent="-457200" algn="just">
              <a:buFont typeface="+mj-lt"/>
              <a:buAutoNum type="romanLcPeriod"/>
            </a:pPr>
            <a:r>
              <a:rPr lang="es-ES" dirty="0">
                <a:latin typeface="+mn-lt"/>
              </a:rPr>
              <a:t>Artículo 72º-7 de la Ley Nº20.936, crea esquema de asignación competitiva (en principio), para licitar instalaciones y subastar prestaciones de SSCC. </a:t>
            </a:r>
          </a:p>
          <a:p>
            <a:pPr marL="1371600" lvl="2" indent="-457200" algn="just">
              <a:buFont typeface="+mj-lt"/>
              <a:buAutoNum type="romanLcPeriod"/>
            </a:pPr>
            <a:endParaRPr lang="es-ES" dirty="0">
              <a:latin typeface="+mn-lt"/>
            </a:endParaRPr>
          </a:p>
          <a:p>
            <a:pPr marL="1371600" lvl="2" indent="-457200" algn="just">
              <a:buFont typeface="+mj-lt"/>
              <a:buAutoNum type="romanLcPeriod"/>
            </a:pPr>
            <a:r>
              <a:rPr lang="es-ES" dirty="0">
                <a:latin typeface="+mn-lt"/>
              </a:rPr>
              <a:t>La ley hace mención explícita a evaluar condiciones de competencia por el Coordinador, empresa </a:t>
            </a:r>
            <a:r>
              <a:rPr lang="es-ES" dirty="0" err="1">
                <a:latin typeface="+mn-lt"/>
              </a:rPr>
              <a:t>pivotal</a:t>
            </a:r>
            <a:r>
              <a:rPr lang="es-ES" dirty="0">
                <a:latin typeface="+mn-lt"/>
              </a:rPr>
              <a:t>, precios de equilibrio, barreras de entrada, etc.</a:t>
            </a:r>
          </a:p>
          <a:p>
            <a:pPr lvl="2" algn="just"/>
            <a:endParaRPr lang="es-ES" dirty="0">
              <a:latin typeface="+mn-lt"/>
            </a:endParaRPr>
          </a:p>
          <a:p>
            <a:pPr marL="1371600" lvl="2" indent="-457200" algn="just">
              <a:buFont typeface="+mj-lt"/>
              <a:buAutoNum type="romanLcPeriod"/>
            </a:pPr>
            <a:endParaRPr lang="es-ES" dirty="0">
              <a:latin typeface="+mn-lt"/>
            </a:endParaRPr>
          </a:p>
          <a:p>
            <a:pPr marL="1371600" lvl="2" indent="-457200" algn="just">
              <a:buFont typeface="+mj-lt"/>
              <a:buAutoNum type="romanLcPeriod"/>
            </a:pPr>
            <a:endParaRPr lang="es-ES" dirty="0">
              <a:latin typeface="+mn-lt"/>
            </a:endParaRPr>
          </a:p>
        </p:txBody>
      </p:sp>
    </p:spTree>
    <p:extLst>
      <p:ext uri="{BB962C8B-B14F-4D97-AF65-F5344CB8AC3E}">
        <p14:creationId xmlns:p14="http://schemas.microsoft.com/office/powerpoint/2010/main" val="23321018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19100249-4115-4AB1-8477-E7EBD07FB679}" type="slidenum">
              <a:rPr lang="es-ES_tradnl" smtClean="0"/>
              <a:pPr>
                <a:defRPr/>
              </a:pPr>
              <a:t>12</a:t>
            </a:fld>
            <a:endParaRPr lang="es-ES_tradnl"/>
          </a:p>
        </p:txBody>
      </p:sp>
      <p:sp>
        <p:nvSpPr>
          <p:cNvPr id="4" name="1 CuadroTexto"/>
          <p:cNvSpPr txBox="1">
            <a:spLocks noChangeArrowheads="1"/>
          </p:cNvSpPr>
          <p:nvPr/>
        </p:nvSpPr>
        <p:spPr bwMode="auto">
          <a:xfrm>
            <a:off x="307428" y="188640"/>
            <a:ext cx="8657060" cy="523220"/>
          </a:xfrm>
          <a:prstGeom prst="rect">
            <a:avLst/>
          </a:prstGeom>
          <a:noFill/>
          <a:ln w="9525">
            <a:noFill/>
            <a:miter lim="800000"/>
            <a:headEnd/>
            <a:tailEnd/>
          </a:ln>
        </p:spPr>
        <p:txBody>
          <a:bodyPr wrap="square">
            <a:spAutoFit/>
          </a:bodyPr>
          <a:lstStyle/>
          <a:p>
            <a:r>
              <a:rPr lang="es-ES" sz="2800" b="1" dirty="0">
                <a:latin typeface="Arial" panose="020B0604020202020204" pitchFamily="34" charset="0"/>
                <a:cs typeface="Arial" panose="020B0604020202020204" pitchFamily="34" charset="0"/>
              </a:rPr>
              <a:t>III. Mercado Eléctrico y Competencia</a:t>
            </a:r>
            <a:endParaRPr lang="es-CL" sz="2800" b="1" dirty="0">
              <a:latin typeface="Arial" panose="020B0604020202020204" pitchFamily="34" charset="0"/>
              <a:cs typeface="Arial" panose="020B0604020202020204" pitchFamily="34" charset="0"/>
            </a:endParaRPr>
          </a:p>
        </p:txBody>
      </p:sp>
      <p:sp>
        <p:nvSpPr>
          <p:cNvPr id="5" name="Rectangle 12"/>
          <p:cNvSpPr>
            <a:spLocks noChangeArrowheads="1"/>
          </p:cNvSpPr>
          <p:nvPr/>
        </p:nvSpPr>
        <p:spPr bwMode="auto">
          <a:xfrm>
            <a:off x="0" y="1124744"/>
            <a:ext cx="9144000" cy="0"/>
          </a:xfrm>
          <a:prstGeom prst="rect">
            <a:avLst/>
          </a:prstGeom>
          <a:noFill/>
          <a:ln w="25400">
            <a:solidFill>
              <a:srgbClr val="0099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7" name="CuadroTexto 6"/>
          <p:cNvSpPr txBox="1"/>
          <p:nvPr/>
        </p:nvSpPr>
        <p:spPr>
          <a:xfrm>
            <a:off x="0" y="1196752"/>
            <a:ext cx="8686800" cy="5078313"/>
          </a:xfrm>
          <a:prstGeom prst="rect">
            <a:avLst/>
          </a:prstGeom>
          <a:noFill/>
        </p:spPr>
        <p:txBody>
          <a:bodyPr wrap="square" rtlCol="0">
            <a:spAutoFit/>
          </a:bodyPr>
          <a:lstStyle/>
          <a:p>
            <a:pPr marL="914400" lvl="1" indent="-457200">
              <a:buFont typeface="+mj-lt"/>
              <a:buAutoNum type="arabicPeriod" startAt="2"/>
            </a:pPr>
            <a:r>
              <a:rPr lang="es-ES" sz="2400" dirty="0">
                <a:latin typeface="+mn-lt"/>
              </a:rPr>
              <a:t>Servicio Público de Transmisión Eléctrica</a:t>
            </a:r>
            <a:endParaRPr lang="es-ES" sz="2000" dirty="0">
              <a:latin typeface="+mn-lt"/>
            </a:endParaRPr>
          </a:p>
          <a:p>
            <a:pPr lvl="1" algn="just"/>
            <a:r>
              <a:rPr lang="es-ES" sz="2000" dirty="0">
                <a:latin typeface="+mn-lt"/>
              </a:rPr>
              <a:t>	(Facilidad esencial que permite competencia en mercado mayorista)</a:t>
            </a:r>
          </a:p>
          <a:p>
            <a:pPr lvl="1" algn="just"/>
            <a:endParaRPr lang="es-ES" sz="2000" dirty="0">
              <a:latin typeface="+mn-lt"/>
            </a:endParaRPr>
          </a:p>
          <a:p>
            <a:pPr marL="914400" lvl="1" indent="-457200" algn="just">
              <a:buFont typeface="+mj-lt"/>
              <a:buAutoNum type="alphaLcParenR"/>
            </a:pPr>
            <a:r>
              <a:rPr lang="es-ES" sz="2000" dirty="0">
                <a:latin typeface="+mn-lt"/>
              </a:rPr>
              <a:t>Licitación de obras de expansión</a:t>
            </a:r>
          </a:p>
          <a:p>
            <a:pPr marL="1371600" lvl="2" indent="-457200" algn="just">
              <a:buFont typeface="+mj-lt"/>
              <a:buAutoNum type="romanLcPeriod"/>
            </a:pPr>
            <a:r>
              <a:rPr lang="es-ES" u="sng" dirty="0">
                <a:latin typeface="+mn-lt"/>
              </a:rPr>
              <a:t>Competencia ex ante</a:t>
            </a:r>
            <a:r>
              <a:rPr lang="es-ES" dirty="0">
                <a:latin typeface="+mn-lt"/>
              </a:rPr>
              <a:t>: obras nuevas (construcción y explotación) y ampliaciones (construcción)</a:t>
            </a:r>
          </a:p>
          <a:p>
            <a:pPr marL="1371600" lvl="2" indent="-457200" algn="just">
              <a:buFont typeface="+mj-lt"/>
              <a:buAutoNum type="romanLcPeriod"/>
            </a:pPr>
            <a:endParaRPr lang="es-ES" dirty="0">
              <a:latin typeface="+mn-lt"/>
            </a:endParaRPr>
          </a:p>
          <a:p>
            <a:pPr marL="914400" lvl="1" indent="-457200" algn="just">
              <a:buFont typeface="+mj-lt"/>
              <a:buAutoNum type="alphaLcParenR"/>
            </a:pPr>
            <a:r>
              <a:rPr lang="es-ES" sz="2000" dirty="0">
                <a:latin typeface="+mn-lt"/>
              </a:rPr>
              <a:t>Planificación de la transmisión</a:t>
            </a:r>
          </a:p>
          <a:p>
            <a:pPr marL="1371600" lvl="2" indent="-457200" algn="just">
              <a:buFont typeface="+mj-lt"/>
              <a:buAutoNum type="romanLcPeriod"/>
            </a:pPr>
            <a:r>
              <a:rPr lang="es-ES" dirty="0">
                <a:latin typeface="+mn-lt"/>
              </a:rPr>
              <a:t>Artículo 87º, literal b) establece como condición: “</a:t>
            </a:r>
            <a:r>
              <a:rPr lang="es-ES" i="1" dirty="0">
                <a:latin typeface="+mn-lt"/>
              </a:rPr>
              <a:t>La creación de condiciones que promuevan la oferta y </a:t>
            </a:r>
            <a:r>
              <a:rPr lang="es-ES" i="1" u="sng" dirty="0">
                <a:latin typeface="+mn-lt"/>
              </a:rPr>
              <a:t>faciliten la competencia </a:t>
            </a:r>
            <a:r>
              <a:rPr lang="es-ES" i="1" dirty="0">
                <a:latin typeface="+mn-lt"/>
              </a:rPr>
              <a:t>propendiendo al mercado eléctrico común …</a:t>
            </a:r>
            <a:r>
              <a:rPr lang="es-ES" dirty="0">
                <a:latin typeface="+mn-lt"/>
              </a:rPr>
              <a:t>”.</a:t>
            </a:r>
          </a:p>
          <a:p>
            <a:pPr marL="914400" lvl="1" indent="-457200" algn="just">
              <a:buFont typeface="+mj-lt"/>
              <a:buAutoNum type="alphaLcParenR"/>
            </a:pPr>
            <a:endParaRPr lang="es-ES" sz="2000" dirty="0">
              <a:latin typeface="+mn-lt"/>
            </a:endParaRPr>
          </a:p>
          <a:p>
            <a:pPr marL="914400" lvl="1" indent="-457200" algn="just">
              <a:buFont typeface="+mj-lt"/>
              <a:buAutoNum type="alphaLcParenR"/>
            </a:pPr>
            <a:r>
              <a:rPr lang="es-ES" sz="2000" dirty="0">
                <a:latin typeface="+mn-lt"/>
              </a:rPr>
              <a:t>Acceso abierto</a:t>
            </a:r>
          </a:p>
          <a:p>
            <a:pPr marL="1371600" lvl="2" indent="-457200" algn="just">
              <a:buFont typeface="+mj-lt"/>
              <a:buAutoNum type="romanLcPeriod"/>
            </a:pPr>
            <a:r>
              <a:rPr lang="es-ES" dirty="0">
                <a:latin typeface="+mn-lt"/>
              </a:rPr>
              <a:t>Artículo 79º, tiene es trascendental para estructura de mercado con bases de libre competencia: las instalaciones de transmisión sometidas a régimen de acceso abierto, pueden</a:t>
            </a:r>
            <a:r>
              <a:rPr lang="es-ES" i="1" dirty="0">
                <a:latin typeface="+mn-lt"/>
              </a:rPr>
              <a:t> “ser utilizadas por terceros bajo condiciones técnicas y económicos </a:t>
            </a:r>
            <a:r>
              <a:rPr lang="es-ES" i="1" u="sng" dirty="0">
                <a:latin typeface="+mn-lt"/>
              </a:rPr>
              <a:t>no discriminatorias</a:t>
            </a:r>
            <a:r>
              <a:rPr lang="es-ES" i="1" dirty="0">
                <a:latin typeface="+mn-lt"/>
              </a:rPr>
              <a:t> entre todos los usuarios”</a:t>
            </a:r>
            <a:r>
              <a:rPr lang="es-ES" dirty="0">
                <a:latin typeface="+mn-lt"/>
              </a:rPr>
              <a:t>.</a:t>
            </a:r>
          </a:p>
        </p:txBody>
      </p:sp>
    </p:spTree>
    <p:extLst>
      <p:ext uri="{BB962C8B-B14F-4D97-AF65-F5344CB8AC3E}">
        <p14:creationId xmlns:p14="http://schemas.microsoft.com/office/powerpoint/2010/main" val="33935424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19100249-4115-4AB1-8477-E7EBD07FB679}" type="slidenum">
              <a:rPr lang="es-ES_tradnl" smtClean="0"/>
              <a:pPr>
                <a:defRPr/>
              </a:pPr>
              <a:t>13</a:t>
            </a:fld>
            <a:endParaRPr lang="es-ES_tradnl"/>
          </a:p>
        </p:txBody>
      </p:sp>
      <p:sp>
        <p:nvSpPr>
          <p:cNvPr id="4" name="1 CuadroTexto"/>
          <p:cNvSpPr txBox="1">
            <a:spLocks noChangeArrowheads="1"/>
          </p:cNvSpPr>
          <p:nvPr/>
        </p:nvSpPr>
        <p:spPr bwMode="auto">
          <a:xfrm>
            <a:off x="307428" y="188640"/>
            <a:ext cx="8657060" cy="523220"/>
          </a:xfrm>
          <a:prstGeom prst="rect">
            <a:avLst/>
          </a:prstGeom>
          <a:noFill/>
          <a:ln w="9525">
            <a:noFill/>
            <a:miter lim="800000"/>
            <a:headEnd/>
            <a:tailEnd/>
          </a:ln>
        </p:spPr>
        <p:txBody>
          <a:bodyPr wrap="square">
            <a:spAutoFit/>
          </a:bodyPr>
          <a:lstStyle/>
          <a:p>
            <a:r>
              <a:rPr lang="es-ES" sz="2800" b="1" dirty="0">
                <a:latin typeface="Arial" panose="020B0604020202020204" pitchFamily="34" charset="0"/>
                <a:cs typeface="Arial" panose="020B0604020202020204" pitchFamily="34" charset="0"/>
              </a:rPr>
              <a:t>IV. Aplicación del Monitoreo de Competencia</a:t>
            </a:r>
            <a:endParaRPr lang="es-CL" sz="2800" b="1" dirty="0">
              <a:latin typeface="Arial" panose="020B0604020202020204" pitchFamily="34" charset="0"/>
              <a:cs typeface="Arial" panose="020B0604020202020204" pitchFamily="34" charset="0"/>
            </a:endParaRPr>
          </a:p>
        </p:txBody>
      </p:sp>
      <p:sp>
        <p:nvSpPr>
          <p:cNvPr id="5" name="Rectangle 12"/>
          <p:cNvSpPr>
            <a:spLocks noChangeArrowheads="1"/>
          </p:cNvSpPr>
          <p:nvPr/>
        </p:nvSpPr>
        <p:spPr bwMode="auto">
          <a:xfrm>
            <a:off x="0" y="1124744"/>
            <a:ext cx="9144000" cy="0"/>
          </a:xfrm>
          <a:prstGeom prst="rect">
            <a:avLst/>
          </a:prstGeom>
          <a:noFill/>
          <a:ln w="25400">
            <a:solidFill>
              <a:srgbClr val="0099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7" name="CuadroTexto 6"/>
          <p:cNvSpPr txBox="1"/>
          <p:nvPr/>
        </p:nvSpPr>
        <p:spPr>
          <a:xfrm>
            <a:off x="0" y="1196752"/>
            <a:ext cx="8686800" cy="4585871"/>
          </a:xfrm>
          <a:prstGeom prst="rect">
            <a:avLst/>
          </a:prstGeom>
          <a:noFill/>
        </p:spPr>
        <p:txBody>
          <a:bodyPr wrap="square" rtlCol="0">
            <a:spAutoFit/>
          </a:bodyPr>
          <a:lstStyle/>
          <a:p>
            <a:pPr lvl="1" algn="just"/>
            <a:r>
              <a:rPr lang="es-ES" sz="2400" dirty="0">
                <a:latin typeface="+mn-lt"/>
              </a:rPr>
              <a:t>¿Cómo, de qué forma y bajo qué causales el Coordinador determinará los indicios de atentado a la libre competencia?</a:t>
            </a:r>
          </a:p>
          <a:p>
            <a:pPr lvl="1" algn="just"/>
            <a:endParaRPr lang="es-ES" sz="2400" dirty="0">
              <a:latin typeface="+mn-lt"/>
            </a:endParaRPr>
          </a:p>
          <a:p>
            <a:pPr lvl="1" algn="just"/>
            <a:r>
              <a:rPr lang="es-ES" sz="2000" dirty="0">
                <a:latin typeface="+mn-lt"/>
              </a:rPr>
              <a:t>DL211:</a:t>
            </a:r>
            <a:endParaRPr lang="es-ES" sz="2400" dirty="0">
              <a:latin typeface="+mn-lt"/>
            </a:endParaRPr>
          </a:p>
          <a:p>
            <a:pPr marL="914400" lvl="1" indent="-457200" algn="just">
              <a:buFont typeface="+mj-lt"/>
              <a:buAutoNum type="alphaLcParenR"/>
            </a:pPr>
            <a:r>
              <a:rPr lang="es-ES" sz="2000" dirty="0">
                <a:latin typeface="+mn-lt"/>
              </a:rPr>
              <a:t>Acuerdos o prácticas concertadas: fijar precios, limitar la producción, asignarse zonas o cuotas de mercado o afectar el resultado de procesos de licitación.</a:t>
            </a:r>
          </a:p>
          <a:p>
            <a:pPr marL="914400" lvl="1" indent="-457200" algn="just">
              <a:buFont typeface="+mj-lt"/>
              <a:buAutoNum type="alphaLcParenR"/>
            </a:pPr>
            <a:r>
              <a:rPr lang="es-ES" sz="2000" dirty="0">
                <a:latin typeface="+mn-lt"/>
              </a:rPr>
              <a:t>Abuso de posición dominante en el mercado.</a:t>
            </a:r>
          </a:p>
          <a:p>
            <a:pPr marL="914400" lvl="1" indent="-457200" algn="just">
              <a:buFont typeface="+mj-lt"/>
              <a:buAutoNum type="alphaLcParenR"/>
            </a:pPr>
            <a:r>
              <a:rPr lang="es-ES" sz="2000" dirty="0">
                <a:latin typeface="+mn-lt"/>
              </a:rPr>
              <a:t>Prácticas predatorias o competencia desleal.</a:t>
            </a:r>
          </a:p>
          <a:p>
            <a:pPr lvl="1" algn="just"/>
            <a:endParaRPr lang="es-ES" sz="2000" dirty="0">
              <a:latin typeface="+mn-lt"/>
            </a:endParaRPr>
          </a:p>
          <a:p>
            <a:pPr lvl="1" algn="just"/>
            <a:r>
              <a:rPr lang="es-ES" sz="2000" dirty="0">
                <a:latin typeface="+mn-lt"/>
              </a:rPr>
              <a:t>Caracterización elemental del monitoreo de competencia en mercado eléctrico:</a:t>
            </a:r>
          </a:p>
          <a:p>
            <a:pPr marL="1371600" lvl="2" indent="-457200" algn="just">
              <a:buAutoNum type="arabicPeriod"/>
            </a:pPr>
            <a:r>
              <a:rPr lang="es-ES" sz="2000" dirty="0">
                <a:latin typeface="+mn-lt"/>
              </a:rPr>
              <a:t>Monitoreo del desempeño del mercado (diseño regulatorio)</a:t>
            </a:r>
          </a:p>
          <a:p>
            <a:pPr marL="1371600" lvl="2" indent="-457200" algn="just">
              <a:buAutoNum type="arabicPeriod"/>
            </a:pPr>
            <a:r>
              <a:rPr lang="es-ES" sz="2000" dirty="0">
                <a:latin typeface="+mn-lt"/>
              </a:rPr>
              <a:t>Monitoreo del comportamiento de agentes (prácticas, conductas)</a:t>
            </a:r>
          </a:p>
        </p:txBody>
      </p:sp>
    </p:spTree>
    <p:extLst>
      <p:ext uri="{BB962C8B-B14F-4D97-AF65-F5344CB8AC3E}">
        <p14:creationId xmlns:p14="http://schemas.microsoft.com/office/powerpoint/2010/main" val="39469480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19100249-4115-4AB1-8477-E7EBD07FB679}" type="slidenum">
              <a:rPr lang="es-ES_tradnl" smtClean="0"/>
              <a:pPr>
                <a:defRPr/>
              </a:pPr>
              <a:t>14</a:t>
            </a:fld>
            <a:endParaRPr lang="es-ES_tradnl"/>
          </a:p>
        </p:txBody>
      </p:sp>
      <p:sp>
        <p:nvSpPr>
          <p:cNvPr id="4" name="1 CuadroTexto"/>
          <p:cNvSpPr txBox="1">
            <a:spLocks noChangeArrowheads="1"/>
          </p:cNvSpPr>
          <p:nvPr/>
        </p:nvSpPr>
        <p:spPr bwMode="auto">
          <a:xfrm>
            <a:off x="307428" y="188640"/>
            <a:ext cx="8657060" cy="523220"/>
          </a:xfrm>
          <a:prstGeom prst="rect">
            <a:avLst/>
          </a:prstGeom>
          <a:noFill/>
          <a:ln w="9525">
            <a:noFill/>
            <a:miter lim="800000"/>
            <a:headEnd/>
            <a:tailEnd/>
          </a:ln>
        </p:spPr>
        <p:txBody>
          <a:bodyPr wrap="square">
            <a:spAutoFit/>
          </a:bodyPr>
          <a:lstStyle/>
          <a:p>
            <a:r>
              <a:rPr lang="es-ES" sz="2800" b="1" dirty="0">
                <a:latin typeface="Arial" panose="020B0604020202020204" pitchFamily="34" charset="0"/>
                <a:cs typeface="Arial" panose="020B0604020202020204" pitchFamily="34" charset="0"/>
              </a:rPr>
              <a:t>IV. Aplicación del Monitoreo de Competencia</a:t>
            </a:r>
            <a:endParaRPr lang="es-CL" sz="2800" b="1" dirty="0">
              <a:latin typeface="Arial" panose="020B0604020202020204" pitchFamily="34" charset="0"/>
              <a:cs typeface="Arial" panose="020B0604020202020204" pitchFamily="34" charset="0"/>
            </a:endParaRPr>
          </a:p>
        </p:txBody>
      </p:sp>
      <p:sp>
        <p:nvSpPr>
          <p:cNvPr id="5" name="Rectangle 12"/>
          <p:cNvSpPr>
            <a:spLocks noChangeArrowheads="1"/>
          </p:cNvSpPr>
          <p:nvPr/>
        </p:nvSpPr>
        <p:spPr bwMode="auto">
          <a:xfrm>
            <a:off x="0" y="1124744"/>
            <a:ext cx="9144000" cy="0"/>
          </a:xfrm>
          <a:prstGeom prst="rect">
            <a:avLst/>
          </a:prstGeom>
          <a:noFill/>
          <a:ln w="25400">
            <a:solidFill>
              <a:srgbClr val="0099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6" name="CuadroTexto 5">
            <a:extLst>
              <a:ext uri="{FF2B5EF4-FFF2-40B4-BE49-F238E27FC236}">
                <a16:creationId xmlns:a16="http://schemas.microsoft.com/office/drawing/2014/main" id="{751D8539-C120-48CB-8061-628CF7D1962F}"/>
              </a:ext>
            </a:extLst>
          </p:cNvPr>
          <p:cNvSpPr txBox="1"/>
          <p:nvPr/>
        </p:nvSpPr>
        <p:spPr>
          <a:xfrm>
            <a:off x="0" y="1196752"/>
            <a:ext cx="8686800" cy="5293757"/>
          </a:xfrm>
          <a:prstGeom prst="rect">
            <a:avLst/>
          </a:prstGeom>
          <a:noFill/>
        </p:spPr>
        <p:txBody>
          <a:bodyPr wrap="square" rtlCol="0">
            <a:spAutoFit/>
          </a:bodyPr>
          <a:lstStyle/>
          <a:p>
            <a:pPr marL="914400" lvl="1" indent="-457200">
              <a:buFont typeface="+mj-lt"/>
              <a:buAutoNum type="arabicPeriod"/>
            </a:pPr>
            <a:r>
              <a:rPr lang="es-ES" sz="2400" dirty="0">
                <a:latin typeface="+mn-lt"/>
              </a:rPr>
              <a:t>Monitoreo del desempeño del mercado</a:t>
            </a:r>
            <a:endParaRPr lang="es-ES" sz="2000" dirty="0">
              <a:latin typeface="+mn-lt"/>
            </a:endParaRPr>
          </a:p>
          <a:p>
            <a:pPr marL="742950" lvl="1" indent="-285750" algn="just">
              <a:buFont typeface="Arial" panose="020B0604020202020204" pitchFamily="34" charset="0"/>
              <a:buChar char="•"/>
            </a:pPr>
            <a:endParaRPr lang="es-ES" sz="2000" dirty="0">
              <a:latin typeface="+mn-lt"/>
            </a:endParaRPr>
          </a:p>
          <a:p>
            <a:pPr marL="914400" lvl="1" indent="-457200" algn="just">
              <a:buFont typeface="+mj-lt"/>
              <a:buAutoNum type="alphaLcParenR"/>
            </a:pPr>
            <a:r>
              <a:rPr lang="es-ES" sz="2000" dirty="0">
                <a:latin typeface="+mn-lt"/>
              </a:rPr>
              <a:t>El diseño regulatorio condiciona el nivel de competencia del mercado</a:t>
            </a:r>
            <a:endParaRPr lang="es-ES" dirty="0">
              <a:latin typeface="+mn-lt"/>
            </a:endParaRPr>
          </a:p>
          <a:p>
            <a:pPr marL="1371600" lvl="2" indent="-457200" algn="just">
              <a:buFont typeface="+mj-lt"/>
              <a:buAutoNum type="romanLcPeriod"/>
            </a:pPr>
            <a:r>
              <a:rPr lang="es-ES" dirty="0">
                <a:latin typeface="+mn-lt"/>
              </a:rPr>
              <a:t>La LGSE erige al Coordinador como Vigilante y Consejero-Asesor en materia de libre competencia. </a:t>
            </a:r>
          </a:p>
          <a:p>
            <a:pPr marL="1371600" lvl="2" indent="-457200" algn="just">
              <a:buFont typeface="+mj-lt"/>
              <a:buAutoNum type="romanLcPeriod"/>
            </a:pPr>
            <a:r>
              <a:rPr lang="es-ES" dirty="0">
                <a:latin typeface="+mn-lt"/>
              </a:rPr>
              <a:t>Deberá identificar fallas en el diseño del mercado que provocan: distorsiones del mercado, comportamiento ineficiente, conducta estratégica.</a:t>
            </a:r>
          </a:p>
          <a:p>
            <a:pPr marL="1371600" lvl="2" indent="-457200" algn="just">
              <a:buFont typeface="+mj-lt"/>
              <a:buAutoNum type="romanLcPeriod"/>
            </a:pPr>
            <a:endParaRPr lang="es-ES" dirty="0">
              <a:latin typeface="+mn-lt"/>
            </a:endParaRPr>
          </a:p>
          <a:p>
            <a:pPr marL="914400" lvl="1" indent="-457200" algn="just">
              <a:buFont typeface="+mj-lt"/>
              <a:buAutoNum type="alphaLcParenR"/>
            </a:pPr>
            <a:r>
              <a:rPr lang="es-ES" sz="2000" dirty="0">
                <a:latin typeface="+mn-lt"/>
              </a:rPr>
              <a:t>Concentración y libre competencia</a:t>
            </a:r>
          </a:p>
          <a:p>
            <a:pPr marL="1371600" lvl="2" indent="-457200" algn="just">
              <a:buFont typeface="+mj-lt"/>
              <a:buAutoNum type="romanLcPeriod"/>
            </a:pPr>
            <a:r>
              <a:rPr lang="es-ES" dirty="0">
                <a:latin typeface="+mn-lt"/>
              </a:rPr>
              <a:t>Concentración horizontal no implica falta de competencia</a:t>
            </a:r>
          </a:p>
          <a:p>
            <a:pPr marL="1371600" lvl="2" indent="-457200" algn="just">
              <a:buFont typeface="+mj-lt"/>
              <a:buAutoNum type="romanLcPeriod"/>
            </a:pPr>
            <a:r>
              <a:rPr lang="es-ES" dirty="0">
                <a:latin typeface="+mn-lt"/>
              </a:rPr>
              <a:t>Si diseños de mercado son deficientes o incorrectos, es probable que se identifiquen prácticas anticompetitivas en un mercado concentrado</a:t>
            </a:r>
          </a:p>
          <a:p>
            <a:pPr lvl="2" algn="just"/>
            <a:endParaRPr lang="es-ES" dirty="0">
              <a:latin typeface="+mn-lt"/>
            </a:endParaRPr>
          </a:p>
          <a:p>
            <a:pPr marL="914400" lvl="1" indent="-457200" algn="just">
              <a:buFont typeface="+mj-lt"/>
              <a:buAutoNum type="alphaLcParenR"/>
            </a:pPr>
            <a:r>
              <a:rPr lang="es-ES" sz="2000" dirty="0">
                <a:latin typeface="+mn-lt"/>
              </a:rPr>
              <a:t>Barreras de entrada y participación (mercado </a:t>
            </a:r>
            <a:r>
              <a:rPr lang="es-ES" sz="2000" dirty="0" err="1">
                <a:latin typeface="+mn-lt"/>
              </a:rPr>
              <a:t>desafiable</a:t>
            </a:r>
            <a:r>
              <a:rPr lang="es-ES" sz="2000" dirty="0">
                <a:latin typeface="+mn-lt"/>
              </a:rPr>
              <a:t>)</a:t>
            </a:r>
          </a:p>
          <a:p>
            <a:pPr marL="1371600" lvl="2" indent="-457200" algn="just">
              <a:buFont typeface="+mj-lt"/>
              <a:buAutoNum type="romanLcPeriod"/>
            </a:pPr>
            <a:r>
              <a:rPr lang="es-ES" dirty="0">
                <a:latin typeface="+mn-lt"/>
              </a:rPr>
              <a:t>Acceso abierto: todos los agentes, tanto actuales como potenciales, tienen derecho a acceder a la facilidad esencial (transmisión)</a:t>
            </a:r>
          </a:p>
          <a:p>
            <a:pPr marL="1371600" lvl="2" indent="-457200" algn="just">
              <a:buFont typeface="+mj-lt"/>
              <a:buAutoNum type="romanLcPeriod"/>
            </a:pPr>
            <a:r>
              <a:rPr lang="es-ES" dirty="0">
                <a:latin typeface="+mn-lt"/>
              </a:rPr>
              <a:t>Oportunidades comerciales y reducción de riesgo</a:t>
            </a:r>
          </a:p>
          <a:p>
            <a:pPr marL="1371600" lvl="2" indent="-457200" algn="just">
              <a:buFont typeface="+mj-lt"/>
              <a:buAutoNum type="romanLcPeriod"/>
            </a:pPr>
            <a:endParaRPr lang="es-ES" dirty="0">
              <a:latin typeface="+mn-lt"/>
            </a:endParaRPr>
          </a:p>
        </p:txBody>
      </p:sp>
    </p:spTree>
    <p:extLst>
      <p:ext uri="{BB962C8B-B14F-4D97-AF65-F5344CB8AC3E}">
        <p14:creationId xmlns:p14="http://schemas.microsoft.com/office/powerpoint/2010/main" val="15116781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19100249-4115-4AB1-8477-E7EBD07FB679}" type="slidenum">
              <a:rPr lang="es-ES_tradnl" smtClean="0"/>
              <a:pPr>
                <a:defRPr/>
              </a:pPr>
              <a:t>15</a:t>
            </a:fld>
            <a:endParaRPr lang="es-ES_tradnl"/>
          </a:p>
        </p:txBody>
      </p:sp>
      <p:sp>
        <p:nvSpPr>
          <p:cNvPr id="4" name="1 CuadroTexto"/>
          <p:cNvSpPr txBox="1">
            <a:spLocks noChangeArrowheads="1"/>
          </p:cNvSpPr>
          <p:nvPr/>
        </p:nvSpPr>
        <p:spPr bwMode="auto">
          <a:xfrm>
            <a:off x="307428" y="188640"/>
            <a:ext cx="8657060" cy="523220"/>
          </a:xfrm>
          <a:prstGeom prst="rect">
            <a:avLst/>
          </a:prstGeom>
          <a:noFill/>
          <a:ln w="9525">
            <a:noFill/>
            <a:miter lim="800000"/>
            <a:headEnd/>
            <a:tailEnd/>
          </a:ln>
        </p:spPr>
        <p:txBody>
          <a:bodyPr wrap="square">
            <a:spAutoFit/>
          </a:bodyPr>
          <a:lstStyle/>
          <a:p>
            <a:r>
              <a:rPr lang="es-ES" sz="2800" b="1" dirty="0">
                <a:latin typeface="Arial" panose="020B0604020202020204" pitchFamily="34" charset="0"/>
                <a:cs typeface="Arial" panose="020B0604020202020204" pitchFamily="34" charset="0"/>
              </a:rPr>
              <a:t>IV. Aplicación del Monitoreo de Competencia</a:t>
            </a:r>
            <a:endParaRPr lang="es-CL" sz="2800" b="1" dirty="0">
              <a:latin typeface="Arial" panose="020B0604020202020204" pitchFamily="34" charset="0"/>
              <a:cs typeface="Arial" panose="020B0604020202020204" pitchFamily="34" charset="0"/>
            </a:endParaRPr>
          </a:p>
        </p:txBody>
      </p:sp>
      <p:sp>
        <p:nvSpPr>
          <p:cNvPr id="5" name="Rectangle 12"/>
          <p:cNvSpPr>
            <a:spLocks noChangeArrowheads="1"/>
          </p:cNvSpPr>
          <p:nvPr/>
        </p:nvSpPr>
        <p:spPr bwMode="auto">
          <a:xfrm>
            <a:off x="0" y="1124744"/>
            <a:ext cx="9144000" cy="0"/>
          </a:xfrm>
          <a:prstGeom prst="rect">
            <a:avLst/>
          </a:prstGeom>
          <a:noFill/>
          <a:ln w="25400">
            <a:solidFill>
              <a:srgbClr val="0099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6" name="CuadroTexto 5">
            <a:extLst>
              <a:ext uri="{FF2B5EF4-FFF2-40B4-BE49-F238E27FC236}">
                <a16:creationId xmlns:a16="http://schemas.microsoft.com/office/drawing/2014/main" id="{751D8539-C120-48CB-8061-628CF7D1962F}"/>
              </a:ext>
            </a:extLst>
          </p:cNvPr>
          <p:cNvSpPr txBox="1"/>
          <p:nvPr/>
        </p:nvSpPr>
        <p:spPr>
          <a:xfrm>
            <a:off x="0" y="1196752"/>
            <a:ext cx="8686800" cy="5601533"/>
          </a:xfrm>
          <a:prstGeom prst="rect">
            <a:avLst/>
          </a:prstGeom>
          <a:noFill/>
        </p:spPr>
        <p:txBody>
          <a:bodyPr wrap="square" rtlCol="0">
            <a:spAutoFit/>
          </a:bodyPr>
          <a:lstStyle/>
          <a:p>
            <a:pPr marL="914400" lvl="1" indent="-457200">
              <a:buFont typeface="+mj-lt"/>
              <a:buAutoNum type="arabicPeriod" startAt="2"/>
            </a:pPr>
            <a:r>
              <a:rPr lang="es-ES" sz="2400" dirty="0">
                <a:latin typeface="+mn-lt"/>
              </a:rPr>
              <a:t>Monitoreo del comportamiento de agentes</a:t>
            </a:r>
            <a:endParaRPr lang="es-ES" sz="2000" dirty="0">
              <a:latin typeface="+mn-lt"/>
            </a:endParaRPr>
          </a:p>
          <a:p>
            <a:pPr marL="742950" lvl="1" indent="-285750" algn="just">
              <a:buFont typeface="Arial" panose="020B0604020202020204" pitchFamily="34" charset="0"/>
              <a:buChar char="•"/>
            </a:pPr>
            <a:endParaRPr lang="es-ES" sz="2000" dirty="0">
              <a:latin typeface="+mn-lt"/>
            </a:endParaRPr>
          </a:p>
          <a:p>
            <a:pPr marL="914400" lvl="1" indent="-457200" algn="just">
              <a:buFont typeface="+mj-lt"/>
              <a:buAutoNum type="alphaLcParenR"/>
            </a:pPr>
            <a:r>
              <a:rPr lang="es-ES" sz="2000" dirty="0">
                <a:latin typeface="+mn-lt"/>
              </a:rPr>
              <a:t>Supervisión del comportamiento de agentes para detectar conductas anticompetitivas (indicios)</a:t>
            </a:r>
            <a:endParaRPr lang="es-ES" dirty="0">
              <a:latin typeface="+mn-lt"/>
            </a:endParaRPr>
          </a:p>
          <a:p>
            <a:pPr marL="1371600" lvl="2" indent="-457200" algn="just">
              <a:buFont typeface="+mj-lt"/>
              <a:buAutoNum type="romanLcPeriod"/>
            </a:pPr>
            <a:r>
              <a:rPr lang="es-ES" dirty="0">
                <a:latin typeface="+mn-lt"/>
              </a:rPr>
              <a:t>Demostrar desempeño ineficiente del mercado</a:t>
            </a:r>
          </a:p>
          <a:p>
            <a:pPr marL="1371600" lvl="2" indent="-457200" algn="just">
              <a:buFont typeface="+mj-lt"/>
              <a:buAutoNum type="romanLcPeriod"/>
            </a:pPr>
            <a:r>
              <a:rPr lang="es-ES" dirty="0">
                <a:latin typeface="+mn-lt"/>
              </a:rPr>
              <a:t>Demostrar afectación a la operación técnica y económica</a:t>
            </a:r>
          </a:p>
          <a:p>
            <a:pPr marL="1371600" lvl="2" indent="-457200" algn="just">
              <a:buFont typeface="+mj-lt"/>
              <a:buAutoNum type="romanLcPeriod"/>
            </a:pPr>
            <a:r>
              <a:rPr lang="es-ES" dirty="0">
                <a:latin typeface="+mn-lt"/>
              </a:rPr>
              <a:t>Sistema de Monitoreo de Mercado y Auditorías</a:t>
            </a:r>
          </a:p>
          <a:p>
            <a:pPr marL="1371600" lvl="2" indent="-457200" algn="just">
              <a:buFont typeface="+mj-lt"/>
              <a:buAutoNum type="romanLcPeriod"/>
            </a:pPr>
            <a:r>
              <a:rPr lang="es-ES" dirty="0">
                <a:latin typeface="+mn-lt"/>
              </a:rPr>
              <a:t>Uso de indicadores (HHI, PSI, SMA, RSI) y modelos de equilibrio de mercado</a:t>
            </a:r>
          </a:p>
          <a:p>
            <a:pPr marL="1371600" lvl="2" indent="-457200" algn="just">
              <a:buFont typeface="+mj-lt"/>
              <a:buAutoNum type="romanLcPeriod"/>
            </a:pPr>
            <a:r>
              <a:rPr lang="es-ES" dirty="0">
                <a:latin typeface="+mn-lt"/>
              </a:rPr>
              <a:t>Establecer medidas correctivas directas o previo informe a FNE, CNE y/o SEC</a:t>
            </a:r>
          </a:p>
          <a:p>
            <a:pPr marL="1371600" lvl="2" indent="-457200" algn="just">
              <a:buFont typeface="+mj-lt"/>
              <a:buAutoNum type="romanLcPeriod"/>
            </a:pPr>
            <a:endParaRPr lang="es-ES" dirty="0">
              <a:latin typeface="+mn-lt"/>
            </a:endParaRPr>
          </a:p>
          <a:p>
            <a:pPr marL="914400" lvl="1" indent="-457200" algn="just">
              <a:buFont typeface="+mj-lt"/>
              <a:buAutoNum type="alphaLcParenR"/>
            </a:pPr>
            <a:r>
              <a:rPr lang="es-ES" sz="2000" dirty="0">
                <a:latin typeface="+mn-lt"/>
              </a:rPr>
              <a:t>Subastas y licitaciones</a:t>
            </a:r>
          </a:p>
          <a:p>
            <a:pPr marL="1371600" lvl="2" indent="-457200" algn="just">
              <a:buFont typeface="+mj-lt"/>
              <a:buAutoNum type="romanLcPeriod"/>
            </a:pPr>
            <a:r>
              <a:rPr lang="es-ES" dirty="0">
                <a:latin typeface="+mn-lt"/>
              </a:rPr>
              <a:t>Indicadores de presencia de empresas </a:t>
            </a:r>
            <a:r>
              <a:rPr lang="es-ES" dirty="0" err="1">
                <a:latin typeface="+mn-lt"/>
              </a:rPr>
              <a:t>pivotales</a:t>
            </a:r>
            <a:r>
              <a:rPr lang="es-ES" dirty="0">
                <a:latin typeface="+mn-lt"/>
              </a:rPr>
              <a:t> (poder de mercado)</a:t>
            </a:r>
          </a:p>
          <a:p>
            <a:pPr marL="1371600" lvl="2" indent="-457200" algn="just">
              <a:buFont typeface="+mj-lt"/>
              <a:buAutoNum type="romanLcPeriod"/>
            </a:pPr>
            <a:r>
              <a:rPr lang="es-ES" dirty="0">
                <a:latin typeface="+mn-lt"/>
              </a:rPr>
              <a:t>Búsqueda del equilibrio de mercado eficiente</a:t>
            </a:r>
          </a:p>
          <a:p>
            <a:pPr lvl="2" algn="just"/>
            <a:endParaRPr lang="es-ES" dirty="0">
              <a:latin typeface="+mn-lt"/>
            </a:endParaRPr>
          </a:p>
          <a:p>
            <a:pPr marL="914400" lvl="1" indent="-457200" algn="just">
              <a:buFont typeface="+mj-lt"/>
              <a:buAutoNum type="alphaLcParenR"/>
            </a:pPr>
            <a:r>
              <a:rPr lang="es-ES" sz="2000" dirty="0">
                <a:latin typeface="+mn-lt"/>
              </a:rPr>
              <a:t>Prácticas restrictivas de acceso a facilidades esenciales</a:t>
            </a:r>
          </a:p>
          <a:p>
            <a:pPr marL="1371600" lvl="2" indent="-457200" algn="just">
              <a:buFont typeface="+mj-lt"/>
              <a:buAutoNum type="romanLcPeriod"/>
            </a:pPr>
            <a:r>
              <a:rPr lang="es-ES" dirty="0">
                <a:latin typeface="+mn-lt"/>
              </a:rPr>
              <a:t>Acceso a las redes de transmisión y distribución</a:t>
            </a:r>
          </a:p>
          <a:p>
            <a:pPr marL="1371600" lvl="2" indent="-457200" algn="just">
              <a:buFont typeface="+mj-lt"/>
              <a:buAutoNum type="romanLcPeriod"/>
            </a:pPr>
            <a:r>
              <a:rPr lang="es-ES" dirty="0">
                <a:latin typeface="+mn-lt"/>
              </a:rPr>
              <a:t>Acceso a uso de infraestructura de GNL (Terminales de regasificación, transporte por gasoductos)</a:t>
            </a:r>
          </a:p>
          <a:p>
            <a:pPr marL="1371600" lvl="2" indent="-457200" algn="just">
              <a:buFont typeface="+mj-lt"/>
              <a:buAutoNum type="romanLcPeriod"/>
            </a:pPr>
            <a:endParaRPr lang="es-ES" dirty="0">
              <a:latin typeface="+mn-lt"/>
            </a:endParaRPr>
          </a:p>
        </p:txBody>
      </p:sp>
    </p:spTree>
    <p:extLst>
      <p:ext uri="{BB962C8B-B14F-4D97-AF65-F5344CB8AC3E}">
        <p14:creationId xmlns:p14="http://schemas.microsoft.com/office/powerpoint/2010/main" val="34839158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19100249-4115-4AB1-8477-E7EBD07FB679}" type="slidenum">
              <a:rPr lang="es-ES_tradnl" smtClean="0"/>
              <a:pPr>
                <a:defRPr/>
              </a:pPr>
              <a:t>16</a:t>
            </a:fld>
            <a:endParaRPr lang="es-ES_tradnl"/>
          </a:p>
        </p:txBody>
      </p:sp>
      <p:sp>
        <p:nvSpPr>
          <p:cNvPr id="4" name="1 CuadroTexto"/>
          <p:cNvSpPr txBox="1">
            <a:spLocks noChangeArrowheads="1"/>
          </p:cNvSpPr>
          <p:nvPr/>
        </p:nvSpPr>
        <p:spPr bwMode="auto">
          <a:xfrm>
            <a:off x="307428" y="188640"/>
            <a:ext cx="8657060" cy="523220"/>
          </a:xfrm>
          <a:prstGeom prst="rect">
            <a:avLst/>
          </a:prstGeom>
          <a:noFill/>
          <a:ln w="9525">
            <a:noFill/>
            <a:miter lim="800000"/>
            <a:headEnd/>
            <a:tailEnd/>
          </a:ln>
        </p:spPr>
        <p:txBody>
          <a:bodyPr wrap="square">
            <a:spAutoFit/>
          </a:bodyPr>
          <a:lstStyle/>
          <a:p>
            <a:r>
              <a:rPr lang="es-ES" sz="2800" b="1" dirty="0">
                <a:latin typeface="Arial" panose="020B0604020202020204" pitchFamily="34" charset="0"/>
                <a:cs typeface="Arial" panose="020B0604020202020204" pitchFamily="34" charset="0"/>
              </a:rPr>
              <a:t>Conclusiones</a:t>
            </a:r>
            <a:endParaRPr lang="es-CL" sz="2800" b="1" dirty="0">
              <a:latin typeface="Arial" panose="020B0604020202020204" pitchFamily="34" charset="0"/>
              <a:cs typeface="Arial" panose="020B0604020202020204" pitchFamily="34" charset="0"/>
            </a:endParaRPr>
          </a:p>
        </p:txBody>
      </p:sp>
      <p:sp>
        <p:nvSpPr>
          <p:cNvPr id="5" name="Rectangle 12"/>
          <p:cNvSpPr>
            <a:spLocks noChangeArrowheads="1"/>
          </p:cNvSpPr>
          <p:nvPr/>
        </p:nvSpPr>
        <p:spPr bwMode="auto">
          <a:xfrm>
            <a:off x="0" y="1124744"/>
            <a:ext cx="9144000" cy="0"/>
          </a:xfrm>
          <a:prstGeom prst="rect">
            <a:avLst/>
          </a:prstGeom>
          <a:noFill/>
          <a:ln w="25400">
            <a:solidFill>
              <a:srgbClr val="0099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6" name="CuadroTexto 5">
            <a:extLst>
              <a:ext uri="{FF2B5EF4-FFF2-40B4-BE49-F238E27FC236}">
                <a16:creationId xmlns:a16="http://schemas.microsoft.com/office/drawing/2014/main" id="{751D8539-C120-48CB-8061-628CF7D1962F}"/>
              </a:ext>
            </a:extLst>
          </p:cNvPr>
          <p:cNvSpPr txBox="1"/>
          <p:nvPr/>
        </p:nvSpPr>
        <p:spPr>
          <a:xfrm>
            <a:off x="0" y="1196752"/>
            <a:ext cx="8686800" cy="5078313"/>
          </a:xfrm>
          <a:prstGeom prst="rect">
            <a:avLst/>
          </a:prstGeom>
          <a:noFill/>
        </p:spPr>
        <p:txBody>
          <a:bodyPr wrap="square" rtlCol="0">
            <a:spAutoFit/>
          </a:bodyPr>
          <a:lstStyle/>
          <a:p>
            <a:pPr marL="914400" lvl="1" indent="-457200" algn="just">
              <a:buFont typeface="+mj-lt"/>
              <a:buAutoNum type="arabicPeriod"/>
            </a:pPr>
            <a:r>
              <a:rPr lang="es-ES" dirty="0">
                <a:latin typeface="+mn-lt"/>
              </a:rPr>
              <a:t>El Coordinador es un </a:t>
            </a:r>
            <a:r>
              <a:rPr lang="es-ES" dirty="0" err="1">
                <a:latin typeface="+mn-lt"/>
              </a:rPr>
              <a:t>coadyudante</a:t>
            </a:r>
            <a:r>
              <a:rPr lang="es-ES" dirty="0">
                <a:latin typeface="+mn-lt"/>
              </a:rPr>
              <a:t> de la FNE en el resguardo de la competencia en el mercado eléctrico.</a:t>
            </a:r>
          </a:p>
          <a:p>
            <a:pPr marL="914400" lvl="1" indent="-457200" algn="just">
              <a:buFont typeface="+mj-lt"/>
              <a:buAutoNum type="arabicPeriod"/>
            </a:pPr>
            <a:endParaRPr lang="es-ES" dirty="0">
              <a:latin typeface="+mn-lt"/>
            </a:endParaRPr>
          </a:p>
          <a:p>
            <a:pPr marL="914400" lvl="1" indent="-457200" algn="just">
              <a:buFont typeface="+mj-lt"/>
              <a:buAutoNum type="arabicPeriod"/>
            </a:pPr>
            <a:r>
              <a:rPr lang="es-ES" dirty="0">
                <a:latin typeface="+mn-lt"/>
              </a:rPr>
              <a:t>En el ejercicio de la Facultad de Monitoreo, el Coordinador debe someterse al principio de legalidad y ceñirse por los principios que limitan el actuar de la FNE.</a:t>
            </a:r>
          </a:p>
          <a:p>
            <a:pPr marL="914400" lvl="1" indent="-457200" algn="just">
              <a:buFont typeface="+mj-lt"/>
              <a:buAutoNum type="arabicPeriod"/>
            </a:pPr>
            <a:endParaRPr lang="es-ES" dirty="0">
              <a:highlight>
                <a:srgbClr val="FFFF00"/>
              </a:highlight>
              <a:latin typeface="+mn-lt"/>
            </a:endParaRPr>
          </a:p>
          <a:p>
            <a:pPr marL="914400" lvl="1" indent="-457200" algn="just">
              <a:buFont typeface="+mj-lt"/>
              <a:buAutoNum type="arabicPeriod"/>
            </a:pPr>
            <a:r>
              <a:rPr lang="es-ES" dirty="0">
                <a:latin typeface="+mn-lt"/>
              </a:rPr>
              <a:t>El Coordinador se erige como un Vigilante de la Libre Competencia en el mercado eléctrico y, como Consejero-asesor-crítico de la autoridad regulatoria en beneficio de la libre competencia.</a:t>
            </a:r>
          </a:p>
          <a:p>
            <a:pPr marL="914400" lvl="1" indent="-457200" algn="just">
              <a:buFont typeface="+mj-lt"/>
              <a:buAutoNum type="arabicPeriod"/>
            </a:pPr>
            <a:endParaRPr lang="es-ES" dirty="0">
              <a:latin typeface="+mn-lt"/>
            </a:endParaRPr>
          </a:p>
          <a:p>
            <a:pPr marL="914400" lvl="1" indent="-457200" algn="just">
              <a:buFont typeface="+mj-lt"/>
              <a:buAutoNum type="arabicPeriod"/>
            </a:pPr>
            <a:r>
              <a:rPr lang="es-ES" dirty="0">
                <a:latin typeface="+mn-lt"/>
              </a:rPr>
              <a:t>Monitoreo del desempeño del mercado para identificar fallas del mercado y proponer perfeccionamientos al diseño regulatorio. </a:t>
            </a:r>
          </a:p>
          <a:p>
            <a:pPr marL="914400" lvl="1" indent="-457200" algn="just">
              <a:buFont typeface="+mj-lt"/>
              <a:buAutoNum type="arabicPeriod"/>
            </a:pPr>
            <a:endParaRPr lang="es-ES" dirty="0">
              <a:latin typeface="+mn-lt"/>
            </a:endParaRPr>
          </a:p>
          <a:p>
            <a:pPr marL="914400" lvl="1" indent="-457200" algn="just">
              <a:buFont typeface="+mj-lt"/>
              <a:buAutoNum type="arabicPeriod"/>
            </a:pPr>
            <a:r>
              <a:rPr lang="es-ES" dirty="0">
                <a:latin typeface="+mn-lt"/>
              </a:rPr>
              <a:t>Monitoreo del comportamiento de los agentes para establecer medidas correctivas e informar a FNE, CNE y/o SEC.</a:t>
            </a:r>
          </a:p>
          <a:p>
            <a:pPr marL="914400" lvl="1" indent="-457200" algn="just">
              <a:buFont typeface="+mj-lt"/>
              <a:buAutoNum type="arabicPeriod"/>
            </a:pPr>
            <a:endParaRPr lang="es-ES" dirty="0">
              <a:latin typeface="+mn-lt"/>
            </a:endParaRPr>
          </a:p>
          <a:p>
            <a:pPr marL="914400" lvl="1" indent="-457200" algn="just">
              <a:buFont typeface="+mj-lt"/>
              <a:buAutoNum type="arabicPeriod"/>
            </a:pPr>
            <a:r>
              <a:rPr lang="es-ES" dirty="0">
                <a:latin typeface="+mn-lt"/>
              </a:rPr>
              <a:t>El Reglamento deberá delimitar las facultades de monitoreo e intercambios de información, y establecer procedimientos de implementación de nueva facultad.</a:t>
            </a:r>
            <a:endParaRPr lang="es-ES" sz="1600" dirty="0">
              <a:latin typeface="+mn-lt"/>
            </a:endParaRPr>
          </a:p>
        </p:txBody>
      </p:sp>
    </p:spTree>
    <p:extLst>
      <p:ext uri="{BB962C8B-B14F-4D97-AF65-F5344CB8AC3E}">
        <p14:creationId xmlns:p14="http://schemas.microsoft.com/office/powerpoint/2010/main" val="949552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2 Marcador de número de diapositiva"/>
          <p:cNvSpPr>
            <a:spLocks noGrp="1"/>
          </p:cNvSpPr>
          <p:nvPr>
            <p:ph type="sldNum" sz="quarter" idx="12"/>
          </p:nvPr>
        </p:nvSpPr>
        <p:spPr>
          <a:noFill/>
        </p:spPr>
        <p:txBody>
          <a:bodyPr/>
          <a:lstStyle/>
          <a:p>
            <a:fld id="{2F660C39-0446-4D3D-977D-5E1FFE494957}" type="slidenum">
              <a:rPr lang="es-ES_tradnl" smtClean="0">
                <a:latin typeface="Arial" charset="0"/>
              </a:rPr>
              <a:pPr/>
              <a:t>17</a:t>
            </a:fld>
            <a:endParaRPr lang="es-ES_tradnl">
              <a:latin typeface="Arial" charset="0"/>
            </a:endParaRPr>
          </a:p>
        </p:txBody>
      </p:sp>
      <p:sp>
        <p:nvSpPr>
          <p:cNvPr id="2052" name="3 CuadroTexto"/>
          <p:cNvSpPr txBox="1">
            <a:spLocks noChangeArrowheads="1"/>
          </p:cNvSpPr>
          <p:nvPr/>
        </p:nvSpPr>
        <p:spPr bwMode="auto">
          <a:xfrm>
            <a:off x="2771800" y="620688"/>
            <a:ext cx="6120680" cy="830997"/>
          </a:xfrm>
          <a:prstGeom prst="rect">
            <a:avLst/>
          </a:prstGeom>
          <a:noFill/>
          <a:ln w="9525">
            <a:noFill/>
            <a:miter lim="800000"/>
            <a:headEnd/>
            <a:tailEnd/>
          </a:ln>
        </p:spPr>
        <p:txBody>
          <a:bodyPr wrap="square">
            <a:spAutoFit/>
          </a:bodyPr>
          <a:lstStyle/>
          <a:p>
            <a:r>
              <a:rPr lang="es-CL" sz="2400" b="1" dirty="0"/>
              <a:t>Alcances del Monitoreo de Competencia del Coordinador Eléctrico Nacional</a:t>
            </a:r>
            <a:endParaRPr lang="en-US" sz="2400" b="1" dirty="0"/>
          </a:p>
        </p:txBody>
      </p:sp>
      <p:pic>
        <p:nvPicPr>
          <p:cNvPr id="5" name="Imagen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1640" y="439157"/>
            <a:ext cx="1080121" cy="1080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uadroTexto 1"/>
          <p:cNvSpPr txBox="1"/>
          <p:nvPr/>
        </p:nvSpPr>
        <p:spPr>
          <a:xfrm>
            <a:off x="4912366" y="3789040"/>
            <a:ext cx="3440365" cy="2431435"/>
          </a:xfrm>
          <a:prstGeom prst="rect">
            <a:avLst/>
          </a:prstGeom>
          <a:noFill/>
        </p:spPr>
        <p:txBody>
          <a:bodyPr wrap="none" rtlCol="0">
            <a:spAutoFit/>
          </a:bodyPr>
          <a:lstStyle/>
          <a:p>
            <a:r>
              <a:rPr lang="es-ES" sz="2400" dirty="0"/>
              <a:t>Carlos Barría</a:t>
            </a:r>
          </a:p>
          <a:p>
            <a:r>
              <a:rPr lang="es-ES" sz="2400" dirty="0"/>
              <a:t>(</a:t>
            </a:r>
            <a:r>
              <a:rPr lang="es-ES" sz="2400" dirty="0">
                <a:hlinkClick r:id="rId4"/>
              </a:rPr>
              <a:t>cebarria@uc.cl</a:t>
            </a:r>
            <a:r>
              <a:rPr lang="es-ES" sz="2400" dirty="0"/>
              <a:t>)</a:t>
            </a:r>
          </a:p>
          <a:p>
            <a:endParaRPr lang="es-ES" sz="2400" dirty="0"/>
          </a:p>
          <a:p>
            <a:r>
              <a:rPr lang="es-ES" sz="2400" dirty="0"/>
              <a:t>María Paz Cerda</a:t>
            </a:r>
          </a:p>
          <a:p>
            <a:r>
              <a:rPr lang="es-ES" sz="2400" dirty="0"/>
              <a:t>(</a:t>
            </a:r>
            <a:r>
              <a:rPr lang="es-ES" sz="2400" dirty="0">
                <a:hlinkClick r:id="rId5"/>
              </a:rPr>
              <a:t>mcerda@bmaj.cl</a:t>
            </a:r>
            <a:r>
              <a:rPr lang="es-ES" sz="2400" dirty="0"/>
              <a:t>)</a:t>
            </a:r>
          </a:p>
          <a:p>
            <a:endParaRPr lang="es-ES" sz="1600" dirty="0"/>
          </a:p>
          <a:p>
            <a:pPr algn="r"/>
            <a:r>
              <a:rPr lang="es-ES" sz="1600" dirty="0"/>
              <a:t>1º Agosto 2017</a:t>
            </a:r>
          </a:p>
        </p:txBody>
      </p:sp>
      <p:pic>
        <p:nvPicPr>
          <p:cNvPr id="3" name="Imagen 2">
            <a:extLst>
              <a:ext uri="{FF2B5EF4-FFF2-40B4-BE49-F238E27FC236}">
                <a16:creationId xmlns:a16="http://schemas.microsoft.com/office/drawing/2014/main" id="{4755ADE1-3B46-4255-8729-8F151994F9FC}"/>
              </a:ext>
            </a:extLst>
          </p:cNvPr>
          <p:cNvPicPr>
            <a:picLocks noChangeAspect="1"/>
          </p:cNvPicPr>
          <p:nvPr/>
        </p:nvPicPr>
        <p:blipFill>
          <a:blip r:embed="rId6"/>
          <a:stretch>
            <a:fillRect/>
          </a:stretch>
        </p:blipFill>
        <p:spPr>
          <a:xfrm>
            <a:off x="1547664" y="4221088"/>
            <a:ext cx="2213538" cy="1908795"/>
          </a:xfrm>
          <a:prstGeom prst="rect">
            <a:avLst/>
          </a:prstGeom>
        </p:spPr>
      </p:pic>
      <p:sp>
        <p:nvSpPr>
          <p:cNvPr id="6" name="CuadroTexto 5">
            <a:extLst>
              <a:ext uri="{FF2B5EF4-FFF2-40B4-BE49-F238E27FC236}">
                <a16:creationId xmlns:a16="http://schemas.microsoft.com/office/drawing/2014/main" id="{B056A661-54AE-46F8-9287-681AB6691313}"/>
              </a:ext>
            </a:extLst>
          </p:cNvPr>
          <p:cNvSpPr txBox="1"/>
          <p:nvPr/>
        </p:nvSpPr>
        <p:spPr>
          <a:xfrm>
            <a:off x="1547664" y="2123099"/>
            <a:ext cx="2980496" cy="954107"/>
          </a:xfrm>
          <a:prstGeom prst="rect">
            <a:avLst/>
          </a:prstGeom>
          <a:noFill/>
        </p:spPr>
        <p:txBody>
          <a:bodyPr wrap="none" rtlCol="0">
            <a:spAutoFit/>
          </a:bodyPr>
          <a:lstStyle/>
          <a:p>
            <a:r>
              <a:rPr lang="es-ES" sz="2800" dirty="0">
                <a:latin typeface="+mn-lt"/>
              </a:rPr>
              <a:t>Agradecimientos a:</a:t>
            </a:r>
          </a:p>
          <a:p>
            <a:r>
              <a:rPr lang="es-ES" sz="2800" dirty="0">
                <a:latin typeface="+mn-lt"/>
              </a:rPr>
              <a:t>Daniel Loyola</a:t>
            </a:r>
          </a:p>
        </p:txBody>
      </p:sp>
    </p:spTree>
    <p:extLst>
      <p:ext uri="{BB962C8B-B14F-4D97-AF65-F5344CB8AC3E}">
        <p14:creationId xmlns:p14="http://schemas.microsoft.com/office/powerpoint/2010/main" val="104519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19100249-4115-4AB1-8477-E7EBD07FB679}" type="slidenum">
              <a:rPr lang="es-ES_tradnl" smtClean="0"/>
              <a:pPr>
                <a:defRPr/>
              </a:pPr>
              <a:t>2</a:t>
            </a:fld>
            <a:endParaRPr lang="es-ES_tradnl"/>
          </a:p>
        </p:txBody>
      </p:sp>
      <p:sp>
        <p:nvSpPr>
          <p:cNvPr id="4" name="1 CuadroTexto"/>
          <p:cNvSpPr txBox="1">
            <a:spLocks noChangeArrowheads="1"/>
          </p:cNvSpPr>
          <p:nvPr/>
        </p:nvSpPr>
        <p:spPr bwMode="auto">
          <a:xfrm>
            <a:off x="307429" y="332656"/>
            <a:ext cx="7631232" cy="523220"/>
          </a:xfrm>
          <a:prstGeom prst="rect">
            <a:avLst/>
          </a:prstGeom>
          <a:noFill/>
          <a:ln w="9525">
            <a:noFill/>
            <a:miter lim="800000"/>
            <a:headEnd/>
            <a:tailEnd/>
          </a:ln>
        </p:spPr>
        <p:txBody>
          <a:bodyPr wrap="square">
            <a:spAutoFit/>
          </a:bodyPr>
          <a:lstStyle/>
          <a:p>
            <a:r>
              <a:rPr lang="es-CL" sz="2800" b="1" dirty="0">
                <a:latin typeface="Arial" panose="020B0604020202020204" pitchFamily="34" charset="0"/>
                <a:cs typeface="Arial" panose="020B0604020202020204" pitchFamily="34" charset="0"/>
              </a:rPr>
              <a:t>Temario</a:t>
            </a:r>
          </a:p>
        </p:txBody>
      </p:sp>
      <p:sp>
        <p:nvSpPr>
          <p:cNvPr id="5" name="Rectangle 12"/>
          <p:cNvSpPr>
            <a:spLocks noChangeArrowheads="1"/>
          </p:cNvSpPr>
          <p:nvPr/>
        </p:nvSpPr>
        <p:spPr bwMode="auto">
          <a:xfrm>
            <a:off x="0" y="1124744"/>
            <a:ext cx="9144000" cy="0"/>
          </a:xfrm>
          <a:prstGeom prst="rect">
            <a:avLst/>
          </a:prstGeom>
          <a:noFill/>
          <a:ln w="25400">
            <a:solidFill>
              <a:srgbClr val="0099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7" name="CuadroTexto 6"/>
          <p:cNvSpPr txBox="1"/>
          <p:nvPr/>
        </p:nvSpPr>
        <p:spPr>
          <a:xfrm>
            <a:off x="551289" y="1262365"/>
            <a:ext cx="7981151" cy="5262979"/>
          </a:xfrm>
          <a:prstGeom prst="rect">
            <a:avLst/>
          </a:prstGeom>
          <a:noFill/>
        </p:spPr>
        <p:txBody>
          <a:bodyPr wrap="square" rtlCol="0">
            <a:spAutoFit/>
          </a:bodyPr>
          <a:lstStyle/>
          <a:p>
            <a:pPr marL="514350" indent="-514350">
              <a:buFont typeface="+mj-lt"/>
              <a:buAutoNum type="romanUcPeriod"/>
            </a:pPr>
            <a:r>
              <a:rPr lang="es-ES" sz="2800" dirty="0">
                <a:latin typeface="+mn-lt"/>
              </a:rPr>
              <a:t>Marco regulatorio aplicable a libre competencia en el mercado eléctrico</a:t>
            </a:r>
          </a:p>
          <a:p>
            <a:pPr marL="914400" lvl="1" indent="-457200">
              <a:buFont typeface="+mj-lt"/>
              <a:buAutoNum type="arabicPeriod"/>
            </a:pPr>
            <a:endParaRPr lang="es-ES" sz="2800" dirty="0">
              <a:latin typeface="+mn-lt"/>
            </a:endParaRPr>
          </a:p>
          <a:p>
            <a:pPr marL="457200" indent="-457200">
              <a:buFont typeface="+mj-lt"/>
              <a:buAutoNum type="romanUcPeriod"/>
            </a:pPr>
            <a:r>
              <a:rPr lang="es-ES" sz="2800" dirty="0">
                <a:latin typeface="+mn-lt"/>
              </a:rPr>
              <a:t>Fiscalización de la competencia en el mercado eléctrico previo a la Ley </a:t>
            </a:r>
            <a:r>
              <a:rPr lang="es-ES" sz="2800" dirty="0" err="1">
                <a:latin typeface="+mn-lt"/>
              </a:rPr>
              <a:t>Nº</a:t>
            </a:r>
            <a:r>
              <a:rPr lang="es-ES" sz="2800" dirty="0">
                <a:latin typeface="+mn-lt"/>
              </a:rPr>
              <a:t> 20.936</a:t>
            </a:r>
          </a:p>
          <a:p>
            <a:pPr marL="457200" indent="-457200">
              <a:buFont typeface="+mj-lt"/>
              <a:buAutoNum type="romanUcPeriod"/>
            </a:pPr>
            <a:endParaRPr lang="es-ES" sz="2800" dirty="0">
              <a:latin typeface="+mn-lt"/>
            </a:endParaRPr>
          </a:p>
          <a:p>
            <a:pPr marL="457200" indent="-457200">
              <a:buFont typeface="+mj-lt"/>
              <a:buAutoNum type="romanUcPeriod"/>
            </a:pPr>
            <a:r>
              <a:rPr lang="es-ES" sz="2800" dirty="0">
                <a:latin typeface="+mn-lt"/>
              </a:rPr>
              <a:t>Mercado eléctrico y competencia</a:t>
            </a:r>
          </a:p>
          <a:p>
            <a:pPr marL="914400" lvl="1" indent="-457200">
              <a:buFont typeface="+mj-lt"/>
              <a:buAutoNum type="arabicPeriod"/>
            </a:pPr>
            <a:endParaRPr lang="es-ES" sz="2800" dirty="0">
              <a:latin typeface="+mn-lt"/>
            </a:endParaRPr>
          </a:p>
          <a:p>
            <a:pPr marL="457200" indent="-457200">
              <a:buFont typeface="+mj-lt"/>
              <a:buAutoNum type="romanUcPeriod"/>
            </a:pPr>
            <a:r>
              <a:rPr lang="es-ES" sz="2800" dirty="0">
                <a:latin typeface="+mn-lt"/>
              </a:rPr>
              <a:t>Aplicación del monitoreo de competencia</a:t>
            </a:r>
          </a:p>
          <a:p>
            <a:pPr marL="914400" lvl="1" indent="-457200">
              <a:buFont typeface="+mj-lt"/>
              <a:buAutoNum type="arabicPeriod"/>
            </a:pPr>
            <a:endParaRPr lang="es-ES" sz="2800" dirty="0">
              <a:latin typeface="+mn-lt"/>
            </a:endParaRPr>
          </a:p>
          <a:p>
            <a:pPr marL="457200" indent="-457200">
              <a:buFont typeface="+mj-lt"/>
              <a:buAutoNum type="romanUcPeriod"/>
            </a:pPr>
            <a:r>
              <a:rPr lang="es-ES" sz="2800" dirty="0">
                <a:latin typeface="+mn-lt"/>
              </a:rPr>
              <a:t>Conclusiones</a:t>
            </a:r>
          </a:p>
          <a:p>
            <a:pPr marL="457200" indent="-457200">
              <a:buFont typeface="+mj-lt"/>
              <a:buAutoNum type="romanUcPeriod"/>
            </a:pPr>
            <a:endParaRPr lang="es-ES" sz="2800" dirty="0">
              <a:latin typeface="+mn-lt"/>
            </a:endParaRPr>
          </a:p>
        </p:txBody>
      </p:sp>
    </p:spTree>
    <p:extLst>
      <p:ext uri="{BB962C8B-B14F-4D97-AF65-F5344CB8AC3E}">
        <p14:creationId xmlns:p14="http://schemas.microsoft.com/office/powerpoint/2010/main" val="4050480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19100249-4115-4AB1-8477-E7EBD07FB679}" type="slidenum">
              <a:rPr lang="es-ES_tradnl" smtClean="0"/>
              <a:pPr>
                <a:defRPr/>
              </a:pPr>
              <a:t>3</a:t>
            </a:fld>
            <a:endParaRPr lang="es-ES_tradnl"/>
          </a:p>
        </p:txBody>
      </p:sp>
      <p:sp>
        <p:nvSpPr>
          <p:cNvPr id="4" name="1 CuadroTexto"/>
          <p:cNvSpPr txBox="1">
            <a:spLocks noChangeArrowheads="1"/>
          </p:cNvSpPr>
          <p:nvPr/>
        </p:nvSpPr>
        <p:spPr bwMode="auto">
          <a:xfrm>
            <a:off x="307428" y="188640"/>
            <a:ext cx="8657060" cy="954107"/>
          </a:xfrm>
          <a:prstGeom prst="rect">
            <a:avLst/>
          </a:prstGeom>
          <a:noFill/>
          <a:ln w="9525">
            <a:noFill/>
            <a:miter lim="800000"/>
            <a:headEnd/>
            <a:tailEnd/>
          </a:ln>
        </p:spPr>
        <p:txBody>
          <a:bodyPr wrap="square">
            <a:spAutoFit/>
          </a:bodyPr>
          <a:lstStyle/>
          <a:p>
            <a:r>
              <a:rPr lang="es-ES" sz="2800" b="1" dirty="0">
                <a:latin typeface="Arial" panose="020B0604020202020204" pitchFamily="34" charset="0"/>
                <a:cs typeface="Arial" panose="020B0604020202020204" pitchFamily="34" charset="0"/>
              </a:rPr>
              <a:t>I. Marco regulatorio aplicable a libre competencia en el mercado eléctrico</a:t>
            </a:r>
            <a:endParaRPr lang="es-CL" sz="2800" b="1" dirty="0">
              <a:latin typeface="Arial" panose="020B0604020202020204" pitchFamily="34" charset="0"/>
              <a:cs typeface="Arial" panose="020B0604020202020204" pitchFamily="34" charset="0"/>
            </a:endParaRPr>
          </a:p>
        </p:txBody>
      </p:sp>
      <p:sp>
        <p:nvSpPr>
          <p:cNvPr id="5" name="Rectangle 12"/>
          <p:cNvSpPr>
            <a:spLocks noChangeArrowheads="1"/>
          </p:cNvSpPr>
          <p:nvPr/>
        </p:nvSpPr>
        <p:spPr bwMode="auto">
          <a:xfrm>
            <a:off x="0" y="1124744"/>
            <a:ext cx="9144000" cy="0"/>
          </a:xfrm>
          <a:prstGeom prst="rect">
            <a:avLst/>
          </a:prstGeom>
          <a:noFill/>
          <a:ln w="25400">
            <a:solidFill>
              <a:srgbClr val="0099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7" name="CuadroTexto 6"/>
          <p:cNvSpPr txBox="1"/>
          <p:nvPr/>
        </p:nvSpPr>
        <p:spPr>
          <a:xfrm>
            <a:off x="0" y="1257726"/>
            <a:ext cx="8686800" cy="5386090"/>
          </a:xfrm>
          <a:prstGeom prst="rect">
            <a:avLst/>
          </a:prstGeom>
          <a:noFill/>
        </p:spPr>
        <p:txBody>
          <a:bodyPr wrap="square" rtlCol="0">
            <a:spAutoFit/>
          </a:bodyPr>
          <a:lstStyle/>
          <a:p>
            <a:pPr marL="914400" lvl="1" indent="-457200">
              <a:buFont typeface="+mj-lt"/>
              <a:buAutoNum type="arabicPeriod"/>
            </a:pPr>
            <a:r>
              <a:rPr lang="es-ES" sz="2400" dirty="0">
                <a:latin typeface="+mn-lt"/>
              </a:rPr>
              <a:t>Naturaleza jurídica del Coordinador</a:t>
            </a:r>
          </a:p>
          <a:p>
            <a:pPr marL="914400" lvl="1" indent="-457200">
              <a:buFont typeface="+mj-lt"/>
              <a:buAutoNum type="arabicPeriod"/>
            </a:pPr>
            <a:endParaRPr lang="es-ES" sz="2400" dirty="0">
              <a:latin typeface="+mn-lt"/>
            </a:endParaRPr>
          </a:p>
          <a:p>
            <a:pPr marL="1371600" lvl="1" indent="-457200">
              <a:buFont typeface="Arial" pitchFamily="34" charset="0"/>
              <a:buChar char="•"/>
            </a:pPr>
            <a:r>
              <a:rPr lang="es-ES" sz="2400" dirty="0">
                <a:latin typeface="+mn-lt"/>
              </a:rPr>
              <a:t>Corporación autónoma de derecho público.</a:t>
            </a:r>
          </a:p>
          <a:p>
            <a:pPr marL="1371600" lvl="1" indent="-457200"/>
            <a:endParaRPr lang="es-ES" sz="2400" dirty="0">
              <a:latin typeface="+mn-lt"/>
            </a:endParaRPr>
          </a:p>
          <a:p>
            <a:pPr marL="1371600" lvl="1" indent="-457200">
              <a:buFont typeface="Arial" pitchFamily="34" charset="0"/>
              <a:buChar char="•"/>
            </a:pPr>
            <a:r>
              <a:rPr lang="es-ES" sz="2400" dirty="0">
                <a:latin typeface="+mn-lt"/>
              </a:rPr>
              <a:t>No forma parte de la Administración del Estado. </a:t>
            </a:r>
          </a:p>
          <a:p>
            <a:pPr marL="1371600" lvl="1" indent="-457200"/>
            <a:endParaRPr lang="es-ES" sz="2400" dirty="0">
              <a:latin typeface="+mn-lt"/>
            </a:endParaRPr>
          </a:p>
          <a:p>
            <a:pPr marL="1371600" lvl="1" indent="-457200">
              <a:buFont typeface="Arial" pitchFamily="34" charset="0"/>
              <a:buChar char="•"/>
            </a:pPr>
            <a:r>
              <a:rPr lang="es-ES" sz="2400" dirty="0">
                <a:latin typeface="+mn-lt"/>
              </a:rPr>
              <a:t>Al Coordinador no le son aplicables las disposiciones que se dicten para el sector público, salvo expresa mención.</a:t>
            </a:r>
          </a:p>
          <a:p>
            <a:pPr marL="914400" lvl="1"/>
            <a:endParaRPr lang="es-ES" sz="2400" dirty="0">
              <a:latin typeface="+mn-lt"/>
            </a:endParaRPr>
          </a:p>
          <a:p>
            <a:pPr marL="1371600" lvl="1" indent="-457200">
              <a:buFont typeface="Arial" pitchFamily="34" charset="0"/>
              <a:buChar char="•"/>
            </a:pPr>
            <a:r>
              <a:rPr lang="es-ES" sz="2400" dirty="0">
                <a:latin typeface="+mn-lt"/>
              </a:rPr>
              <a:t>¿Independiente?</a:t>
            </a:r>
          </a:p>
          <a:p>
            <a:pPr marL="914400" lvl="1" indent="-457200">
              <a:buFont typeface="Arial" pitchFamily="34" charset="0"/>
              <a:buChar char="•"/>
            </a:pPr>
            <a:endParaRPr lang="es-ES" sz="2400" dirty="0">
              <a:latin typeface="+mn-lt"/>
            </a:endParaRPr>
          </a:p>
          <a:p>
            <a:pPr marL="742950" lvl="1" indent="-285750" algn="just">
              <a:buFont typeface="Arial" panose="020B0604020202020204" pitchFamily="34" charset="0"/>
              <a:buChar char="•"/>
            </a:pPr>
            <a:endParaRPr lang="es-ES" sz="2000" dirty="0">
              <a:latin typeface="+mn-lt"/>
            </a:endParaRPr>
          </a:p>
          <a:p>
            <a:pPr marL="742950" lvl="1" indent="-285750" algn="just">
              <a:buFont typeface="Arial" panose="020B0604020202020204" pitchFamily="34" charset="0"/>
              <a:buChar char="•"/>
            </a:pPr>
            <a:endParaRPr lang="es-ES" sz="2000" dirty="0">
              <a:latin typeface="+mn-lt"/>
            </a:endParaRPr>
          </a:p>
          <a:p>
            <a:pPr marL="742950" lvl="1" indent="-285750" algn="just">
              <a:buFont typeface="Arial" panose="020B0604020202020204" pitchFamily="34" charset="0"/>
              <a:buChar char="•"/>
            </a:pPr>
            <a:endParaRPr lang="es-ES" sz="2000" dirty="0">
              <a:latin typeface="+mn-lt"/>
            </a:endParaRPr>
          </a:p>
          <a:p>
            <a:pPr marL="742950" lvl="1" indent="-285750" algn="just">
              <a:buFont typeface="Arial" panose="020B0604020202020204" pitchFamily="34" charset="0"/>
              <a:buChar char="•"/>
            </a:pPr>
            <a:endParaRPr lang="es-ES" sz="2000" dirty="0">
              <a:latin typeface="+mn-lt"/>
            </a:endParaRPr>
          </a:p>
        </p:txBody>
      </p:sp>
    </p:spTree>
    <p:extLst>
      <p:ext uri="{BB962C8B-B14F-4D97-AF65-F5344CB8AC3E}">
        <p14:creationId xmlns:p14="http://schemas.microsoft.com/office/powerpoint/2010/main" val="13243849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19100249-4115-4AB1-8477-E7EBD07FB679}" type="slidenum">
              <a:rPr lang="es-ES_tradnl" smtClean="0"/>
              <a:pPr>
                <a:defRPr/>
              </a:pPr>
              <a:t>4</a:t>
            </a:fld>
            <a:endParaRPr lang="es-ES_tradnl"/>
          </a:p>
        </p:txBody>
      </p:sp>
      <p:sp>
        <p:nvSpPr>
          <p:cNvPr id="4" name="1 CuadroTexto"/>
          <p:cNvSpPr txBox="1">
            <a:spLocks noChangeArrowheads="1"/>
          </p:cNvSpPr>
          <p:nvPr/>
        </p:nvSpPr>
        <p:spPr bwMode="auto">
          <a:xfrm>
            <a:off x="307428" y="188640"/>
            <a:ext cx="8657060" cy="954107"/>
          </a:xfrm>
          <a:prstGeom prst="rect">
            <a:avLst/>
          </a:prstGeom>
          <a:noFill/>
          <a:ln w="9525">
            <a:noFill/>
            <a:miter lim="800000"/>
            <a:headEnd/>
            <a:tailEnd/>
          </a:ln>
        </p:spPr>
        <p:txBody>
          <a:bodyPr wrap="square">
            <a:spAutoFit/>
          </a:bodyPr>
          <a:lstStyle/>
          <a:p>
            <a:r>
              <a:rPr lang="es-ES" sz="2800" b="1" dirty="0">
                <a:latin typeface="Arial" panose="020B0604020202020204" pitchFamily="34" charset="0"/>
                <a:cs typeface="Arial" panose="020B0604020202020204" pitchFamily="34" charset="0"/>
              </a:rPr>
              <a:t>I. Marco regulatorio aplicable a libre competencia en el mercado eléctrico</a:t>
            </a:r>
            <a:endParaRPr lang="es-CL" sz="2800" b="1" dirty="0">
              <a:latin typeface="Arial" panose="020B0604020202020204" pitchFamily="34" charset="0"/>
              <a:cs typeface="Arial" panose="020B0604020202020204" pitchFamily="34" charset="0"/>
            </a:endParaRPr>
          </a:p>
        </p:txBody>
      </p:sp>
      <p:sp>
        <p:nvSpPr>
          <p:cNvPr id="5" name="Rectangle 12"/>
          <p:cNvSpPr>
            <a:spLocks noChangeArrowheads="1"/>
          </p:cNvSpPr>
          <p:nvPr/>
        </p:nvSpPr>
        <p:spPr bwMode="auto">
          <a:xfrm>
            <a:off x="0" y="1124744"/>
            <a:ext cx="9144000" cy="0"/>
          </a:xfrm>
          <a:prstGeom prst="rect">
            <a:avLst/>
          </a:prstGeom>
          <a:noFill/>
          <a:ln w="25400">
            <a:solidFill>
              <a:srgbClr val="0099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7" name="CuadroTexto 6"/>
          <p:cNvSpPr txBox="1"/>
          <p:nvPr/>
        </p:nvSpPr>
        <p:spPr>
          <a:xfrm>
            <a:off x="0" y="1257726"/>
            <a:ext cx="8686800" cy="4462760"/>
          </a:xfrm>
          <a:prstGeom prst="rect">
            <a:avLst/>
          </a:prstGeom>
          <a:solidFill>
            <a:schemeClr val="bg1"/>
          </a:solidFill>
        </p:spPr>
        <p:txBody>
          <a:bodyPr wrap="square" rtlCol="0">
            <a:spAutoFit/>
          </a:bodyPr>
          <a:lstStyle/>
          <a:p>
            <a:pPr marL="914400" lvl="1" indent="-457200">
              <a:buAutoNum type="arabicPeriod" startAt="2"/>
            </a:pPr>
            <a:r>
              <a:rPr lang="es-ES" sz="2400" dirty="0">
                <a:latin typeface="+mn-lt"/>
              </a:rPr>
              <a:t>Facultades art. 72°-10 Ley Nº20.936 y relación con el DL 211</a:t>
            </a:r>
          </a:p>
          <a:p>
            <a:pPr marL="914400" lvl="1" algn="just"/>
            <a:r>
              <a:rPr lang="es-CL" sz="2400" i="1" dirty="0">
                <a:latin typeface="+mn-lt"/>
              </a:rPr>
              <a:t>“Con el objetivo de garantizar los principios de la coordinación del sistema eléctrico, establecidos en el artículo 72°-1, el </a:t>
            </a:r>
            <a:r>
              <a:rPr lang="es-CL" sz="2400" b="1" i="1" dirty="0">
                <a:latin typeface="+mn-lt"/>
              </a:rPr>
              <a:t>Coordinador monitoreará permanentemente las condiciones de competencia existentes en el mercado eléctrico</a:t>
            </a:r>
            <a:r>
              <a:rPr lang="es-CL" sz="2400" i="1" dirty="0">
                <a:latin typeface="+mn-lt"/>
              </a:rPr>
              <a:t>.”</a:t>
            </a:r>
            <a:endParaRPr lang="es-ES" sz="2400" i="1" dirty="0">
              <a:latin typeface="+mn-lt"/>
            </a:endParaRPr>
          </a:p>
          <a:p>
            <a:pPr marL="742950" lvl="1" indent="-285750" algn="just">
              <a:buFont typeface="Arial" panose="020B0604020202020204" pitchFamily="34" charset="0"/>
              <a:buChar char="•"/>
            </a:pPr>
            <a:endParaRPr lang="es-ES" sz="2400" dirty="0">
              <a:latin typeface="+mn-lt"/>
            </a:endParaRPr>
          </a:p>
          <a:p>
            <a:pPr marL="1257300" lvl="2" indent="-342900" algn="just">
              <a:buFont typeface="Arial" panose="020B0604020202020204" pitchFamily="34" charset="0"/>
              <a:buChar char="•"/>
            </a:pPr>
            <a:r>
              <a:rPr lang="es-ES" sz="2400" dirty="0">
                <a:latin typeface="+mn-lt"/>
              </a:rPr>
              <a:t>Monitorear v/s investigar</a:t>
            </a:r>
          </a:p>
          <a:p>
            <a:pPr marL="1257300" lvl="2" indent="-342900" algn="just">
              <a:buFont typeface="Arial" panose="020B0604020202020204" pitchFamily="34" charset="0"/>
              <a:buChar char="•"/>
            </a:pPr>
            <a:r>
              <a:rPr lang="es-ES" sz="2400" dirty="0">
                <a:latin typeface="+mn-lt"/>
              </a:rPr>
              <a:t>Principios de coordinación</a:t>
            </a:r>
          </a:p>
          <a:p>
            <a:pPr marL="1257300" lvl="2" indent="-342900" algn="just">
              <a:buFont typeface="Arial" panose="020B0604020202020204" pitchFamily="34" charset="0"/>
              <a:buChar char="•"/>
            </a:pPr>
            <a:r>
              <a:rPr lang="es-ES" sz="2400" dirty="0">
                <a:latin typeface="+mn-lt"/>
              </a:rPr>
              <a:t>Requerir información. Art. 72°-2 </a:t>
            </a:r>
          </a:p>
          <a:p>
            <a:pPr marL="1257300" lvl="2" indent="-342900" algn="just">
              <a:buFont typeface="Arial" panose="020B0604020202020204" pitchFamily="34" charset="0"/>
              <a:buChar char="•"/>
            </a:pPr>
            <a:r>
              <a:rPr lang="es-ES" sz="2400" dirty="0">
                <a:latin typeface="+mn-lt"/>
              </a:rPr>
              <a:t>CDEC	</a:t>
            </a:r>
          </a:p>
          <a:p>
            <a:pPr marL="742950" lvl="1" indent="-285750" algn="just">
              <a:buFont typeface="Arial" panose="020B0604020202020204" pitchFamily="34" charset="0"/>
              <a:buChar char="•"/>
            </a:pPr>
            <a:endParaRPr lang="es-ES" sz="2000" dirty="0">
              <a:latin typeface="+mn-lt"/>
            </a:endParaRPr>
          </a:p>
        </p:txBody>
      </p:sp>
    </p:spTree>
    <p:extLst>
      <p:ext uri="{BB962C8B-B14F-4D97-AF65-F5344CB8AC3E}">
        <p14:creationId xmlns:p14="http://schemas.microsoft.com/office/powerpoint/2010/main" val="4135733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19100249-4115-4AB1-8477-E7EBD07FB679}" type="slidenum">
              <a:rPr lang="es-ES_tradnl" smtClean="0"/>
              <a:pPr>
                <a:defRPr/>
              </a:pPr>
              <a:t>5</a:t>
            </a:fld>
            <a:endParaRPr lang="es-ES_tradnl"/>
          </a:p>
        </p:txBody>
      </p:sp>
      <p:sp>
        <p:nvSpPr>
          <p:cNvPr id="4" name="1 CuadroTexto"/>
          <p:cNvSpPr txBox="1">
            <a:spLocks noChangeArrowheads="1"/>
          </p:cNvSpPr>
          <p:nvPr/>
        </p:nvSpPr>
        <p:spPr bwMode="auto">
          <a:xfrm>
            <a:off x="307428" y="188640"/>
            <a:ext cx="8657060" cy="954107"/>
          </a:xfrm>
          <a:prstGeom prst="rect">
            <a:avLst/>
          </a:prstGeom>
          <a:noFill/>
          <a:ln w="9525">
            <a:noFill/>
            <a:miter lim="800000"/>
            <a:headEnd/>
            <a:tailEnd/>
          </a:ln>
        </p:spPr>
        <p:txBody>
          <a:bodyPr wrap="square">
            <a:spAutoFit/>
          </a:bodyPr>
          <a:lstStyle/>
          <a:p>
            <a:r>
              <a:rPr lang="es-ES" sz="2800" b="1" dirty="0">
                <a:latin typeface="Arial" panose="020B0604020202020204" pitchFamily="34" charset="0"/>
                <a:cs typeface="Arial" panose="020B0604020202020204" pitchFamily="34" charset="0"/>
              </a:rPr>
              <a:t>I. Nuevo marco regulatorio aplicable a libre competencia en el mercado eléctrico</a:t>
            </a:r>
            <a:endParaRPr lang="es-CL" sz="2800" b="1" dirty="0">
              <a:latin typeface="Arial" panose="020B0604020202020204" pitchFamily="34" charset="0"/>
              <a:cs typeface="Arial" panose="020B0604020202020204" pitchFamily="34" charset="0"/>
            </a:endParaRPr>
          </a:p>
        </p:txBody>
      </p:sp>
      <p:sp>
        <p:nvSpPr>
          <p:cNvPr id="5" name="Rectangle 12"/>
          <p:cNvSpPr>
            <a:spLocks noChangeArrowheads="1"/>
          </p:cNvSpPr>
          <p:nvPr/>
        </p:nvSpPr>
        <p:spPr bwMode="auto">
          <a:xfrm>
            <a:off x="0" y="1124744"/>
            <a:ext cx="9144000" cy="0"/>
          </a:xfrm>
          <a:prstGeom prst="rect">
            <a:avLst/>
          </a:prstGeom>
          <a:noFill/>
          <a:ln w="25400">
            <a:solidFill>
              <a:srgbClr val="0099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7" name="CuadroTexto 6"/>
          <p:cNvSpPr txBox="1"/>
          <p:nvPr/>
        </p:nvSpPr>
        <p:spPr>
          <a:xfrm>
            <a:off x="307428" y="1257726"/>
            <a:ext cx="8513044" cy="5001369"/>
          </a:xfrm>
          <a:prstGeom prst="rect">
            <a:avLst/>
          </a:prstGeom>
          <a:solidFill>
            <a:schemeClr val="bg1"/>
          </a:solidFill>
        </p:spPr>
        <p:txBody>
          <a:bodyPr wrap="square" rtlCol="0">
            <a:spAutoFit/>
          </a:bodyPr>
          <a:lstStyle/>
          <a:p>
            <a:pPr marL="914400" lvl="1" indent="-457200">
              <a:buAutoNum type="arabicPeriod" startAt="2"/>
            </a:pPr>
            <a:r>
              <a:rPr lang="es-ES" sz="2300" dirty="0">
                <a:latin typeface="+mn-lt"/>
              </a:rPr>
              <a:t>Facultades art. 72°-10 Ley Nº20.936 y relación con el DL 211</a:t>
            </a:r>
          </a:p>
          <a:p>
            <a:pPr marL="914400" lvl="1" algn="just"/>
            <a:r>
              <a:rPr lang="es-CL" sz="2300" i="1" dirty="0">
                <a:latin typeface="+mn-lt"/>
              </a:rPr>
              <a:t>“En caso de detectar indicios de actuaciones que podrían llegar a ser constitutivas de atentados contra la libre competencia, conforme las normas del Decreto con Fuerza de Ley N°1, del año 2004, del Ministerio de Economía, Fomento y Reconstrucción, el Coordinador deberá ponerlas en conocimiento de la Fiscalía Nacional Económica o de las autoridades que corresponda.</a:t>
            </a:r>
          </a:p>
          <a:p>
            <a:pPr marL="1257300" lvl="2" indent="-342900" algn="just">
              <a:buFont typeface="Arial" panose="020B0604020202020204" pitchFamily="34" charset="0"/>
              <a:buChar char="•"/>
            </a:pPr>
            <a:r>
              <a:rPr lang="es-ES" sz="2300" dirty="0">
                <a:latin typeface="+mn-lt"/>
              </a:rPr>
              <a:t>Indicios</a:t>
            </a:r>
          </a:p>
          <a:p>
            <a:pPr marL="1257300" lvl="2" indent="-342900" algn="just">
              <a:buFont typeface="Arial" panose="020B0604020202020204" pitchFamily="34" charset="0"/>
              <a:buChar char="•"/>
            </a:pPr>
            <a:r>
              <a:rPr lang="es-ES" sz="2300" dirty="0">
                <a:latin typeface="+mn-lt"/>
              </a:rPr>
              <a:t>DL 211</a:t>
            </a:r>
          </a:p>
          <a:p>
            <a:pPr marL="1257300" lvl="2" indent="-342900" algn="just">
              <a:buFont typeface="Arial" panose="020B0604020202020204" pitchFamily="34" charset="0"/>
              <a:buChar char="•"/>
            </a:pPr>
            <a:r>
              <a:rPr lang="es-ES" sz="2300" dirty="0">
                <a:latin typeface="+mn-lt"/>
              </a:rPr>
              <a:t>Deber de poner en conocimiento de FNE o autoridades que corresponda</a:t>
            </a:r>
          </a:p>
          <a:p>
            <a:pPr marL="1257300" lvl="2" indent="-342900" algn="just">
              <a:buFont typeface="Arial" panose="020B0604020202020204" pitchFamily="34" charset="0"/>
              <a:buChar char="•"/>
            </a:pPr>
            <a:r>
              <a:rPr lang="es-ES" sz="2300" dirty="0">
                <a:latin typeface="+mn-lt"/>
              </a:rPr>
              <a:t>¿Qué pasa con la información de carácter comercial?</a:t>
            </a:r>
          </a:p>
          <a:p>
            <a:pPr marL="742950" lvl="1" indent="-285750" algn="just">
              <a:buFont typeface="Arial" panose="020B0604020202020204" pitchFamily="34" charset="0"/>
              <a:buChar char="•"/>
            </a:pPr>
            <a:endParaRPr lang="es-ES" sz="2000" dirty="0">
              <a:latin typeface="+mn-lt"/>
            </a:endParaRPr>
          </a:p>
        </p:txBody>
      </p:sp>
    </p:spTree>
    <p:extLst>
      <p:ext uri="{BB962C8B-B14F-4D97-AF65-F5344CB8AC3E}">
        <p14:creationId xmlns:p14="http://schemas.microsoft.com/office/powerpoint/2010/main" val="4010679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19100249-4115-4AB1-8477-E7EBD07FB679}" type="slidenum">
              <a:rPr lang="es-ES_tradnl" smtClean="0"/>
              <a:pPr>
                <a:defRPr/>
              </a:pPr>
              <a:t>6</a:t>
            </a:fld>
            <a:endParaRPr lang="es-ES_tradnl"/>
          </a:p>
        </p:txBody>
      </p:sp>
      <p:sp>
        <p:nvSpPr>
          <p:cNvPr id="4" name="1 CuadroTexto"/>
          <p:cNvSpPr txBox="1">
            <a:spLocks noChangeArrowheads="1"/>
          </p:cNvSpPr>
          <p:nvPr/>
        </p:nvSpPr>
        <p:spPr bwMode="auto">
          <a:xfrm>
            <a:off x="307428" y="188640"/>
            <a:ext cx="8657060" cy="954107"/>
          </a:xfrm>
          <a:prstGeom prst="rect">
            <a:avLst/>
          </a:prstGeom>
          <a:noFill/>
          <a:ln w="9525">
            <a:noFill/>
            <a:miter lim="800000"/>
            <a:headEnd/>
            <a:tailEnd/>
          </a:ln>
        </p:spPr>
        <p:txBody>
          <a:bodyPr wrap="square">
            <a:spAutoFit/>
          </a:bodyPr>
          <a:lstStyle/>
          <a:p>
            <a:r>
              <a:rPr lang="es-ES" sz="2800" b="1" dirty="0">
                <a:latin typeface="Arial" panose="020B0604020202020204" pitchFamily="34" charset="0"/>
                <a:cs typeface="Arial" panose="020B0604020202020204" pitchFamily="34" charset="0"/>
              </a:rPr>
              <a:t>I. Marco regulatorio aplicable a libre competencia en el mercado eléctrico</a:t>
            </a:r>
            <a:endParaRPr lang="es-CL" sz="2800" b="1" dirty="0">
              <a:latin typeface="Arial" panose="020B0604020202020204" pitchFamily="34" charset="0"/>
              <a:cs typeface="Arial" panose="020B0604020202020204" pitchFamily="34" charset="0"/>
            </a:endParaRPr>
          </a:p>
        </p:txBody>
      </p:sp>
      <p:sp>
        <p:nvSpPr>
          <p:cNvPr id="5" name="Rectangle 12"/>
          <p:cNvSpPr>
            <a:spLocks noChangeArrowheads="1"/>
          </p:cNvSpPr>
          <p:nvPr/>
        </p:nvSpPr>
        <p:spPr bwMode="auto">
          <a:xfrm>
            <a:off x="0" y="1124744"/>
            <a:ext cx="9144000" cy="0"/>
          </a:xfrm>
          <a:prstGeom prst="rect">
            <a:avLst/>
          </a:prstGeom>
          <a:noFill/>
          <a:ln w="25400">
            <a:solidFill>
              <a:srgbClr val="0099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7" name="CuadroTexto 6"/>
          <p:cNvSpPr txBox="1"/>
          <p:nvPr/>
        </p:nvSpPr>
        <p:spPr>
          <a:xfrm>
            <a:off x="0" y="1257726"/>
            <a:ext cx="8686800" cy="5401479"/>
          </a:xfrm>
          <a:prstGeom prst="rect">
            <a:avLst/>
          </a:prstGeom>
          <a:solidFill>
            <a:schemeClr val="bg1"/>
          </a:solidFill>
        </p:spPr>
        <p:txBody>
          <a:bodyPr wrap="square" rtlCol="0">
            <a:spAutoFit/>
          </a:bodyPr>
          <a:lstStyle/>
          <a:p>
            <a:pPr marL="914400" lvl="1" indent="-457200" algn="just">
              <a:buFont typeface="+mj-lt"/>
              <a:buAutoNum type="arabicPeriod" startAt="3"/>
            </a:pPr>
            <a:r>
              <a:rPr lang="es-ES" sz="2300" dirty="0">
                <a:latin typeface="+mn-lt"/>
              </a:rPr>
              <a:t>FNE y TDLC. Resguardo de la libre competencia.</a:t>
            </a:r>
          </a:p>
          <a:p>
            <a:pPr marL="1371600" lvl="1" indent="-457200" algn="just">
              <a:buFont typeface="Arial" panose="020B0604020202020204" pitchFamily="34" charset="0"/>
              <a:buChar char="•"/>
            </a:pPr>
            <a:r>
              <a:rPr lang="es-ES" sz="2300" dirty="0">
                <a:latin typeface="+mn-lt"/>
              </a:rPr>
              <a:t>FNE rol investigador y acusador</a:t>
            </a:r>
          </a:p>
          <a:p>
            <a:pPr marL="1371600" lvl="1" indent="-457200" algn="just">
              <a:buFont typeface="Arial" panose="020B0604020202020204" pitchFamily="34" charset="0"/>
              <a:buChar char="•"/>
            </a:pPr>
            <a:r>
              <a:rPr lang="es-ES" sz="2300" dirty="0">
                <a:latin typeface="+mn-lt"/>
              </a:rPr>
              <a:t>Solicitud de información por parte de FNE</a:t>
            </a:r>
          </a:p>
          <a:p>
            <a:pPr marL="1828800" lvl="2" indent="-446088" algn="just">
              <a:buFont typeface="Wingdings" panose="05000000000000000000" pitchFamily="2" charset="2"/>
              <a:buChar char="Ø"/>
            </a:pPr>
            <a:r>
              <a:rPr lang="es-ES" sz="2300" dirty="0">
                <a:latin typeface="+mn-lt"/>
              </a:rPr>
              <a:t>Procedimiento reglado.</a:t>
            </a:r>
          </a:p>
          <a:p>
            <a:pPr marL="1828800" lvl="2" indent="-457200" algn="just">
              <a:buFont typeface="Wingdings" panose="05000000000000000000" pitchFamily="2" charset="2"/>
              <a:buChar char="Ø"/>
            </a:pPr>
            <a:r>
              <a:rPr lang="es-ES" sz="2300" dirty="0">
                <a:latin typeface="+mn-lt"/>
              </a:rPr>
              <a:t>Garantías de debido proceso.</a:t>
            </a:r>
          </a:p>
          <a:p>
            <a:pPr marL="1828800" lvl="2" indent="-457200" algn="just">
              <a:buFont typeface="Wingdings" panose="05000000000000000000" pitchFamily="2" charset="2"/>
              <a:buChar char="Ø"/>
            </a:pPr>
            <a:r>
              <a:rPr lang="es-ES" sz="2300" dirty="0">
                <a:latin typeface="+mn-lt"/>
              </a:rPr>
              <a:t>Prueba ilícita.</a:t>
            </a:r>
          </a:p>
          <a:p>
            <a:pPr marL="1828800" lvl="2" indent="-457200" algn="just">
              <a:buFont typeface="Wingdings" panose="05000000000000000000" pitchFamily="2" charset="2"/>
              <a:buChar char="Ø"/>
            </a:pPr>
            <a:r>
              <a:rPr lang="es-ES" sz="2300" dirty="0">
                <a:latin typeface="+mn-lt"/>
              </a:rPr>
              <a:t>Derecho de pedir información a otros organismos y funcionarios. </a:t>
            </a:r>
          </a:p>
          <a:p>
            <a:pPr marL="1828800" lvl="2" indent="-457200" algn="just">
              <a:buFont typeface="Wingdings" panose="05000000000000000000" pitchFamily="2" charset="2"/>
              <a:buChar char="Ø"/>
            </a:pPr>
            <a:r>
              <a:rPr lang="es-ES" sz="2300" dirty="0">
                <a:latin typeface="+mn-lt"/>
              </a:rPr>
              <a:t>Información secreta o reservada. Requerimiento TDLC</a:t>
            </a:r>
          </a:p>
          <a:p>
            <a:pPr marL="1828800" lvl="2" indent="-457200" algn="just">
              <a:buFont typeface="Wingdings" panose="05000000000000000000" pitchFamily="2" charset="2"/>
              <a:buChar char="Ø"/>
            </a:pPr>
            <a:endParaRPr lang="es-ES" sz="2300" dirty="0">
              <a:latin typeface="+mn-lt"/>
            </a:endParaRPr>
          </a:p>
          <a:p>
            <a:pPr marL="1371600" lvl="1" indent="-457200" algn="just">
              <a:buFont typeface="Arial" panose="020B0604020202020204" pitchFamily="34" charset="0"/>
              <a:buChar char="•"/>
            </a:pPr>
            <a:r>
              <a:rPr lang="es-ES" sz="2300" dirty="0">
                <a:latin typeface="+mn-lt"/>
              </a:rPr>
              <a:t>Sanciones TDLC</a:t>
            </a:r>
          </a:p>
          <a:p>
            <a:pPr marL="1828800" lvl="2" indent="-457200" algn="just">
              <a:buFont typeface="Wingdings" panose="05000000000000000000" pitchFamily="2" charset="2"/>
              <a:buChar char="Ø"/>
            </a:pPr>
            <a:r>
              <a:rPr lang="es-ES" sz="2300" dirty="0">
                <a:latin typeface="+mn-lt"/>
              </a:rPr>
              <a:t>Medidas punitivas y </a:t>
            </a:r>
            <a:r>
              <a:rPr lang="es-ES" sz="2300" dirty="0" err="1">
                <a:latin typeface="+mn-lt"/>
              </a:rPr>
              <a:t>rectificatorias</a:t>
            </a:r>
            <a:endParaRPr lang="es-ES" sz="2300" dirty="0">
              <a:latin typeface="+mn-lt"/>
            </a:endParaRPr>
          </a:p>
          <a:p>
            <a:pPr marL="1828800" lvl="2" indent="-457200" algn="just">
              <a:buFont typeface="Wingdings" panose="05000000000000000000" pitchFamily="2" charset="2"/>
              <a:buChar char="Ø"/>
            </a:pPr>
            <a:r>
              <a:rPr lang="es-ES" sz="2300" dirty="0">
                <a:latin typeface="+mn-lt"/>
              </a:rPr>
              <a:t>Multas</a:t>
            </a:r>
          </a:p>
          <a:p>
            <a:pPr marL="1371600" lvl="2" algn="just"/>
            <a:endParaRPr lang="es-ES" sz="2300" dirty="0">
              <a:latin typeface="+mn-lt"/>
            </a:endParaRPr>
          </a:p>
          <a:p>
            <a:pPr marL="1371600" lvl="2" indent="-457200" algn="just">
              <a:buFont typeface="Arial" panose="020B0604020202020204" pitchFamily="34" charset="0"/>
              <a:buChar char="•"/>
            </a:pPr>
            <a:r>
              <a:rPr lang="es-ES" sz="2300" dirty="0">
                <a:latin typeface="+mn-lt"/>
              </a:rPr>
              <a:t>Querella</a:t>
            </a:r>
          </a:p>
        </p:txBody>
      </p:sp>
    </p:spTree>
    <p:extLst>
      <p:ext uri="{BB962C8B-B14F-4D97-AF65-F5344CB8AC3E}">
        <p14:creationId xmlns:p14="http://schemas.microsoft.com/office/powerpoint/2010/main" val="3115515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19100249-4115-4AB1-8477-E7EBD07FB679}" type="slidenum">
              <a:rPr lang="es-ES_tradnl" smtClean="0"/>
              <a:pPr>
                <a:defRPr/>
              </a:pPr>
              <a:t>7</a:t>
            </a:fld>
            <a:endParaRPr lang="es-ES_tradnl"/>
          </a:p>
        </p:txBody>
      </p:sp>
      <p:sp>
        <p:nvSpPr>
          <p:cNvPr id="4" name="1 CuadroTexto"/>
          <p:cNvSpPr txBox="1">
            <a:spLocks noChangeArrowheads="1"/>
          </p:cNvSpPr>
          <p:nvPr/>
        </p:nvSpPr>
        <p:spPr bwMode="auto">
          <a:xfrm>
            <a:off x="307428" y="188640"/>
            <a:ext cx="8657060" cy="954107"/>
          </a:xfrm>
          <a:prstGeom prst="rect">
            <a:avLst/>
          </a:prstGeom>
          <a:noFill/>
          <a:ln w="9525">
            <a:noFill/>
            <a:miter lim="800000"/>
            <a:headEnd/>
            <a:tailEnd/>
          </a:ln>
        </p:spPr>
        <p:txBody>
          <a:bodyPr wrap="square">
            <a:spAutoFit/>
          </a:bodyPr>
          <a:lstStyle/>
          <a:p>
            <a:r>
              <a:rPr lang="es-ES" sz="2800" b="1" dirty="0">
                <a:latin typeface="Arial" panose="020B0604020202020204" pitchFamily="34" charset="0"/>
                <a:cs typeface="Arial" panose="020B0604020202020204" pitchFamily="34" charset="0"/>
              </a:rPr>
              <a:t>I. Marco regulatorio aplicable a libre competencia en el mercado eléctrico</a:t>
            </a:r>
            <a:endParaRPr lang="es-CL" sz="2800" b="1" dirty="0">
              <a:latin typeface="Arial" panose="020B0604020202020204" pitchFamily="34" charset="0"/>
              <a:cs typeface="Arial" panose="020B0604020202020204" pitchFamily="34" charset="0"/>
            </a:endParaRPr>
          </a:p>
        </p:txBody>
      </p:sp>
      <p:sp>
        <p:nvSpPr>
          <p:cNvPr id="5" name="Rectangle 12"/>
          <p:cNvSpPr>
            <a:spLocks noChangeArrowheads="1"/>
          </p:cNvSpPr>
          <p:nvPr/>
        </p:nvSpPr>
        <p:spPr bwMode="auto">
          <a:xfrm>
            <a:off x="0" y="1124744"/>
            <a:ext cx="9144000" cy="0"/>
          </a:xfrm>
          <a:prstGeom prst="rect">
            <a:avLst/>
          </a:prstGeom>
          <a:noFill/>
          <a:ln w="25400">
            <a:solidFill>
              <a:srgbClr val="0099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7" name="CuadroTexto 6"/>
          <p:cNvSpPr txBox="1"/>
          <p:nvPr/>
        </p:nvSpPr>
        <p:spPr>
          <a:xfrm>
            <a:off x="0" y="1257726"/>
            <a:ext cx="8686800" cy="5509200"/>
          </a:xfrm>
          <a:prstGeom prst="rect">
            <a:avLst/>
          </a:prstGeom>
          <a:solidFill>
            <a:schemeClr val="bg1"/>
          </a:solidFill>
        </p:spPr>
        <p:txBody>
          <a:bodyPr wrap="square" rtlCol="0">
            <a:spAutoFit/>
          </a:bodyPr>
          <a:lstStyle/>
          <a:p>
            <a:pPr marL="914400" lvl="1" indent="-457200">
              <a:buFont typeface="+mj-lt"/>
              <a:buAutoNum type="arabicPeriod" startAt="4"/>
            </a:pPr>
            <a:r>
              <a:rPr lang="es-ES" sz="2400" dirty="0">
                <a:latin typeface="+mn-lt"/>
              </a:rPr>
              <a:t>Preguntas por resolver</a:t>
            </a:r>
          </a:p>
          <a:p>
            <a:pPr marL="742950" lvl="1" indent="-285750" algn="just">
              <a:buFont typeface="Arial" panose="020B0604020202020204" pitchFamily="34" charset="0"/>
              <a:buChar char="•"/>
            </a:pPr>
            <a:endParaRPr lang="es-ES" sz="2400" dirty="0">
              <a:latin typeface="+mn-lt"/>
            </a:endParaRPr>
          </a:p>
          <a:p>
            <a:pPr marL="1371600" lvl="1" indent="-457200" algn="just">
              <a:buFont typeface="Arial" panose="020B0604020202020204" pitchFamily="34" charset="0"/>
              <a:buChar char="•"/>
            </a:pPr>
            <a:r>
              <a:rPr lang="es-ES" sz="2400" dirty="0">
                <a:latin typeface="+mn-lt"/>
              </a:rPr>
              <a:t>¿Cuál es el rol del Coordinador? </a:t>
            </a:r>
          </a:p>
          <a:p>
            <a:pPr marL="1828800" lvl="2" indent="-457200" algn="just">
              <a:buFont typeface="Wingdings" panose="05000000000000000000" pitchFamily="2" charset="2"/>
              <a:buChar char="Ø"/>
            </a:pPr>
            <a:r>
              <a:rPr lang="es-ES" sz="2400" dirty="0">
                <a:latin typeface="+mn-lt"/>
              </a:rPr>
              <a:t>¿</a:t>
            </a:r>
            <a:r>
              <a:rPr lang="es-ES" sz="2400" dirty="0" err="1">
                <a:latin typeface="+mn-lt"/>
              </a:rPr>
              <a:t>Coadyudante</a:t>
            </a:r>
            <a:r>
              <a:rPr lang="es-ES" sz="2400" dirty="0">
                <a:latin typeface="+mn-lt"/>
              </a:rPr>
              <a:t> de la FNE? </a:t>
            </a:r>
          </a:p>
          <a:p>
            <a:pPr marL="1828800" lvl="2" indent="-457200" algn="just">
              <a:buFont typeface="Wingdings" panose="05000000000000000000" pitchFamily="2" charset="2"/>
              <a:buChar char="Ø"/>
            </a:pPr>
            <a:r>
              <a:rPr lang="es-ES" sz="2400" dirty="0">
                <a:latin typeface="+mn-lt"/>
              </a:rPr>
              <a:t>¿Una nueva instancia en la institucionalidad de la libre competencia?</a:t>
            </a:r>
          </a:p>
          <a:p>
            <a:pPr lvl="1" algn="just"/>
            <a:endParaRPr lang="es-ES" sz="2400" dirty="0">
              <a:latin typeface="+mn-lt"/>
            </a:endParaRPr>
          </a:p>
          <a:p>
            <a:pPr marL="1371600" lvl="1" indent="-457200" algn="just">
              <a:buFont typeface="Arial" panose="020B0604020202020204" pitchFamily="34" charset="0"/>
              <a:buChar char="•"/>
            </a:pPr>
            <a:r>
              <a:rPr lang="es-ES" sz="2400" dirty="0">
                <a:latin typeface="+mn-lt"/>
              </a:rPr>
              <a:t>¿Cuál es el objeto del monitoreo?</a:t>
            </a:r>
          </a:p>
          <a:p>
            <a:pPr marL="742950" lvl="1" indent="-285750" algn="just">
              <a:buFont typeface="Arial" panose="020B0604020202020204" pitchFamily="34" charset="0"/>
              <a:buChar char="•"/>
            </a:pPr>
            <a:endParaRPr lang="es-ES" sz="2400" dirty="0">
              <a:latin typeface="+mn-lt"/>
            </a:endParaRPr>
          </a:p>
          <a:p>
            <a:pPr marL="1371600" lvl="1" indent="-457200" algn="just">
              <a:buFont typeface="Arial" panose="020B0604020202020204" pitchFamily="34" charset="0"/>
              <a:buChar char="•"/>
            </a:pPr>
            <a:r>
              <a:rPr lang="es-ES" sz="2400" dirty="0">
                <a:latin typeface="+mn-lt"/>
              </a:rPr>
              <a:t>¿Qué tipo de información puede requerir/analizar el Coordinador para efectos de este monitoreo?</a:t>
            </a:r>
          </a:p>
          <a:p>
            <a:pPr lvl="1" algn="just"/>
            <a:endParaRPr lang="es-ES" sz="2400" dirty="0">
              <a:latin typeface="+mn-lt"/>
            </a:endParaRPr>
          </a:p>
          <a:p>
            <a:pPr marL="1431925" lvl="1" indent="-517525" algn="just">
              <a:buFont typeface="Arial" panose="020B0604020202020204" pitchFamily="34" charset="0"/>
              <a:buChar char="•"/>
            </a:pPr>
            <a:r>
              <a:rPr lang="es-ES" sz="2400" dirty="0">
                <a:latin typeface="+mn-lt"/>
              </a:rPr>
              <a:t>Limites.</a:t>
            </a:r>
            <a:endParaRPr lang="es-ES" sz="2000" dirty="0">
              <a:latin typeface="+mn-lt"/>
            </a:endParaRPr>
          </a:p>
          <a:p>
            <a:pPr marL="742950" lvl="1" indent="-285750" algn="just">
              <a:buFont typeface="Arial" panose="020B0604020202020204" pitchFamily="34" charset="0"/>
              <a:buChar char="•"/>
            </a:pPr>
            <a:endParaRPr lang="es-ES" sz="2000" dirty="0">
              <a:latin typeface="+mn-lt"/>
            </a:endParaRPr>
          </a:p>
          <a:p>
            <a:pPr marL="742950" lvl="1" indent="-285750" algn="just">
              <a:buFont typeface="Arial" panose="020B0604020202020204" pitchFamily="34" charset="0"/>
              <a:buChar char="•"/>
            </a:pPr>
            <a:endParaRPr lang="es-ES" sz="2000" dirty="0">
              <a:latin typeface="+mn-lt"/>
            </a:endParaRPr>
          </a:p>
        </p:txBody>
      </p:sp>
    </p:spTree>
    <p:extLst>
      <p:ext uri="{BB962C8B-B14F-4D97-AF65-F5344CB8AC3E}">
        <p14:creationId xmlns:p14="http://schemas.microsoft.com/office/powerpoint/2010/main" val="10434210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19100249-4115-4AB1-8477-E7EBD07FB679}" type="slidenum">
              <a:rPr lang="es-ES_tradnl" smtClean="0"/>
              <a:pPr>
                <a:defRPr/>
              </a:pPr>
              <a:t>8</a:t>
            </a:fld>
            <a:endParaRPr lang="es-ES_tradnl"/>
          </a:p>
        </p:txBody>
      </p:sp>
      <p:sp>
        <p:nvSpPr>
          <p:cNvPr id="4" name="1 CuadroTexto"/>
          <p:cNvSpPr txBox="1">
            <a:spLocks noChangeArrowheads="1"/>
          </p:cNvSpPr>
          <p:nvPr/>
        </p:nvSpPr>
        <p:spPr bwMode="auto">
          <a:xfrm>
            <a:off x="307428" y="188640"/>
            <a:ext cx="8657060" cy="954107"/>
          </a:xfrm>
          <a:prstGeom prst="rect">
            <a:avLst/>
          </a:prstGeom>
          <a:noFill/>
          <a:ln w="9525">
            <a:noFill/>
            <a:miter lim="800000"/>
            <a:headEnd/>
            <a:tailEnd/>
          </a:ln>
        </p:spPr>
        <p:txBody>
          <a:bodyPr wrap="square">
            <a:spAutoFit/>
          </a:bodyPr>
          <a:lstStyle/>
          <a:p>
            <a:r>
              <a:rPr lang="es-ES" sz="2800" b="1" dirty="0">
                <a:latin typeface="Arial" panose="020B0604020202020204" pitchFamily="34" charset="0"/>
                <a:cs typeface="Arial" panose="020B0604020202020204" pitchFamily="34" charset="0"/>
              </a:rPr>
              <a:t>II. Fiscalización de la Competencia en el mercado eléctrico previo a la Ley Nº20.936</a:t>
            </a:r>
            <a:endParaRPr lang="es-CL" sz="2800" b="1" dirty="0">
              <a:latin typeface="Arial" panose="020B0604020202020204" pitchFamily="34" charset="0"/>
              <a:cs typeface="Arial" panose="020B0604020202020204" pitchFamily="34" charset="0"/>
            </a:endParaRPr>
          </a:p>
        </p:txBody>
      </p:sp>
      <p:sp>
        <p:nvSpPr>
          <p:cNvPr id="5" name="Rectangle 12"/>
          <p:cNvSpPr>
            <a:spLocks noChangeArrowheads="1"/>
          </p:cNvSpPr>
          <p:nvPr/>
        </p:nvSpPr>
        <p:spPr bwMode="auto">
          <a:xfrm>
            <a:off x="0" y="1124744"/>
            <a:ext cx="9144000" cy="0"/>
          </a:xfrm>
          <a:prstGeom prst="rect">
            <a:avLst/>
          </a:prstGeom>
          <a:noFill/>
          <a:ln w="25400">
            <a:solidFill>
              <a:srgbClr val="0099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7" name="CuadroTexto 6"/>
          <p:cNvSpPr txBox="1"/>
          <p:nvPr/>
        </p:nvSpPr>
        <p:spPr>
          <a:xfrm>
            <a:off x="107504" y="1150719"/>
            <a:ext cx="8686800" cy="5293757"/>
          </a:xfrm>
          <a:prstGeom prst="rect">
            <a:avLst/>
          </a:prstGeom>
          <a:solidFill>
            <a:schemeClr val="bg1"/>
          </a:solidFill>
          <a:ln>
            <a:solidFill>
              <a:schemeClr val="bg1"/>
            </a:solidFill>
          </a:ln>
        </p:spPr>
        <p:txBody>
          <a:bodyPr wrap="square" rtlCol="0">
            <a:spAutoFit/>
          </a:bodyPr>
          <a:lstStyle/>
          <a:p>
            <a:pPr marL="914400" lvl="1" indent="-457200">
              <a:buFont typeface="+mj-lt"/>
              <a:buAutoNum type="arabicPeriod"/>
            </a:pPr>
            <a:r>
              <a:rPr lang="es-ES" sz="2400" dirty="0">
                <a:latin typeface="+mn-lt"/>
              </a:rPr>
              <a:t>DL 211 </a:t>
            </a:r>
          </a:p>
          <a:p>
            <a:pPr marL="914400" lvl="1" indent="-457200">
              <a:buFont typeface="+mj-lt"/>
              <a:buAutoNum type="alphaLcPeriod"/>
            </a:pPr>
            <a:r>
              <a:rPr lang="es-ES" sz="2400" dirty="0">
                <a:latin typeface="+mn-lt"/>
              </a:rPr>
              <a:t>Integración Vertical</a:t>
            </a:r>
            <a:endParaRPr lang="es-ES" dirty="0"/>
          </a:p>
          <a:p>
            <a:pPr marL="742950" lvl="1" indent="-285750" algn="just">
              <a:buFont typeface="Arial" panose="020B0604020202020204" pitchFamily="34" charset="0"/>
              <a:buChar char="•"/>
            </a:pPr>
            <a:endParaRPr lang="es-ES" dirty="0"/>
          </a:p>
          <a:p>
            <a:pPr marL="1371600" lvl="1" indent="-457200" algn="just">
              <a:buFont typeface="Arial" panose="020B0604020202020204" pitchFamily="34" charset="0"/>
              <a:buChar char="•"/>
            </a:pPr>
            <a:r>
              <a:rPr lang="es-ES" dirty="0"/>
              <a:t>Resolución N° 488 de 1997 de la </a:t>
            </a:r>
            <a:r>
              <a:rPr lang="es-ES" dirty="0" err="1"/>
              <a:t>H.Comisión</a:t>
            </a:r>
            <a:r>
              <a:rPr lang="es-ES" dirty="0"/>
              <a:t> Resolutiva</a:t>
            </a:r>
          </a:p>
          <a:p>
            <a:pPr lvl="1" algn="just"/>
            <a:endParaRPr lang="es-ES" dirty="0"/>
          </a:p>
          <a:p>
            <a:pPr marL="1371600" lvl="1" indent="-457200" algn="just">
              <a:buFont typeface="Arial" panose="020B0604020202020204" pitchFamily="34" charset="0"/>
              <a:buChar char="•"/>
            </a:pPr>
            <a:r>
              <a:rPr lang="es-ES" dirty="0"/>
              <a:t>Resolución N° 667 de 2002 de la </a:t>
            </a:r>
            <a:r>
              <a:rPr lang="es-ES" dirty="0" err="1"/>
              <a:t>H.Comisión</a:t>
            </a:r>
            <a:r>
              <a:rPr lang="es-ES" dirty="0"/>
              <a:t> Resolutiva</a:t>
            </a:r>
          </a:p>
          <a:p>
            <a:pPr marL="742950" lvl="1" indent="-285750" algn="just">
              <a:buFont typeface="Arial" panose="020B0604020202020204" pitchFamily="34" charset="0"/>
              <a:buChar char="•"/>
            </a:pPr>
            <a:endParaRPr lang="es-ES" dirty="0"/>
          </a:p>
          <a:p>
            <a:pPr marL="914400" lvl="1" indent="-457200">
              <a:buFont typeface="+mj-lt"/>
              <a:buAutoNum type="alphaLcPeriod" startAt="2"/>
            </a:pPr>
            <a:r>
              <a:rPr lang="es-ES" sz="2400" dirty="0"/>
              <a:t>Discriminación injustificada</a:t>
            </a:r>
          </a:p>
          <a:p>
            <a:pPr marL="742950" lvl="1" indent="-285750" algn="just">
              <a:buFont typeface="Arial" panose="020B0604020202020204" pitchFamily="34" charset="0"/>
              <a:buChar char="•"/>
            </a:pPr>
            <a:endParaRPr lang="es-ES" dirty="0"/>
          </a:p>
          <a:p>
            <a:pPr marL="1311275" lvl="1" indent="-396875" algn="just">
              <a:buFont typeface="Arial" panose="020B0604020202020204" pitchFamily="34" charset="0"/>
              <a:buChar char="•"/>
            </a:pPr>
            <a:r>
              <a:rPr lang="es-ES" dirty="0"/>
              <a:t>Sentencia N° 73 de 2008 del TDLC. Caso EDELMAG</a:t>
            </a:r>
          </a:p>
          <a:p>
            <a:pPr lvl="1" algn="just"/>
            <a:endParaRPr lang="es-ES" dirty="0"/>
          </a:p>
          <a:p>
            <a:pPr marL="914400" lvl="1" indent="-457200">
              <a:buFont typeface="+mj-lt"/>
              <a:buAutoNum type="alphaLcPeriod" startAt="3"/>
            </a:pPr>
            <a:r>
              <a:rPr lang="es-ES" sz="2400" dirty="0"/>
              <a:t>Servicios Asociados</a:t>
            </a:r>
          </a:p>
          <a:p>
            <a:pPr marL="742950" lvl="1" indent="-285750" algn="just">
              <a:buFont typeface="Arial" panose="020B0604020202020204" pitchFamily="34" charset="0"/>
              <a:buChar char="•"/>
            </a:pPr>
            <a:endParaRPr lang="es-ES" dirty="0"/>
          </a:p>
          <a:p>
            <a:pPr marL="1371600" lvl="1" indent="-457200" algn="just">
              <a:buFont typeface="Arial" panose="020B0604020202020204" pitchFamily="34" charset="0"/>
              <a:buChar char="•"/>
            </a:pPr>
            <a:r>
              <a:rPr lang="es-ES" dirty="0"/>
              <a:t>Resolución N° 531 de 1998 de la </a:t>
            </a:r>
            <a:r>
              <a:rPr lang="es-ES" dirty="0" err="1"/>
              <a:t>H.Comisión</a:t>
            </a:r>
            <a:r>
              <a:rPr lang="es-ES" dirty="0"/>
              <a:t> Resolutiva</a:t>
            </a:r>
          </a:p>
          <a:p>
            <a:pPr lvl="1" algn="just"/>
            <a:endParaRPr lang="es-ES" dirty="0"/>
          </a:p>
          <a:p>
            <a:pPr marL="914400" lvl="1" indent="-457200" algn="just">
              <a:buFont typeface="+mj-lt"/>
              <a:buAutoNum type="arabicPeriod" startAt="2"/>
            </a:pPr>
            <a:r>
              <a:rPr lang="es-ES" sz="2400" dirty="0"/>
              <a:t>Panel de Expertos</a:t>
            </a:r>
          </a:p>
          <a:p>
            <a:pPr marL="742950" lvl="1" indent="-285750" algn="just">
              <a:buFont typeface="Arial" panose="020B0604020202020204" pitchFamily="34" charset="0"/>
              <a:buChar char="•"/>
            </a:pPr>
            <a:endParaRPr lang="es-ES" sz="2000" dirty="0">
              <a:latin typeface="+mn-lt"/>
            </a:endParaRPr>
          </a:p>
        </p:txBody>
      </p:sp>
    </p:spTree>
    <p:extLst>
      <p:ext uri="{BB962C8B-B14F-4D97-AF65-F5344CB8AC3E}">
        <p14:creationId xmlns:p14="http://schemas.microsoft.com/office/powerpoint/2010/main" val="35087790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19100249-4115-4AB1-8477-E7EBD07FB679}" type="slidenum">
              <a:rPr lang="es-ES_tradnl" smtClean="0"/>
              <a:pPr>
                <a:defRPr/>
              </a:pPr>
              <a:t>9</a:t>
            </a:fld>
            <a:endParaRPr lang="es-ES_tradnl"/>
          </a:p>
        </p:txBody>
      </p:sp>
      <p:sp>
        <p:nvSpPr>
          <p:cNvPr id="4" name="1 CuadroTexto"/>
          <p:cNvSpPr txBox="1">
            <a:spLocks noChangeArrowheads="1"/>
          </p:cNvSpPr>
          <p:nvPr/>
        </p:nvSpPr>
        <p:spPr bwMode="auto">
          <a:xfrm>
            <a:off x="307428" y="188640"/>
            <a:ext cx="8657060" cy="523220"/>
          </a:xfrm>
          <a:prstGeom prst="rect">
            <a:avLst/>
          </a:prstGeom>
          <a:noFill/>
          <a:ln w="9525">
            <a:noFill/>
            <a:miter lim="800000"/>
            <a:headEnd/>
            <a:tailEnd/>
          </a:ln>
        </p:spPr>
        <p:txBody>
          <a:bodyPr wrap="square">
            <a:spAutoFit/>
          </a:bodyPr>
          <a:lstStyle/>
          <a:p>
            <a:r>
              <a:rPr lang="es-ES" sz="2800" b="1" dirty="0">
                <a:latin typeface="Arial" panose="020B0604020202020204" pitchFamily="34" charset="0"/>
                <a:cs typeface="Arial" panose="020B0604020202020204" pitchFamily="34" charset="0"/>
              </a:rPr>
              <a:t>III. Mercado Eléctrico y Competencia</a:t>
            </a:r>
            <a:endParaRPr lang="es-CL" sz="2800" b="1" dirty="0">
              <a:latin typeface="Arial" panose="020B0604020202020204" pitchFamily="34" charset="0"/>
              <a:cs typeface="Arial" panose="020B0604020202020204" pitchFamily="34" charset="0"/>
            </a:endParaRPr>
          </a:p>
        </p:txBody>
      </p:sp>
      <p:sp>
        <p:nvSpPr>
          <p:cNvPr id="5" name="Rectangle 12"/>
          <p:cNvSpPr>
            <a:spLocks noChangeArrowheads="1"/>
          </p:cNvSpPr>
          <p:nvPr/>
        </p:nvSpPr>
        <p:spPr bwMode="auto">
          <a:xfrm>
            <a:off x="0" y="1124744"/>
            <a:ext cx="9144000" cy="0"/>
          </a:xfrm>
          <a:prstGeom prst="rect">
            <a:avLst/>
          </a:prstGeom>
          <a:noFill/>
          <a:ln w="25400">
            <a:solidFill>
              <a:srgbClr val="0099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7" name="CuadroTexto 6"/>
          <p:cNvSpPr txBox="1"/>
          <p:nvPr/>
        </p:nvSpPr>
        <p:spPr>
          <a:xfrm>
            <a:off x="0" y="1196752"/>
            <a:ext cx="8686800" cy="5570756"/>
          </a:xfrm>
          <a:prstGeom prst="rect">
            <a:avLst/>
          </a:prstGeom>
          <a:noFill/>
        </p:spPr>
        <p:txBody>
          <a:bodyPr wrap="square" rtlCol="0">
            <a:spAutoFit/>
          </a:bodyPr>
          <a:lstStyle/>
          <a:p>
            <a:pPr marL="914400" lvl="1" indent="-457200">
              <a:buFont typeface="+mj-lt"/>
              <a:buAutoNum type="arabicPeriod"/>
            </a:pPr>
            <a:r>
              <a:rPr lang="es-ES" sz="2400" dirty="0">
                <a:latin typeface="+mn-lt"/>
              </a:rPr>
              <a:t>Mercado Mayorista de Electricidad</a:t>
            </a:r>
            <a:endParaRPr lang="es-ES" sz="2000" dirty="0">
              <a:latin typeface="+mn-lt"/>
            </a:endParaRPr>
          </a:p>
          <a:p>
            <a:pPr marL="742950" lvl="1" indent="-285750" algn="just">
              <a:buFont typeface="Arial" panose="020B0604020202020204" pitchFamily="34" charset="0"/>
              <a:buChar char="•"/>
            </a:pPr>
            <a:endParaRPr lang="es-ES" sz="2000" dirty="0">
              <a:latin typeface="+mn-lt"/>
            </a:endParaRPr>
          </a:p>
          <a:p>
            <a:pPr marL="914400" lvl="1" indent="-457200" algn="just">
              <a:buFont typeface="+mj-lt"/>
              <a:buAutoNum type="alphaLcParenR"/>
            </a:pPr>
            <a:r>
              <a:rPr lang="es-ES" sz="2000" dirty="0">
                <a:latin typeface="+mn-lt"/>
              </a:rPr>
              <a:t>Mercado instantáneo de energía (spot)</a:t>
            </a:r>
          </a:p>
          <a:p>
            <a:pPr marL="1371600" lvl="2" indent="-457200" algn="just">
              <a:buFont typeface="+mj-lt"/>
              <a:buAutoNum type="romanLcPeriod"/>
            </a:pPr>
            <a:r>
              <a:rPr lang="es-ES" dirty="0">
                <a:latin typeface="+mn-lt"/>
              </a:rPr>
              <a:t>Se determinan los precios spot (costos marginales) y se asigna la producción al mínimo costo operación, con restricción de instalaciones y seguridad.</a:t>
            </a:r>
          </a:p>
          <a:p>
            <a:pPr marL="1371600" lvl="2" indent="-457200" algn="just">
              <a:buFont typeface="+mj-lt"/>
              <a:buAutoNum type="romanLcPeriod"/>
            </a:pPr>
            <a:endParaRPr lang="es-ES" dirty="0">
              <a:latin typeface="+mn-lt"/>
            </a:endParaRPr>
          </a:p>
          <a:p>
            <a:pPr marL="1371600" lvl="2" indent="-457200" algn="just">
              <a:buFont typeface="+mj-lt"/>
              <a:buAutoNum type="romanLcPeriod"/>
            </a:pPr>
            <a:r>
              <a:rPr lang="es-ES" dirty="0">
                <a:latin typeface="+mn-lt"/>
              </a:rPr>
              <a:t>Artículo 47, DS Nº291 de 2007: “</a:t>
            </a:r>
            <a:r>
              <a:rPr lang="es-ES" i="1" dirty="0">
                <a:latin typeface="+mn-lt"/>
              </a:rPr>
              <a:t>los costos marginales a utilizar … considerando el </a:t>
            </a:r>
            <a:r>
              <a:rPr lang="es-ES" i="1" u="sng" dirty="0">
                <a:latin typeface="+mn-lt"/>
              </a:rPr>
              <a:t>stock declarado de combustibles</a:t>
            </a:r>
            <a:r>
              <a:rPr lang="es-ES" i="1" dirty="0">
                <a:latin typeface="+mn-lt"/>
              </a:rPr>
              <a:t> y los </a:t>
            </a:r>
            <a:r>
              <a:rPr lang="es-ES" i="1" u="sng" dirty="0">
                <a:latin typeface="+mn-lt"/>
              </a:rPr>
              <a:t>costos variables de las unidades</a:t>
            </a:r>
            <a:r>
              <a:rPr lang="es-ES" i="1" dirty="0">
                <a:latin typeface="+mn-lt"/>
              </a:rPr>
              <a:t>, los </a:t>
            </a:r>
            <a:r>
              <a:rPr lang="es-ES" i="1" u="sng" dirty="0">
                <a:latin typeface="+mn-lt"/>
              </a:rPr>
              <a:t>costos de oportunidad de las energías embalsadas</a:t>
            </a:r>
            <a:r>
              <a:rPr lang="es-ES" i="1" dirty="0">
                <a:latin typeface="+mn-lt"/>
              </a:rPr>
              <a:t> y los costos de racionamiento …”.</a:t>
            </a:r>
          </a:p>
          <a:p>
            <a:pPr marL="1771650" lvl="3" indent="-400050" algn="just">
              <a:buFont typeface="+mj-lt"/>
              <a:buAutoNum type="romanLcPeriod"/>
            </a:pPr>
            <a:endParaRPr lang="es-ES" i="1" dirty="0">
              <a:latin typeface="+mn-lt"/>
            </a:endParaRPr>
          </a:p>
          <a:p>
            <a:pPr marL="1371600" lvl="2" indent="-457200" algn="just">
              <a:buFont typeface="+mj-lt"/>
              <a:buAutoNum type="romanLcPeriod"/>
            </a:pPr>
            <a:r>
              <a:rPr lang="es-ES" dirty="0">
                <a:latin typeface="+mn-lt"/>
              </a:rPr>
              <a:t>Coordinador debe monitorear </a:t>
            </a:r>
            <a:r>
              <a:rPr lang="es-ES" u="sng" dirty="0">
                <a:latin typeface="+mn-lt"/>
              </a:rPr>
              <a:t>decisiones unilaterales</a:t>
            </a:r>
            <a:r>
              <a:rPr lang="es-ES" dirty="0">
                <a:latin typeface="+mn-lt"/>
              </a:rPr>
              <a:t> que afectan la operación real e impactan determinación de precios y asignación de producción.</a:t>
            </a:r>
          </a:p>
          <a:p>
            <a:pPr marL="1371600" lvl="2" indent="-457200" algn="just">
              <a:buFont typeface="+mj-lt"/>
              <a:buAutoNum type="romanLcPeriod"/>
            </a:pPr>
            <a:endParaRPr lang="es-ES" dirty="0">
              <a:latin typeface="+mn-lt"/>
            </a:endParaRPr>
          </a:p>
          <a:p>
            <a:pPr marL="1371600" lvl="2" indent="-457200" algn="just">
              <a:buFont typeface="+mj-lt"/>
              <a:buAutoNum type="romanLcPeriod"/>
            </a:pPr>
            <a:r>
              <a:rPr lang="es-ES" dirty="0">
                <a:latin typeface="+mn-lt"/>
              </a:rPr>
              <a:t>Es fundamental </a:t>
            </a:r>
            <a:r>
              <a:rPr lang="es-ES" u="sng" dirty="0">
                <a:latin typeface="+mn-lt"/>
              </a:rPr>
              <a:t>diseño robusto de regulación</a:t>
            </a:r>
            <a:r>
              <a:rPr lang="es-ES" dirty="0">
                <a:latin typeface="+mn-lt"/>
              </a:rPr>
              <a:t> reglamentaria y de normas técnicas, junto con la evaluación (Coordinador) del </a:t>
            </a:r>
            <a:r>
              <a:rPr lang="es-ES" u="sng" dirty="0">
                <a:latin typeface="+mn-lt"/>
              </a:rPr>
              <a:t>desempeño competitivo</a:t>
            </a:r>
            <a:r>
              <a:rPr lang="es-ES" dirty="0">
                <a:latin typeface="+mn-lt"/>
              </a:rPr>
              <a:t>, por ejemplo, </a:t>
            </a:r>
            <a:r>
              <a:rPr lang="es-ES" u="sng" dirty="0">
                <a:latin typeface="+mn-lt"/>
              </a:rPr>
              <a:t>Norma Técnica de Declaración GNL</a:t>
            </a:r>
            <a:r>
              <a:rPr lang="es-ES" dirty="0">
                <a:latin typeface="+mn-lt"/>
              </a:rPr>
              <a:t>.</a:t>
            </a:r>
            <a:endParaRPr lang="es-ES" sz="2000" i="1" dirty="0">
              <a:latin typeface="+mn-lt"/>
            </a:endParaRPr>
          </a:p>
          <a:p>
            <a:pPr marL="742950" lvl="1" indent="-285750" algn="just">
              <a:buFont typeface="Arial" panose="020B0604020202020204" pitchFamily="34" charset="0"/>
              <a:buChar char="•"/>
            </a:pPr>
            <a:endParaRPr lang="es-ES" sz="2000" dirty="0">
              <a:latin typeface="+mn-lt"/>
            </a:endParaRPr>
          </a:p>
        </p:txBody>
      </p:sp>
    </p:spTree>
    <p:extLst>
      <p:ext uri="{BB962C8B-B14F-4D97-AF65-F5344CB8AC3E}">
        <p14:creationId xmlns:p14="http://schemas.microsoft.com/office/powerpoint/2010/main" val="301119473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6248</TotalTime>
  <Words>2772</Words>
  <Application>Microsoft Office PowerPoint</Application>
  <PresentationFormat>Presentación en pantalla (4:3)</PresentationFormat>
  <Paragraphs>292</Paragraphs>
  <Slides>17</Slides>
  <Notes>17</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17</vt:i4>
      </vt:variant>
    </vt:vector>
  </HeadingPairs>
  <TitlesOfParts>
    <vt:vector size="22" baseType="lpstr">
      <vt:lpstr>Arial</vt:lpstr>
      <vt:lpstr>Calibri</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Windows uE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Carlos Barria</dc:creator>
  <cp:lastModifiedBy>carlos barria</cp:lastModifiedBy>
  <cp:revision>408</cp:revision>
  <cp:lastPrinted>2015-03-01T22:19:28Z</cp:lastPrinted>
  <dcterms:created xsi:type="dcterms:W3CDTF">2009-06-16T15:30:43Z</dcterms:created>
  <dcterms:modified xsi:type="dcterms:W3CDTF">2017-08-01T05:56:33Z</dcterms:modified>
</cp:coreProperties>
</file>