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handoutMasterIdLst>
    <p:handoutMasterId r:id="rId19"/>
  </p:handoutMasterIdLst>
  <p:sldIdLst>
    <p:sldId id="286" r:id="rId3"/>
    <p:sldId id="287" r:id="rId4"/>
    <p:sldId id="291" r:id="rId5"/>
    <p:sldId id="259" r:id="rId6"/>
    <p:sldId id="290" r:id="rId7"/>
    <p:sldId id="270" r:id="rId8"/>
    <p:sldId id="288" r:id="rId9"/>
    <p:sldId id="279" r:id="rId10"/>
    <p:sldId id="289" r:id="rId11"/>
    <p:sldId id="280" r:id="rId12"/>
    <p:sldId id="282" r:id="rId13"/>
    <p:sldId id="283" r:id="rId14"/>
    <p:sldId id="284" r:id="rId15"/>
    <p:sldId id="292" r:id="rId16"/>
    <p:sldId id="278" r:id="rId17"/>
    <p:sldId id="293" r:id="rId18"/>
  </p:sldIdLst>
  <p:sldSz cx="9144000" cy="6858000" type="screen4x3"/>
  <p:notesSz cx="7010400" cy="92964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6725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339" y="1"/>
            <a:ext cx="3038475" cy="466725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F630EB5E-5DD0-4330-9B11-A2D46D00F6E1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475" cy="466725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339" y="8829676"/>
            <a:ext cx="3038475" cy="466725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DFFDA5BC-4A1C-4F2F-912E-F952053C6B09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191694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2258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56362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94290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6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0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525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944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53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108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2098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958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197167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545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428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906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29033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89918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29239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4297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79280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6859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86615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7AF1D-1BDB-45E8-8CE8-2600052191C8}" type="datetimeFigureOut">
              <a:rPr lang="es-CL" smtClean="0"/>
              <a:t>01-08-2017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A9BEE-B0EA-4C43-8556-747463C4BC4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6801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7AF1D-1BDB-45E8-8CE8-2600052191C8}" type="datetimeFigureOut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01-08-2017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A9BEE-B0EA-4C43-8556-747463C4BC48}" type="slidenum">
              <a:rPr lang="es-CL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L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2155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54802" y="2564904"/>
            <a:ext cx="7749646" cy="765870"/>
          </a:xfrm>
        </p:spPr>
        <p:txBody>
          <a:bodyPr>
            <a:normAutofit fontScale="90000"/>
          </a:bodyPr>
          <a:lstStyle/>
          <a:p>
            <a:r>
              <a:rPr lang="es-ES" sz="5400" dirty="0" smtClean="0">
                <a:ea typeface="Calibri"/>
                <a:cs typeface="Times New Roman"/>
              </a:rPr>
              <a:t>El rol del nuevo Coordinador Eléctrico Nacional en el monitoreo de la competencia</a:t>
            </a:r>
            <a:endParaRPr lang="es-CL" sz="5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80720" cy="1440160"/>
          </a:xfrm>
        </p:spPr>
        <p:txBody>
          <a:bodyPr>
            <a:noAutofit/>
          </a:bodyPr>
          <a:lstStyle/>
          <a:p>
            <a:endParaRPr lang="es-CL" sz="2000" dirty="0" smtClean="0">
              <a:solidFill>
                <a:schemeClr val="bg1"/>
              </a:solidFill>
              <a:latin typeface="Arial Narrow"/>
              <a:cs typeface="Times New Roman"/>
            </a:endParaRPr>
          </a:p>
          <a:p>
            <a:endParaRPr lang="es-CL" sz="2000" dirty="0">
              <a:solidFill>
                <a:schemeClr val="bg1"/>
              </a:solidFill>
              <a:latin typeface="Arial Narrow"/>
              <a:cs typeface="Times New Roman"/>
            </a:endParaRPr>
          </a:p>
          <a:p>
            <a:r>
              <a:rPr lang="es-CL" sz="2000" dirty="0" smtClean="0">
                <a:solidFill>
                  <a:schemeClr val="tx1"/>
                </a:solidFill>
                <a:cs typeface="Times New Roman"/>
              </a:rPr>
              <a:t>Juan Sebastián Valdés R.</a:t>
            </a:r>
            <a:endParaRPr lang="es-CL" sz="2000" dirty="0">
              <a:solidFill>
                <a:schemeClr val="tx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932040" y="6151612"/>
            <a:ext cx="3672408" cy="3737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>
                <a:solidFill>
                  <a:schemeClr val="tx1"/>
                </a:solidFill>
              </a:rPr>
              <a:t>Santiago, 1 de agosto de 2017 </a:t>
            </a:r>
          </a:p>
          <a:p>
            <a:pPr algn="ctr"/>
            <a:r>
              <a:rPr lang="es-CL" sz="1400" dirty="0" smtClean="0">
                <a:solidFill>
                  <a:schemeClr val="tx1"/>
                </a:solidFill>
              </a:rPr>
              <a:t>XVII JORNADAS DE DERECHO DE ENERGÍA</a:t>
            </a:r>
            <a:endParaRPr lang="es-E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44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778098"/>
          </a:xfrm>
        </p:spPr>
        <p:txBody>
          <a:bodyPr>
            <a:normAutofit/>
          </a:bodyPr>
          <a:lstStyle/>
          <a:p>
            <a:r>
              <a:rPr lang="es-CL" sz="2800" dirty="0">
                <a:solidFill>
                  <a:schemeClr val="bg1"/>
                </a:solidFill>
              </a:rPr>
              <a:t>5. </a:t>
            </a:r>
            <a:r>
              <a:rPr lang="es-CL" sz="2800" u="sng" dirty="0" smtClean="0">
                <a:solidFill>
                  <a:schemeClr val="bg1"/>
                </a:solidFill>
              </a:rPr>
              <a:t>Ámbito </a:t>
            </a:r>
            <a:r>
              <a:rPr lang="es-CL" sz="2800" u="sng" dirty="0">
                <a:solidFill>
                  <a:schemeClr val="bg1"/>
                </a:solidFill>
              </a:rPr>
              <a:t>de la función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07504" y="977906"/>
            <a:ext cx="880386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0113" lvl="1" indent="-457200" algn="just">
              <a:buAutoNum type="arabicParenR"/>
            </a:pPr>
            <a:r>
              <a:rPr lang="es-MX" sz="2000" dirty="0" smtClean="0">
                <a:solidFill>
                  <a:schemeClr val="bg1"/>
                </a:solidFill>
              </a:rPr>
              <a:t>Ámbito amplísimo (posibilidades prácticamente infinitas).</a:t>
            </a:r>
          </a:p>
          <a:p>
            <a:pPr marL="900113" lvl="1" indent="-457200" algn="just">
              <a:buAutoNum type="arabicParenR"/>
            </a:pPr>
            <a:endParaRPr lang="es-MX" dirty="0">
              <a:solidFill>
                <a:schemeClr val="bg1"/>
              </a:solidFill>
            </a:endParaRPr>
          </a:p>
          <a:p>
            <a:pPr marL="900113" lvl="1" indent="-457200" algn="just">
              <a:buAutoNum type="arabicParenR"/>
            </a:pPr>
            <a:r>
              <a:rPr lang="es-MX" sz="2000" dirty="0" smtClean="0">
                <a:solidFill>
                  <a:schemeClr val="bg1"/>
                </a:solidFill>
              </a:rPr>
              <a:t>Preliminarmente se pueden adelantar dos áreas donde nuevo rol será esencial:</a:t>
            </a:r>
          </a:p>
          <a:p>
            <a:pPr marL="533400" lvl="1" indent="-352425" algn="just">
              <a:buAutoNum type="arabicPeriod" startAt="7"/>
            </a:pPr>
            <a:endParaRPr lang="es-MX" dirty="0" smtClean="0">
              <a:solidFill>
                <a:schemeClr val="bg1"/>
              </a:solidFill>
            </a:endParaRPr>
          </a:p>
          <a:p>
            <a:pPr marL="1230313" lvl="2" indent="-514350" algn="just">
              <a:buFont typeface="+mj-lt"/>
              <a:buAutoNum type="romanLcPeriod"/>
            </a:pPr>
            <a:r>
              <a:rPr lang="es-CL" sz="2000" b="1" i="1" dirty="0">
                <a:solidFill>
                  <a:schemeClr val="bg1"/>
                </a:solidFill>
              </a:rPr>
              <a:t>Licitaciones</a:t>
            </a:r>
            <a:r>
              <a:rPr lang="es-CL" sz="2000" b="1" dirty="0">
                <a:solidFill>
                  <a:schemeClr val="bg1"/>
                </a:solidFill>
              </a:rPr>
              <a:t> </a:t>
            </a:r>
          </a:p>
          <a:p>
            <a:pPr marL="1687513" lvl="3" indent="-514350" algn="just">
              <a:buFont typeface="+mj-lt"/>
              <a:buAutoNum type="romanLcPeriod"/>
            </a:pPr>
            <a:endParaRPr lang="es-CL" dirty="0">
              <a:solidFill>
                <a:schemeClr val="bg1"/>
              </a:solidFill>
            </a:endParaRPr>
          </a:p>
          <a:p>
            <a:pPr marL="1687513" lvl="3" indent="-514350" algn="just">
              <a:buFont typeface="Arial" panose="020B0604020202020204" pitchFamily="34" charset="0"/>
              <a:buChar char="•"/>
            </a:pPr>
            <a:r>
              <a:rPr lang="es-CL" sz="2000" dirty="0">
                <a:solidFill>
                  <a:schemeClr val="bg1"/>
                </a:solidFill>
              </a:rPr>
              <a:t>Ley N° 20.936 amplía rol del Coordinador en </a:t>
            </a:r>
            <a:r>
              <a:rPr lang="es-CL" sz="2000" dirty="0" smtClean="0">
                <a:solidFill>
                  <a:schemeClr val="bg1"/>
                </a:solidFill>
              </a:rPr>
              <a:t>licitaciones.</a:t>
            </a:r>
            <a:endParaRPr lang="es-CL" sz="2000" dirty="0">
              <a:solidFill>
                <a:schemeClr val="bg1"/>
              </a:solidFill>
            </a:endParaRPr>
          </a:p>
          <a:p>
            <a:pPr marL="1687513" lvl="3" indent="-514350" algn="just">
              <a:buFont typeface="Arial" panose="020B0604020202020204" pitchFamily="34" charset="0"/>
              <a:buChar char="•"/>
            </a:pPr>
            <a:r>
              <a:rPr lang="es-CL" sz="2000" dirty="0">
                <a:solidFill>
                  <a:schemeClr val="bg1"/>
                </a:solidFill>
              </a:rPr>
              <a:t>Servicios complementarios (artículo 72°-7</a:t>
            </a:r>
            <a:r>
              <a:rPr lang="es-CL" sz="2000" dirty="0" smtClean="0">
                <a:solidFill>
                  <a:schemeClr val="bg1"/>
                </a:solidFill>
              </a:rPr>
              <a:t>).</a:t>
            </a:r>
            <a:endParaRPr lang="es-CL" sz="2000" dirty="0">
              <a:solidFill>
                <a:schemeClr val="bg1"/>
              </a:solidFill>
            </a:endParaRPr>
          </a:p>
          <a:p>
            <a:pPr marL="1687513" lvl="3" indent="-514350" algn="just">
              <a:buFont typeface="Arial" panose="020B0604020202020204" pitchFamily="34" charset="0"/>
              <a:buChar char="•"/>
            </a:pPr>
            <a:r>
              <a:rPr lang="es-CL" sz="2000" dirty="0">
                <a:solidFill>
                  <a:schemeClr val="bg1"/>
                </a:solidFill>
              </a:rPr>
              <a:t>Obras Nuevas y Obras de Ampliación (artículos 89° y 95</a:t>
            </a:r>
            <a:r>
              <a:rPr lang="es-CL" sz="2000" dirty="0" smtClean="0">
                <a:solidFill>
                  <a:schemeClr val="bg1"/>
                </a:solidFill>
              </a:rPr>
              <a:t>°).</a:t>
            </a:r>
            <a:endParaRPr lang="es-CL" sz="2000" dirty="0">
              <a:solidFill>
                <a:schemeClr val="bg1"/>
              </a:solidFill>
            </a:endParaRPr>
          </a:p>
          <a:p>
            <a:pPr marL="1687513" lvl="3" indent="-514350" algn="just">
              <a:buFont typeface="Arial" panose="020B0604020202020204" pitchFamily="34" charset="0"/>
              <a:buChar char="•"/>
            </a:pPr>
            <a:r>
              <a:rPr lang="es-CL" sz="2000" dirty="0">
                <a:solidFill>
                  <a:schemeClr val="bg1"/>
                </a:solidFill>
              </a:rPr>
              <a:t>Importancia de acciones </a:t>
            </a:r>
            <a:r>
              <a:rPr lang="es-CL" sz="2000" dirty="0" smtClean="0">
                <a:solidFill>
                  <a:schemeClr val="bg1"/>
                </a:solidFill>
              </a:rPr>
              <a:t>preventivas.</a:t>
            </a:r>
            <a:endParaRPr lang="es-CL" sz="2000" dirty="0">
              <a:solidFill>
                <a:schemeClr val="bg1"/>
              </a:solidFill>
            </a:endParaRPr>
          </a:p>
          <a:p>
            <a:pPr marL="1687513" lvl="3" indent="-514350" algn="just">
              <a:buFont typeface="Arial" panose="020B0604020202020204" pitchFamily="34" charset="0"/>
              <a:buChar char="•"/>
            </a:pPr>
            <a:r>
              <a:rPr lang="es-CL" sz="2000" dirty="0">
                <a:solidFill>
                  <a:schemeClr val="bg1"/>
                </a:solidFill>
              </a:rPr>
              <a:t>Bueno diseño de procesos (bases, trámite y adjudicación</a:t>
            </a:r>
            <a:r>
              <a:rPr lang="es-CL" sz="2000" dirty="0" smtClean="0">
                <a:solidFill>
                  <a:schemeClr val="bg1"/>
                </a:solidFill>
              </a:rPr>
              <a:t>).</a:t>
            </a:r>
            <a:endParaRPr lang="es-CL" sz="2000" dirty="0">
              <a:solidFill>
                <a:schemeClr val="bg1"/>
              </a:solidFill>
            </a:endParaRPr>
          </a:p>
          <a:p>
            <a:pPr marL="1230313" lvl="2" indent="-514350" algn="just">
              <a:buFont typeface="+mj-lt"/>
              <a:buAutoNum type="romanLcPeriod"/>
            </a:pPr>
            <a:endParaRPr lang="es-CL" dirty="0">
              <a:solidFill>
                <a:schemeClr val="bg1"/>
              </a:solidFill>
            </a:endParaRPr>
          </a:p>
          <a:p>
            <a:pPr marL="715963" lvl="2" algn="just"/>
            <a:r>
              <a:rPr lang="es-CL" sz="2000" dirty="0">
                <a:solidFill>
                  <a:schemeClr val="bg1"/>
                </a:solidFill>
              </a:rPr>
              <a:t>Coordinador deberá fiscalizar el comportamiento de quienes participen en los procesos licitatorios, sus propias actuaciones y las de las demás autoridades que participen (ej. Comisión).</a:t>
            </a:r>
          </a:p>
          <a:p>
            <a:pPr marL="715963" lvl="2" algn="just"/>
            <a:endParaRPr lang="es-CL" dirty="0">
              <a:solidFill>
                <a:schemeClr val="bg1"/>
              </a:solidFill>
            </a:endParaRPr>
          </a:p>
          <a:p>
            <a:pPr marL="715963" lvl="2" algn="just"/>
            <a:r>
              <a:rPr lang="es-CL" sz="2000" dirty="0" smtClean="0">
                <a:solidFill>
                  <a:schemeClr val="bg1"/>
                </a:solidFill>
              </a:rPr>
              <a:t>Acuerdos </a:t>
            </a:r>
            <a:r>
              <a:rPr lang="es-CL" sz="2000" dirty="0">
                <a:solidFill>
                  <a:schemeClr val="bg1"/>
                </a:solidFill>
              </a:rPr>
              <a:t>para afectar resultados de licitaciones ahora son una práctica colusoria </a:t>
            </a:r>
            <a:r>
              <a:rPr lang="es-CL" sz="2000" i="1" dirty="0">
                <a:solidFill>
                  <a:schemeClr val="bg1"/>
                </a:solidFill>
              </a:rPr>
              <a:t>per se</a:t>
            </a:r>
            <a:r>
              <a:rPr lang="es-CL" sz="2000" dirty="0">
                <a:solidFill>
                  <a:schemeClr val="bg1"/>
                </a:solidFill>
              </a:rPr>
              <a:t>, que incluso puede acarrear sanciones penales</a:t>
            </a:r>
            <a:r>
              <a:rPr lang="es-CL" sz="2000" dirty="0" smtClean="0">
                <a:solidFill>
                  <a:schemeClr val="bg1"/>
                </a:solidFill>
              </a:rPr>
              <a:t>.</a:t>
            </a:r>
            <a:endParaRPr lang="es-CL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12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30622"/>
            <a:ext cx="8229600" cy="778098"/>
          </a:xfrm>
        </p:spPr>
        <p:txBody>
          <a:bodyPr>
            <a:normAutofit/>
          </a:bodyPr>
          <a:lstStyle/>
          <a:p>
            <a:pPr marL="180975" lvl="1" algn="ctr"/>
            <a:r>
              <a:rPr lang="es-MX" sz="2800" dirty="0" smtClean="0">
                <a:solidFill>
                  <a:schemeClr val="bg1"/>
                </a:solidFill>
                <a:latin typeface="+mj-lt"/>
              </a:rPr>
              <a:t>5. </a:t>
            </a:r>
            <a:r>
              <a:rPr lang="es-MX" sz="2800" u="sng" dirty="0" smtClean="0">
                <a:solidFill>
                  <a:schemeClr val="bg1"/>
                </a:solidFill>
                <a:latin typeface="+mj-lt"/>
              </a:rPr>
              <a:t>Ámbito de la función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07504" y="908720"/>
            <a:ext cx="8858514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0313" lvl="2" indent="-514350" algn="just">
              <a:buFont typeface="+mj-lt"/>
              <a:buAutoNum type="romanLcPeriod" startAt="2"/>
            </a:pPr>
            <a:r>
              <a:rPr lang="es-CL" sz="2000" b="1" i="1" dirty="0" smtClean="0">
                <a:solidFill>
                  <a:schemeClr val="bg1"/>
                </a:solidFill>
              </a:rPr>
              <a:t>Afectación </a:t>
            </a:r>
            <a:r>
              <a:rPr lang="es-CL" sz="2000" b="1" i="1" dirty="0">
                <a:solidFill>
                  <a:schemeClr val="bg1"/>
                </a:solidFill>
              </a:rPr>
              <a:t>de operación económica del sistema</a:t>
            </a:r>
          </a:p>
          <a:p>
            <a:pPr marL="715963" lvl="2" algn="just"/>
            <a:r>
              <a:rPr lang="es-CL" sz="2000" dirty="0" smtClean="0">
                <a:solidFill>
                  <a:schemeClr val="bg1"/>
                </a:solidFill>
              </a:rPr>
              <a:t> </a:t>
            </a:r>
          </a:p>
          <a:p>
            <a:pPr marL="715963" lvl="2" algn="just"/>
            <a:r>
              <a:rPr lang="es-CL" sz="2000" dirty="0">
                <a:solidFill>
                  <a:schemeClr val="bg1"/>
                </a:solidFill>
              </a:rPr>
              <a:t>Coordinador </a:t>
            </a:r>
            <a:r>
              <a:rPr lang="es-CL" sz="2000" dirty="0" smtClean="0">
                <a:solidFill>
                  <a:schemeClr val="bg1"/>
                </a:solidFill>
              </a:rPr>
              <a:t>cumplirá </a:t>
            </a:r>
            <a:r>
              <a:rPr lang="es-CL" sz="2000" dirty="0">
                <a:solidFill>
                  <a:schemeClr val="bg1"/>
                </a:solidFill>
              </a:rPr>
              <a:t>un rol muy importante en monitorear las eventuales actuaciones que puedan desarrollar las empresas generadoras y que puedan afectar la operación económica del sistema eléctrico.</a:t>
            </a:r>
          </a:p>
          <a:p>
            <a:pPr marL="715963" lvl="2" algn="just"/>
            <a:endParaRPr lang="es-CL" dirty="0" smtClean="0">
              <a:solidFill>
                <a:schemeClr val="bg1"/>
              </a:solidFill>
            </a:endParaRPr>
          </a:p>
          <a:p>
            <a:pPr marL="715963" lvl="2" algn="just"/>
            <a:r>
              <a:rPr lang="es-CL" sz="2000" dirty="0" smtClean="0">
                <a:solidFill>
                  <a:schemeClr val="bg1"/>
                </a:solidFill>
              </a:rPr>
              <a:t>Por ejemplo:</a:t>
            </a:r>
          </a:p>
          <a:p>
            <a:pPr marL="1687513" lvl="3" indent="-514350" algn="just">
              <a:buFont typeface="Arial" panose="020B0604020202020204" pitchFamily="34" charset="0"/>
              <a:buChar char="•"/>
            </a:pPr>
            <a:r>
              <a:rPr lang="es-CL" sz="2000" dirty="0" smtClean="0">
                <a:solidFill>
                  <a:schemeClr val="bg1"/>
                </a:solidFill>
              </a:rPr>
              <a:t>Información de costos y/o disponibilidad de combustibles.</a:t>
            </a:r>
          </a:p>
          <a:p>
            <a:pPr marL="1687513" lvl="3" indent="-514350" algn="just">
              <a:buFont typeface="Arial" panose="020B0604020202020204" pitchFamily="34" charset="0"/>
              <a:buChar char="•"/>
            </a:pPr>
            <a:r>
              <a:rPr lang="es-CL" sz="2000" dirty="0" smtClean="0">
                <a:solidFill>
                  <a:schemeClr val="bg1"/>
                </a:solidFill>
              </a:rPr>
              <a:t>Arriendo y disponibilidad de unidades generadoras.</a:t>
            </a:r>
          </a:p>
          <a:p>
            <a:pPr marL="1687513" lvl="3" indent="-514350" algn="just">
              <a:buFont typeface="Arial" panose="020B0604020202020204" pitchFamily="34" charset="0"/>
              <a:buChar char="•"/>
            </a:pPr>
            <a:r>
              <a:rPr lang="es-CL" sz="2000" dirty="0" smtClean="0">
                <a:solidFill>
                  <a:schemeClr val="bg1"/>
                </a:solidFill>
              </a:rPr>
              <a:t>Necesidades de mantenimiento y reportes de fallas.</a:t>
            </a:r>
          </a:p>
          <a:p>
            <a:pPr marL="1687513" lvl="3" indent="-514350" algn="just">
              <a:buFont typeface="Arial" panose="020B0604020202020204" pitchFamily="34" charset="0"/>
              <a:buChar char="•"/>
            </a:pPr>
            <a:r>
              <a:rPr lang="es-CL" sz="2000" dirty="0" smtClean="0">
                <a:solidFill>
                  <a:schemeClr val="bg1"/>
                </a:solidFill>
              </a:rPr>
              <a:t>Declaraciones de mínimo técnico.</a:t>
            </a:r>
          </a:p>
          <a:p>
            <a:pPr marL="1230313" lvl="2" indent="-514350" algn="just">
              <a:buFont typeface="+mj-lt"/>
              <a:buAutoNum type="romanLcPeriod" startAt="2"/>
            </a:pPr>
            <a:endParaRPr lang="es-CL" dirty="0" smtClean="0">
              <a:solidFill>
                <a:schemeClr val="bg1"/>
              </a:solidFill>
            </a:endParaRPr>
          </a:p>
          <a:p>
            <a:pPr marL="715963" lvl="2" algn="just"/>
            <a:r>
              <a:rPr lang="es-CL" sz="2000" dirty="0" smtClean="0">
                <a:solidFill>
                  <a:schemeClr val="bg1"/>
                </a:solidFill>
              </a:rPr>
              <a:t>Preocupación real de las autoridades y particulares.</a:t>
            </a:r>
          </a:p>
          <a:p>
            <a:pPr marL="715963" lvl="2" algn="just"/>
            <a:endParaRPr lang="es-CL" sz="2000" dirty="0">
              <a:solidFill>
                <a:schemeClr val="bg1"/>
              </a:solidFill>
            </a:endParaRPr>
          </a:p>
          <a:p>
            <a:pPr marL="715963" lvl="2" algn="just"/>
            <a:r>
              <a:rPr lang="es-CL" sz="2000" dirty="0" smtClean="0">
                <a:solidFill>
                  <a:schemeClr val="bg1"/>
                </a:solidFill>
              </a:rPr>
              <a:t>Investigación FNE sobre condiciones de acceso y </a:t>
            </a:r>
            <a:r>
              <a:rPr lang="es-CL" sz="2000" dirty="0">
                <a:solidFill>
                  <a:schemeClr val="bg1"/>
                </a:solidFill>
              </a:rPr>
              <a:t>competencia SING: </a:t>
            </a:r>
            <a:r>
              <a:rPr lang="es-CL" sz="2000" i="1" dirty="0" smtClean="0">
                <a:solidFill>
                  <a:schemeClr val="bg1"/>
                </a:solidFill>
              </a:rPr>
              <a:t>“posibilidades </a:t>
            </a:r>
            <a:r>
              <a:rPr lang="es-CL" sz="2000" i="1" dirty="0">
                <a:solidFill>
                  <a:schemeClr val="bg1"/>
                </a:solidFill>
              </a:rPr>
              <a:t>de abuso dependen en gran medida del poder de mercado que detenten y ejerzan los operadores del sistema, según la posición de las centrales en el mismo y la habilidad de las empresas de afectar el despacho, y con ello las señales de precio en el </a:t>
            </a:r>
            <a:r>
              <a:rPr lang="es-CL" sz="2000" i="1" dirty="0" smtClean="0">
                <a:solidFill>
                  <a:schemeClr val="bg1"/>
                </a:solidFill>
              </a:rPr>
              <a:t>mercado”</a:t>
            </a:r>
            <a:r>
              <a:rPr lang="es-CL" sz="2000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770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6014" y="274638"/>
            <a:ext cx="8229600" cy="778098"/>
          </a:xfrm>
        </p:spPr>
        <p:txBody>
          <a:bodyPr>
            <a:normAutofit/>
          </a:bodyPr>
          <a:lstStyle/>
          <a:p>
            <a:r>
              <a:rPr lang="es-CL" sz="2800" dirty="0" smtClean="0">
                <a:solidFill>
                  <a:schemeClr val="bg1"/>
                </a:solidFill>
              </a:rPr>
              <a:t>6. </a:t>
            </a:r>
            <a:r>
              <a:rPr lang="es-CL" sz="2800" u="sng" dirty="0" smtClean="0">
                <a:solidFill>
                  <a:schemeClr val="bg1"/>
                </a:solidFill>
              </a:rPr>
              <a:t>Ante </a:t>
            </a:r>
            <a:r>
              <a:rPr lang="es-CL" sz="2800" u="sng" dirty="0">
                <a:solidFill>
                  <a:schemeClr val="bg1"/>
                </a:solidFill>
              </a:rPr>
              <a:t>quien recurre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25132" y="1340768"/>
            <a:ext cx="891136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algn="just"/>
            <a:r>
              <a:rPr lang="es-MX" sz="1900" dirty="0" smtClean="0">
                <a:solidFill>
                  <a:schemeClr val="bg1"/>
                </a:solidFill>
              </a:rPr>
              <a:t>Si Coordinador detecta indicios de actuaciones que podrían ser anticompetitivas debe ponerlas en conocimiento de la </a:t>
            </a:r>
            <a:r>
              <a:rPr lang="es-MX" sz="1900" i="1" dirty="0" smtClean="0">
                <a:solidFill>
                  <a:schemeClr val="bg1"/>
                </a:solidFill>
              </a:rPr>
              <a:t>FNE o de las autoridades que corresponda</a:t>
            </a:r>
            <a:r>
              <a:rPr lang="es-MX" sz="1900" dirty="0" smtClean="0">
                <a:solidFill>
                  <a:schemeClr val="bg1"/>
                </a:solidFill>
              </a:rPr>
              <a:t>.</a:t>
            </a:r>
            <a:endParaRPr lang="es-MX" sz="1900" dirty="0">
              <a:solidFill>
                <a:schemeClr val="bg1"/>
              </a:solidFill>
            </a:endParaRPr>
          </a:p>
          <a:p>
            <a:pPr marL="533400" lvl="1" indent="-352425" algn="just">
              <a:buAutoNum type="arabicPeriod" startAt="9"/>
            </a:pPr>
            <a:endParaRPr lang="es-MX" sz="1900" dirty="0">
              <a:solidFill>
                <a:schemeClr val="bg1"/>
              </a:solidFill>
            </a:endParaRPr>
          </a:p>
          <a:p>
            <a:pPr marL="1257300" lvl="2" indent="-357188" algn="just">
              <a:buFont typeface="+mj-lt"/>
              <a:buAutoNum type="romanLcPeriod"/>
            </a:pPr>
            <a:r>
              <a:rPr lang="es-MX" sz="1900" dirty="0" smtClean="0">
                <a:solidFill>
                  <a:schemeClr val="bg1"/>
                </a:solidFill>
              </a:rPr>
              <a:t>FNE (denuncia)</a:t>
            </a:r>
            <a:endParaRPr lang="es-MX" sz="1900" dirty="0">
              <a:solidFill>
                <a:schemeClr val="bg1"/>
              </a:solidFill>
            </a:endParaRPr>
          </a:p>
          <a:p>
            <a:pPr marL="1257300" lvl="2" indent="-357188" algn="just">
              <a:buFont typeface="+mj-lt"/>
              <a:buAutoNum type="romanLcPeriod" startAt="2"/>
            </a:pPr>
            <a:endParaRPr lang="es-MX" sz="1900" dirty="0" smtClean="0">
              <a:solidFill>
                <a:schemeClr val="bg1"/>
              </a:solidFill>
            </a:endParaRPr>
          </a:p>
          <a:p>
            <a:pPr marL="1257300" lvl="2" indent="-357188" algn="just">
              <a:buFont typeface="+mj-lt"/>
              <a:buAutoNum type="romanLcPeriod" startAt="2"/>
            </a:pPr>
            <a:r>
              <a:rPr lang="es-MX" sz="1900" dirty="0" smtClean="0">
                <a:solidFill>
                  <a:schemeClr val="bg1"/>
                </a:solidFill>
              </a:rPr>
              <a:t>TDLC:</a:t>
            </a:r>
          </a:p>
          <a:p>
            <a:pPr marL="1257300" lvl="3" indent="-357188" algn="just">
              <a:buFont typeface="Arial" panose="020B0604020202020204" pitchFamily="34" charset="0"/>
              <a:buChar char="•"/>
            </a:pPr>
            <a:endParaRPr lang="es-MX" sz="1900" dirty="0" smtClean="0">
              <a:solidFill>
                <a:schemeClr val="bg1"/>
              </a:solidFill>
            </a:endParaRPr>
          </a:p>
          <a:p>
            <a:pPr marL="1611313" lvl="3" indent="-352425" algn="just">
              <a:buFont typeface="Arial" panose="020B0604020202020204" pitchFamily="34" charset="0"/>
              <a:buChar char="•"/>
            </a:pPr>
            <a:r>
              <a:rPr lang="es-MX" sz="1900" dirty="0" smtClean="0">
                <a:solidFill>
                  <a:schemeClr val="bg1"/>
                </a:solidFill>
              </a:rPr>
              <a:t>Demanda.</a:t>
            </a:r>
          </a:p>
          <a:p>
            <a:pPr marL="1611313" lvl="3" indent="-352425" algn="just">
              <a:buFont typeface="Arial" panose="020B0604020202020204" pitchFamily="34" charset="0"/>
              <a:buChar char="•"/>
            </a:pPr>
            <a:r>
              <a:rPr lang="es-MX" sz="1900" dirty="0" smtClean="0">
                <a:solidFill>
                  <a:schemeClr val="bg1"/>
                </a:solidFill>
              </a:rPr>
              <a:t>Consulta (consultante o aportante).</a:t>
            </a:r>
          </a:p>
          <a:p>
            <a:pPr marL="1611313" lvl="3" indent="-352425" algn="just">
              <a:buFont typeface="Arial" panose="020B0604020202020204" pitchFamily="34" charset="0"/>
              <a:buChar char="•"/>
            </a:pPr>
            <a:r>
              <a:rPr lang="es-MX" sz="1900" dirty="0" smtClean="0">
                <a:solidFill>
                  <a:schemeClr val="bg1"/>
                </a:solidFill>
              </a:rPr>
              <a:t>Solicitar dictación de Instrucciones de Carácter General.</a:t>
            </a:r>
          </a:p>
          <a:p>
            <a:pPr marL="1611313" lvl="3" indent="-352425" algn="just">
              <a:buFont typeface="Arial" panose="020B0604020202020204" pitchFamily="34" charset="0"/>
              <a:buChar char="•"/>
            </a:pPr>
            <a:r>
              <a:rPr lang="es-MX" sz="1900" dirty="0" smtClean="0">
                <a:solidFill>
                  <a:schemeClr val="bg1"/>
                </a:solidFill>
              </a:rPr>
              <a:t>Solicitar Proposición de Modificación Normativa.</a:t>
            </a:r>
            <a:endParaRPr lang="es-MX" sz="1900" dirty="0">
              <a:solidFill>
                <a:schemeClr val="bg1"/>
              </a:solidFill>
            </a:endParaRPr>
          </a:p>
          <a:p>
            <a:pPr marL="1257300" lvl="2" indent="-357188" algn="just">
              <a:buFont typeface="+mj-lt"/>
              <a:buAutoNum type="romanLcPeriod" startAt="2"/>
            </a:pPr>
            <a:endParaRPr lang="es-MX" sz="1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68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6014" y="274638"/>
            <a:ext cx="8229600" cy="778098"/>
          </a:xfrm>
        </p:spPr>
        <p:txBody>
          <a:bodyPr>
            <a:normAutofit/>
          </a:bodyPr>
          <a:lstStyle/>
          <a:p>
            <a:r>
              <a:rPr lang="es-CL" sz="2800" dirty="0">
                <a:solidFill>
                  <a:schemeClr val="bg1"/>
                </a:solidFill>
              </a:rPr>
              <a:t>7. </a:t>
            </a:r>
            <a:r>
              <a:rPr lang="es-CL" sz="2800" u="sng" dirty="0">
                <a:solidFill>
                  <a:schemeClr val="bg1"/>
                </a:solidFill>
              </a:rPr>
              <a:t>Responsabilidad del </a:t>
            </a:r>
            <a:r>
              <a:rPr lang="es-CL" sz="2800" u="sng" dirty="0" smtClean="0">
                <a:solidFill>
                  <a:schemeClr val="bg1"/>
                </a:solidFill>
              </a:rPr>
              <a:t>Coordinador</a:t>
            </a:r>
            <a:endParaRPr lang="es-CL" sz="2800" u="sng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5132" y="1052736"/>
            <a:ext cx="891136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2425" algn="just">
              <a:buAutoNum type="arabicPeriod" startAt="10"/>
            </a:pPr>
            <a:endParaRPr lang="es-MX" sz="1900" dirty="0">
              <a:solidFill>
                <a:schemeClr val="bg1"/>
              </a:solidFill>
            </a:endParaRPr>
          </a:p>
          <a:p>
            <a:pPr marL="819150" lvl="2" indent="-457200" algn="just">
              <a:buFont typeface="+mj-lt"/>
              <a:buAutoNum type="arabicParenR"/>
            </a:pPr>
            <a:r>
              <a:rPr lang="es-MX" sz="1900" dirty="0" smtClean="0">
                <a:solidFill>
                  <a:schemeClr val="bg1"/>
                </a:solidFill>
              </a:rPr>
              <a:t>Naturaleza jurídica del Coordinador: </a:t>
            </a:r>
            <a:r>
              <a:rPr lang="es-MX" sz="1900" i="1" dirty="0" smtClean="0">
                <a:solidFill>
                  <a:schemeClr val="bg1"/>
                </a:solidFill>
              </a:rPr>
              <a:t>Corporación autónoma de derecho público</a:t>
            </a:r>
            <a:r>
              <a:rPr lang="es-MX" sz="1900" dirty="0" smtClean="0">
                <a:solidFill>
                  <a:schemeClr val="bg1"/>
                </a:solidFill>
              </a:rPr>
              <a:t>. No forma parte de la Administración del Estado, ni le son aplicables las disposiciones dictadas o que se dicten para el sector público.</a:t>
            </a:r>
            <a:endParaRPr lang="es-MX" sz="1900" dirty="0">
              <a:solidFill>
                <a:schemeClr val="bg1"/>
              </a:solidFill>
            </a:endParaRPr>
          </a:p>
          <a:p>
            <a:pPr marL="715963" lvl="2" indent="-354013" algn="just">
              <a:buFont typeface="+mj-lt"/>
              <a:buAutoNum type="arabicParenR" startAt="2"/>
            </a:pPr>
            <a:endParaRPr lang="es-MX" sz="1900" dirty="0" smtClean="0">
              <a:solidFill>
                <a:schemeClr val="bg1"/>
              </a:solidFill>
            </a:endParaRPr>
          </a:p>
          <a:p>
            <a:pPr marL="819150" lvl="2" indent="-457200" algn="just">
              <a:buFont typeface="+mj-lt"/>
              <a:buAutoNum type="arabicParenR" startAt="2"/>
            </a:pPr>
            <a:r>
              <a:rPr lang="es-MX" sz="1900" dirty="0" smtClean="0">
                <a:solidFill>
                  <a:schemeClr val="bg1"/>
                </a:solidFill>
              </a:rPr>
              <a:t>Precisiones:</a:t>
            </a:r>
          </a:p>
          <a:p>
            <a:pPr marL="715963" lvl="3" indent="-354013" algn="just">
              <a:buFont typeface="Arial" panose="020B0604020202020204" pitchFamily="34" charset="0"/>
              <a:buChar char="•"/>
            </a:pPr>
            <a:endParaRPr lang="es-MX" sz="1900" dirty="0" smtClean="0">
              <a:solidFill>
                <a:schemeClr val="bg1"/>
              </a:solidFill>
            </a:endParaRPr>
          </a:p>
          <a:p>
            <a:pPr marL="1077913" lvl="3" indent="-361950" algn="just">
              <a:buFont typeface="Arial" panose="020B0604020202020204" pitchFamily="34" charset="0"/>
              <a:buChar char="•"/>
            </a:pPr>
            <a:r>
              <a:rPr lang="es-MX" sz="1900" dirty="0" smtClean="0">
                <a:solidFill>
                  <a:schemeClr val="bg1"/>
                </a:solidFill>
              </a:rPr>
              <a:t>Desde 1 de julio de 2018 incumplimiento será infracción a la LGSE.</a:t>
            </a:r>
          </a:p>
          <a:p>
            <a:pPr marL="1077913" lvl="3" indent="-361950" algn="just">
              <a:buFont typeface="Arial" panose="020B0604020202020204" pitchFamily="34" charset="0"/>
              <a:buChar char="•"/>
            </a:pPr>
            <a:r>
              <a:rPr lang="es-MX" sz="1900" dirty="0" smtClean="0">
                <a:solidFill>
                  <a:schemeClr val="bg1"/>
                </a:solidFill>
              </a:rPr>
              <a:t>Desde 1 de enero de 2017 puede incurrir en prácticas anticompetitivas.</a:t>
            </a:r>
            <a:endParaRPr lang="es-MX" sz="1900" dirty="0">
              <a:solidFill>
                <a:schemeClr val="bg1"/>
              </a:solidFill>
            </a:endParaRPr>
          </a:p>
          <a:p>
            <a:pPr marL="715963" lvl="2" indent="-354013" algn="just">
              <a:buFont typeface="+mj-lt"/>
              <a:buAutoNum type="arabicParenR" startAt="2"/>
            </a:pPr>
            <a:endParaRPr lang="es-MX" sz="1900" dirty="0">
              <a:solidFill>
                <a:schemeClr val="bg1"/>
              </a:solidFill>
            </a:endParaRPr>
          </a:p>
          <a:p>
            <a:pPr marL="715963" lvl="2" indent="-354013" algn="just">
              <a:buFont typeface="+mj-lt"/>
              <a:buAutoNum type="arabicParenR" startAt="2"/>
            </a:pPr>
            <a:r>
              <a:rPr lang="es-MX" sz="1900" dirty="0" smtClean="0">
                <a:solidFill>
                  <a:schemeClr val="bg1"/>
                </a:solidFill>
              </a:rPr>
              <a:t>Responsabilidad (artículo 212°-9):</a:t>
            </a:r>
          </a:p>
          <a:p>
            <a:pPr marL="715963" lvl="2" indent="-354013" algn="just">
              <a:buFont typeface="+mj-lt"/>
              <a:buAutoNum type="arabicParenR" startAt="2"/>
            </a:pPr>
            <a:endParaRPr lang="es-MX" sz="1900" dirty="0">
              <a:solidFill>
                <a:schemeClr val="bg1"/>
              </a:solidFill>
            </a:endParaRPr>
          </a:p>
          <a:p>
            <a:pPr marL="1077913" lvl="3" indent="-361950" algn="just">
              <a:buFont typeface="Arial" panose="020B0604020202020204" pitchFamily="34" charset="0"/>
              <a:buChar char="•"/>
            </a:pPr>
            <a:r>
              <a:rPr lang="es-MX" sz="1900" dirty="0" smtClean="0">
                <a:solidFill>
                  <a:schemeClr val="bg1"/>
                </a:solidFill>
              </a:rPr>
              <a:t>Civil: normas generales.</a:t>
            </a:r>
          </a:p>
          <a:p>
            <a:pPr marL="1077913" lvl="3" indent="-361950" algn="just">
              <a:buFont typeface="Arial" panose="020B0604020202020204" pitchFamily="34" charset="0"/>
              <a:buChar char="•"/>
            </a:pPr>
            <a:r>
              <a:rPr lang="es-MX" sz="1900" dirty="0" smtClean="0">
                <a:solidFill>
                  <a:schemeClr val="bg1"/>
                </a:solidFill>
              </a:rPr>
              <a:t>Administrativa: multas (SEC).</a:t>
            </a:r>
          </a:p>
          <a:p>
            <a:pPr marL="715963" lvl="2" indent="-354013" algn="just">
              <a:buFont typeface="+mj-lt"/>
              <a:buAutoNum type="arabicParenR" startAt="2"/>
            </a:pPr>
            <a:endParaRPr lang="es-MX" sz="1900" dirty="0">
              <a:solidFill>
                <a:schemeClr val="bg1"/>
              </a:solidFill>
            </a:endParaRPr>
          </a:p>
          <a:p>
            <a:pPr marL="715963" lvl="2" indent="-354013" algn="just">
              <a:buFont typeface="+mj-lt"/>
              <a:buAutoNum type="arabicParenR" startAt="2"/>
            </a:pPr>
            <a:r>
              <a:rPr lang="es-MX" sz="1900" dirty="0" smtClean="0">
                <a:solidFill>
                  <a:schemeClr val="bg1"/>
                </a:solidFill>
              </a:rPr>
              <a:t>Fiscalización cumplimiento (artículo 72°-16): SEC.</a:t>
            </a:r>
            <a:endParaRPr lang="es-MX" sz="1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43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539552" y="2780928"/>
            <a:ext cx="8064896" cy="708099"/>
          </a:xfrm>
        </p:spPr>
        <p:txBody>
          <a:bodyPr>
            <a:normAutofit/>
          </a:bodyPr>
          <a:lstStyle/>
          <a:p>
            <a:pPr algn="ctr"/>
            <a:r>
              <a:rPr lang="es-CL" sz="2800" dirty="0" smtClean="0">
                <a:solidFill>
                  <a:schemeClr val="tx1"/>
                </a:solidFill>
              </a:rPr>
              <a:t>III. </a:t>
            </a:r>
            <a:r>
              <a:rPr lang="es-CL" sz="2800" u="sng" dirty="0" smtClean="0">
                <a:solidFill>
                  <a:schemeClr val="tx1"/>
                </a:solidFill>
              </a:rPr>
              <a:t>Conclusiones</a:t>
            </a:r>
            <a:endParaRPr lang="es-CL" sz="28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27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2005" y="917912"/>
            <a:ext cx="887005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algn="just" defTabSz="987425">
              <a:tabLst>
                <a:tab pos="987425" algn="l"/>
              </a:tabLst>
            </a:pPr>
            <a:r>
              <a:rPr lang="es-CL" dirty="0" smtClean="0"/>
              <a:t>1.	F</a:t>
            </a:r>
            <a:r>
              <a:rPr lang="es-CL" sz="1900" dirty="0" smtClean="0"/>
              <a:t>unción </a:t>
            </a:r>
            <a:r>
              <a:rPr lang="es-CL" sz="1900" dirty="0"/>
              <a:t>de monitoreo de las condiciones de competencia en el sector eléctrico constituye un paso importante y decidido del Ejecutivo y el Legislador por introducir mayores niveles de competencia en este mercado.</a:t>
            </a:r>
            <a:endParaRPr lang="es-CL" sz="1900" dirty="0" smtClean="0"/>
          </a:p>
          <a:p>
            <a:pPr marL="361950" algn="just" defTabSz="1250950"/>
            <a:endParaRPr lang="es-CL" sz="1900" dirty="0" smtClean="0"/>
          </a:p>
          <a:p>
            <a:pPr marL="361950" algn="just" defTabSz="987425">
              <a:tabLst>
                <a:tab pos="987425" algn="l"/>
              </a:tabLst>
            </a:pPr>
            <a:r>
              <a:rPr lang="es-CL" sz="1900" dirty="0" smtClean="0"/>
              <a:t>2.	Si </a:t>
            </a:r>
            <a:r>
              <a:rPr lang="es-CL" sz="1900" dirty="0"/>
              <a:t>bien aún es demasiado pronto, incluso al punto que todavía la misma no ha entrado en vigencia, es posible prever que </a:t>
            </a:r>
            <a:r>
              <a:rPr lang="es-CL" sz="1900" dirty="0" smtClean="0"/>
              <a:t>nueva función está </a:t>
            </a:r>
            <a:r>
              <a:rPr lang="es-CL" sz="1900" dirty="0"/>
              <a:t>dirigida a que el Coordinador se erija como un colaborador de las autoridades nacionales de competencia.</a:t>
            </a:r>
            <a:endParaRPr lang="es-CL" sz="1900" dirty="0" smtClean="0"/>
          </a:p>
          <a:p>
            <a:pPr marL="361950" algn="just" defTabSz="987425">
              <a:tabLst>
                <a:tab pos="987425" algn="l"/>
              </a:tabLst>
            </a:pPr>
            <a:endParaRPr lang="es-CL" sz="1900" dirty="0" smtClean="0"/>
          </a:p>
          <a:p>
            <a:pPr marL="361950" algn="just" defTabSz="987425">
              <a:tabLst>
                <a:tab pos="987425" algn="l"/>
              </a:tabLst>
            </a:pPr>
            <a:r>
              <a:rPr lang="es-CL" sz="1900" dirty="0" smtClean="0"/>
              <a:t>3.	</a:t>
            </a:r>
            <a:r>
              <a:rPr lang="es-CL" sz="1900" dirty="0"/>
              <a:t>Coordinador está facultado para actuar en pos de la libre competencia, y por ende, su actividad no tendría por qué estar limitada únicamente a presentar denuncias ante la Fiscalía Nacional Económica.</a:t>
            </a:r>
            <a:endParaRPr lang="es-CL" sz="1900" dirty="0" smtClean="0"/>
          </a:p>
          <a:p>
            <a:pPr marL="361950" algn="just" defTabSz="987425">
              <a:tabLst>
                <a:tab pos="987425" algn="l"/>
              </a:tabLst>
            </a:pPr>
            <a:endParaRPr lang="es-CL" sz="1900" dirty="0" smtClean="0"/>
          </a:p>
          <a:p>
            <a:pPr marL="361950" algn="just" defTabSz="987425">
              <a:tabLst>
                <a:tab pos="987425" algn="l"/>
              </a:tabLst>
            </a:pPr>
            <a:r>
              <a:rPr lang="es-CL" sz="1900" dirty="0" smtClean="0"/>
              <a:t>4.	</a:t>
            </a:r>
            <a:r>
              <a:rPr lang="es-CL" sz="1900" dirty="0"/>
              <a:t>Como </a:t>
            </a:r>
            <a:r>
              <a:rPr lang="es-CL" sz="1900" dirty="0" smtClean="0"/>
              <a:t>contrapartida, Coordinador </a:t>
            </a:r>
            <a:r>
              <a:rPr lang="es-CL" sz="1900" dirty="0"/>
              <a:t>y los miembros de su Consejo Directivo se encuentran sujetos a un completo y estricto sistema de responsabilidad, tanto civil como administrativa.</a:t>
            </a:r>
            <a:endParaRPr lang="es-CL" sz="1900" dirty="0" smtClean="0"/>
          </a:p>
          <a:p>
            <a:pPr marL="361950" algn="just" defTabSz="1250950"/>
            <a:endParaRPr lang="es-CL" sz="1900" dirty="0">
              <a:solidFill>
                <a:prstClr val="black"/>
              </a:solidFill>
            </a:endParaRPr>
          </a:p>
          <a:p>
            <a:pPr marL="361950" algn="just" defTabSz="987425">
              <a:tabLst>
                <a:tab pos="987425" algn="l"/>
              </a:tabLst>
            </a:pPr>
            <a:endParaRPr lang="es-CL" sz="1900" dirty="0">
              <a:solidFill>
                <a:prstClr val="black"/>
              </a:solidFill>
            </a:endParaRPr>
          </a:p>
          <a:p>
            <a:pPr marL="361950" algn="just" defTabSz="1250950"/>
            <a:endParaRPr lang="es-CL" sz="1900" dirty="0">
              <a:solidFill>
                <a:prstClr val="black"/>
              </a:solidFill>
            </a:endParaRPr>
          </a:p>
          <a:p>
            <a:pPr marL="361950" algn="just" defTabSz="1250950"/>
            <a:endParaRPr lang="es-CL" sz="19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7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539552" y="2780928"/>
            <a:ext cx="8064896" cy="708099"/>
          </a:xfrm>
        </p:spPr>
        <p:txBody>
          <a:bodyPr>
            <a:normAutofit/>
          </a:bodyPr>
          <a:lstStyle/>
          <a:p>
            <a:pPr algn="ctr"/>
            <a:r>
              <a:rPr lang="es-CL" sz="2800" dirty="0" smtClean="0">
                <a:solidFill>
                  <a:schemeClr val="tx1"/>
                </a:solidFill>
              </a:rPr>
              <a:t>MUCHAS GRACIAS</a:t>
            </a:r>
            <a:endParaRPr lang="es-CL" sz="28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33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99233"/>
          </a:xfrm>
        </p:spPr>
        <p:txBody>
          <a:bodyPr>
            <a:normAutofit/>
          </a:bodyPr>
          <a:lstStyle/>
          <a:p>
            <a:pPr algn="l"/>
            <a:r>
              <a:rPr lang="es-CL" sz="2800" b="1" u="sng" dirty="0"/>
              <a:t>Esquema de la </a:t>
            </a:r>
            <a:r>
              <a:rPr lang="es-CL" sz="2800" b="1" u="sng" dirty="0" smtClean="0"/>
              <a:t>presentación</a:t>
            </a:r>
            <a:endParaRPr lang="es-CL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55000" lnSpcReduction="20000"/>
          </a:bodyPr>
          <a:lstStyle/>
          <a:p>
            <a:pPr marL="442913" lvl="0" indent="0">
              <a:buNone/>
            </a:pPr>
            <a:r>
              <a:rPr lang="es-CL" sz="3800" b="1" dirty="0" smtClean="0"/>
              <a:t>I. Contexto</a:t>
            </a:r>
          </a:p>
          <a:p>
            <a:pPr marL="442913" lvl="0" indent="0">
              <a:buNone/>
            </a:pPr>
            <a:endParaRPr lang="es-CL" sz="3800" b="1" dirty="0"/>
          </a:p>
          <a:p>
            <a:pPr marL="442913" lvl="0" indent="0">
              <a:buNone/>
            </a:pPr>
            <a:r>
              <a:rPr lang="es-CL" sz="3800" b="1" dirty="0" smtClean="0"/>
              <a:t>II. Finalidad </a:t>
            </a:r>
            <a:r>
              <a:rPr lang="es-CL" sz="3800" b="1" dirty="0"/>
              <a:t>y alcance de la función de “monitoreo de la competencia</a:t>
            </a:r>
            <a:r>
              <a:rPr lang="es-CL" sz="3800" b="1" dirty="0" smtClean="0"/>
              <a:t>”</a:t>
            </a:r>
          </a:p>
          <a:p>
            <a:pPr marL="442913" lvl="0" indent="0">
              <a:buNone/>
            </a:pPr>
            <a:endParaRPr lang="es-CL" sz="3800" b="1" dirty="0"/>
          </a:p>
          <a:p>
            <a:pPr marL="715963" lvl="1" indent="0">
              <a:buFont typeface="+mj-lt"/>
              <a:buAutoNum type="arabicPeriod"/>
            </a:pPr>
            <a:r>
              <a:rPr lang="es-CL" sz="3800" dirty="0" smtClean="0"/>
              <a:t>  Concepto  </a:t>
            </a:r>
          </a:p>
          <a:p>
            <a:pPr marL="715963" lvl="1" indent="0">
              <a:buFont typeface="+mj-lt"/>
              <a:buAutoNum type="arabicPeriod"/>
            </a:pPr>
            <a:r>
              <a:rPr lang="es-CL" sz="3800" dirty="0" smtClean="0"/>
              <a:t>  Finalidad</a:t>
            </a:r>
            <a:endParaRPr lang="es-CL" sz="3800" dirty="0"/>
          </a:p>
          <a:p>
            <a:pPr marL="715963" lvl="1" indent="0">
              <a:buFont typeface="+mj-lt"/>
              <a:buAutoNum type="arabicPeriod"/>
            </a:pPr>
            <a:r>
              <a:rPr lang="es-CL" sz="3800" dirty="0" smtClean="0"/>
              <a:t>  Sujetos pasivos</a:t>
            </a:r>
            <a:endParaRPr lang="es-CL" sz="3800" dirty="0"/>
          </a:p>
          <a:p>
            <a:pPr marL="715963" lvl="1" indent="0">
              <a:buFont typeface="+mj-lt"/>
              <a:buAutoNum type="arabicPeriod"/>
            </a:pPr>
            <a:r>
              <a:rPr lang="es-CL" sz="3800" dirty="0" smtClean="0"/>
              <a:t>  Herramientas</a:t>
            </a:r>
            <a:endParaRPr lang="es-CL" sz="3800" dirty="0"/>
          </a:p>
          <a:p>
            <a:pPr marL="715963" lvl="1" indent="0">
              <a:buFont typeface="+mj-lt"/>
              <a:buAutoNum type="arabicPeriod"/>
            </a:pPr>
            <a:r>
              <a:rPr lang="es-CL" sz="3800" dirty="0" smtClean="0"/>
              <a:t>  Ámbito </a:t>
            </a:r>
            <a:r>
              <a:rPr lang="es-CL" sz="3800" dirty="0"/>
              <a:t>de la función</a:t>
            </a:r>
          </a:p>
          <a:p>
            <a:pPr marL="715963" lvl="1" indent="0">
              <a:buFont typeface="+mj-lt"/>
              <a:buAutoNum type="arabicPeriod"/>
            </a:pPr>
            <a:r>
              <a:rPr lang="es-CL" sz="3800" dirty="0" smtClean="0"/>
              <a:t>  Ante </a:t>
            </a:r>
            <a:r>
              <a:rPr lang="es-CL" sz="3800" dirty="0"/>
              <a:t>quien recurre</a:t>
            </a:r>
          </a:p>
          <a:p>
            <a:pPr marL="715963" lvl="1" indent="0">
              <a:buFont typeface="+mj-lt"/>
              <a:buAutoNum type="arabicPeriod"/>
            </a:pPr>
            <a:r>
              <a:rPr lang="es-CL" sz="3800" dirty="0" smtClean="0"/>
              <a:t>  Responsabilidad</a:t>
            </a:r>
          </a:p>
          <a:p>
            <a:pPr marL="442913" lvl="1" indent="0">
              <a:buNone/>
            </a:pPr>
            <a:endParaRPr lang="es-CL" sz="3800" b="1" dirty="0"/>
          </a:p>
          <a:p>
            <a:pPr marL="442913" lvl="0" indent="0">
              <a:buNone/>
            </a:pPr>
            <a:r>
              <a:rPr lang="es-CL" sz="3800" b="1" dirty="0" smtClean="0"/>
              <a:t>III. Conclusiones</a:t>
            </a:r>
            <a:endParaRPr lang="es-CL" sz="3800" b="1" dirty="0"/>
          </a:p>
        </p:txBody>
      </p:sp>
    </p:spTree>
    <p:extLst>
      <p:ext uri="{BB962C8B-B14F-4D97-AF65-F5344CB8AC3E}">
        <p14:creationId xmlns:p14="http://schemas.microsoft.com/office/powerpoint/2010/main" val="129736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539552" y="2780928"/>
            <a:ext cx="8136904" cy="708099"/>
          </a:xfrm>
        </p:spPr>
        <p:txBody>
          <a:bodyPr>
            <a:normAutofit/>
          </a:bodyPr>
          <a:lstStyle/>
          <a:p>
            <a:pPr algn="ctr"/>
            <a:r>
              <a:rPr lang="es-CL" sz="3200" dirty="0" smtClean="0">
                <a:solidFill>
                  <a:schemeClr val="tx1"/>
                </a:solidFill>
              </a:rPr>
              <a:t>I. </a:t>
            </a:r>
            <a:r>
              <a:rPr lang="es-CL" sz="3200" u="sng" dirty="0" smtClean="0">
                <a:solidFill>
                  <a:schemeClr val="tx1"/>
                </a:solidFill>
              </a:rPr>
              <a:t>Contexto</a:t>
            </a:r>
            <a:endParaRPr lang="es-CL" sz="32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49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4090" y="404664"/>
            <a:ext cx="892137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352425" algn="just" defTabSz="1250950">
              <a:buFont typeface="+mj-lt"/>
              <a:buAutoNum type="arabicPeriod"/>
            </a:pPr>
            <a:r>
              <a:rPr lang="es-CL" sz="2000" dirty="0" smtClean="0"/>
              <a:t>Ley </a:t>
            </a:r>
            <a:r>
              <a:rPr lang="es-CL" sz="2000" dirty="0"/>
              <a:t>N° </a:t>
            </a:r>
            <a:r>
              <a:rPr lang="es-CL" sz="2000" dirty="0" smtClean="0"/>
              <a:t>20.936, </a:t>
            </a:r>
            <a:r>
              <a:rPr lang="es-CL" sz="2000" dirty="0"/>
              <a:t>que modifica </a:t>
            </a:r>
            <a:r>
              <a:rPr lang="es-CL" sz="2000" dirty="0" smtClean="0"/>
              <a:t>Ley General de Servicios Eléctricos (“LGSE”).</a:t>
            </a:r>
            <a:endParaRPr lang="es-CL" sz="2000" dirty="0"/>
          </a:p>
          <a:p>
            <a:pPr marL="533400" indent="-352425" algn="just" defTabSz="1250950">
              <a:buFont typeface="+mj-lt"/>
              <a:buAutoNum type="arabicPeriod"/>
            </a:pPr>
            <a:endParaRPr lang="es-CL" sz="2000" dirty="0"/>
          </a:p>
          <a:p>
            <a:pPr marL="533400" indent="-352425" algn="just" defTabSz="1250950">
              <a:buFont typeface="+mj-lt"/>
              <a:buAutoNum type="arabicPeriod"/>
            </a:pPr>
            <a:r>
              <a:rPr lang="es-CL" sz="2000" dirty="0" smtClean="0"/>
              <a:t>Creación </a:t>
            </a:r>
            <a:r>
              <a:rPr lang="es-CL" sz="2000" dirty="0"/>
              <a:t>del Coordinador Independiente del Sistema Eléctrico Nacional (“Coordinador”), que </a:t>
            </a:r>
            <a:r>
              <a:rPr lang="es-CL" sz="2000" dirty="0" smtClean="0"/>
              <a:t>reemplaza </a:t>
            </a:r>
            <a:r>
              <a:rPr lang="es-CL" sz="2000" dirty="0"/>
              <a:t>a los antiguos </a:t>
            </a:r>
            <a:r>
              <a:rPr lang="es-CL" sz="2000" dirty="0" smtClean="0"/>
              <a:t>CDEC – SING y CDEC – SIC .</a:t>
            </a:r>
          </a:p>
          <a:p>
            <a:pPr marL="533400" indent="-352425" algn="just" defTabSz="1250950">
              <a:buFont typeface="+mj-lt"/>
              <a:buAutoNum type="arabicPeriod"/>
            </a:pPr>
            <a:endParaRPr lang="es-CL" sz="2000" dirty="0"/>
          </a:p>
          <a:p>
            <a:pPr marL="533400" indent="-352425" algn="just" defTabSz="1250950">
              <a:buFont typeface="+mj-lt"/>
              <a:buAutoNum type="arabicPeriod"/>
            </a:pPr>
            <a:r>
              <a:rPr lang="es-CL" sz="2000" dirty="0" smtClean="0"/>
              <a:t>Nuevo artículo </a:t>
            </a:r>
            <a:r>
              <a:rPr lang="es-CL" sz="2000" dirty="0"/>
              <a:t>72°-10 </a:t>
            </a:r>
            <a:r>
              <a:rPr lang="es-CL" sz="2000" dirty="0" smtClean="0"/>
              <a:t>LGSE: monitoreo </a:t>
            </a:r>
            <a:r>
              <a:rPr lang="es-CL" sz="2000" dirty="0"/>
              <a:t>permanente de las condiciones de competencia existentes en el mercado </a:t>
            </a:r>
            <a:r>
              <a:rPr lang="es-CL" sz="2000" dirty="0" smtClean="0"/>
              <a:t>eléctrico. Obligación de poner </a:t>
            </a:r>
            <a:r>
              <a:rPr lang="es-CL" sz="2000" dirty="0"/>
              <a:t>en conocimiento de la </a:t>
            </a:r>
            <a:r>
              <a:rPr lang="es-CL" sz="2000" dirty="0" smtClean="0"/>
              <a:t>FNE, </a:t>
            </a:r>
            <a:r>
              <a:rPr lang="es-CL" sz="2000" dirty="0"/>
              <a:t>o de las demás autoridades que corresponda, cualquier indicio de alguna actuación que pueda llegar a ser constitutiva de un atentado a la libre </a:t>
            </a:r>
            <a:r>
              <a:rPr lang="es-CL" sz="2000" dirty="0" smtClean="0"/>
              <a:t>competencia.</a:t>
            </a:r>
          </a:p>
          <a:p>
            <a:pPr marL="533400" indent="-352425" algn="just" defTabSz="1250950">
              <a:buFont typeface="+mj-lt"/>
              <a:buAutoNum type="arabicPeriod"/>
            </a:pPr>
            <a:endParaRPr lang="es-CL" sz="2000" dirty="0"/>
          </a:p>
          <a:p>
            <a:pPr marL="533400" indent="-352425" algn="just" defTabSz="1250950">
              <a:buFont typeface="+mj-lt"/>
              <a:buAutoNum type="arabicPeriod"/>
            </a:pPr>
            <a:r>
              <a:rPr lang="es-CL" sz="2000" dirty="0" smtClean="0"/>
              <a:t>Artículo </a:t>
            </a:r>
            <a:r>
              <a:rPr lang="es-CL" sz="2000" dirty="0"/>
              <a:t>Primero </a:t>
            </a:r>
            <a:r>
              <a:rPr lang="es-CL" sz="2000" dirty="0" smtClean="0"/>
              <a:t>Transitorio: obligación </a:t>
            </a:r>
            <a:r>
              <a:rPr lang="es-CL" sz="2000" dirty="0"/>
              <a:t>entrará en vigencia el 1 de julio de </a:t>
            </a:r>
            <a:r>
              <a:rPr lang="es-CL" sz="2000" dirty="0" smtClean="0"/>
              <a:t>2018.</a:t>
            </a:r>
          </a:p>
          <a:p>
            <a:pPr marL="533400" indent="-352425" algn="just" defTabSz="1250950">
              <a:buFont typeface="+mj-lt"/>
              <a:buAutoNum type="arabicPeriod"/>
            </a:pPr>
            <a:endParaRPr lang="es-CL" sz="2000" dirty="0"/>
          </a:p>
          <a:p>
            <a:pPr marL="533400" indent="-352425" algn="just" defTabSz="1250950">
              <a:buFont typeface="+mj-lt"/>
              <a:buAutoNum type="arabicPeriod"/>
            </a:pPr>
            <a:r>
              <a:rPr lang="es-CL" sz="2000" dirty="0" smtClean="0"/>
              <a:t>Reconocimiento creciente y paulatino de importancia de la competencia: </a:t>
            </a:r>
            <a:r>
              <a:rPr lang="es-CL" sz="2000" dirty="0"/>
              <a:t>artículos </a:t>
            </a:r>
            <a:r>
              <a:rPr lang="es-CL" sz="2000" dirty="0" smtClean="0"/>
              <a:t>131° bis (Ley N° 20.805)</a:t>
            </a:r>
            <a:r>
              <a:rPr lang="es-CL" sz="2000" dirty="0"/>
              <a:t> </a:t>
            </a:r>
            <a:r>
              <a:rPr lang="es-CL" sz="2000" dirty="0" smtClean="0"/>
              <a:t>y 87</a:t>
            </a:r>
            <a:r>
              <a:rPr lang="es-CL" sz="2000" dirty="0"/>
              <a:t>° (Ley </a:t>
            </a:r>
            <a:r>
              <a:rPr lang="es-CL" sz="2000" dirty="0" smtClean="0"/>
              <a:t>N° 20.936).</a:t>
            </a:r>
          </a:p>
          <a:p>
            <a:pPr marL="533400" indent="-352425" algn="just" defTabSz="1250950">
              <a:buFont typeface="+mj-lt"/>
              <a:buAutoNum type="arabicPeriod"/>
            </a:pPr>
            <a:endParaRPr lang="es-CL" sz="2000" dirty="0"/>
          </a:p>
          <a:p>
            <a:pPr marL="533400" indent="-352425" algn="just" defTabSz="1250950">
              <a:buFont typeface="+mj-lt"/>
              <a:buAutoNum type="arabicPeriod"/>
            </a:pPr>
            <a:r>
              <a:rPr lang="es-CL" sz="2000" dirty="0" smtClean="0"/>
              <a:t>Objetivo Ley N° 20.936: </a:t>
            </a:r>
            <a:r>
              <a:rPr lang="es-CL" sz="2000" i="1" dirty="0" smtClean="0"/>
              <a:t>“lograr que la transmisión eléctrica favorezca el desarrollo de un mercado de generación más competitivo, para bajar los precios de la energía a cliente final, libre y regulado”</a:t>
            </a:r>
            <a:r>
              <a:rPr lang="es-CL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192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539552" y="2780928"/>
            <a:ext cx="8208912" cy="708099"/>
          </a:xfrm>
        </p:spPr>
        <p:txBody>
          <a:bodyPr>
            <a:noAutofit/>
          </a:bodyPr>
          <a:lstStyle/>
          <a:p>
            <a:pPr algn="ctr"/>
            <a:r>
              <a:rPr lang="es-CL" sz="3200" dirty="0">
                <a:solidFill>
                  <a:schemeClr val="bg1"/>
                </a:solidFill>
              </a:rPr>
              <a:t>II. </a:t>
            </a:r>
            <a:r>
              <a:rPr lang="es-CL" sz="3200" u="sng" dirty="0">
                <a:solidFill>
                  <a:schemeClr val="bg1"/>
                </a:solidFill>
              </a:rPr>
              <a:t>Finalidad y alcance del monitoreo de la competencia</a:t>
            </a:r>
            <a:endParaRPr lang="es-C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13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9696" y="398116"/>
            <a:ext cx="8229600" cy="778098"/>
          </a:xfrm>
        </p:spPr>
        <p:txBody>
          <a:bodyPr>
            <a:normAutofit/>
          </a:bodyPr>
          <a:lstStyle/>
          <a:p>
            <a:r>
              <a:rPr lang="es-CL" sz="2800" dirty="0" smtClean="0">
                <a:solidFill>
                  <a:schemeClr val="bg1"/>
                </a:solidFill>
              </a:rPr>
              <a:t>1. </a:t>
            </a:r>
            <a:r>
              <a:rPr lang="es-CL" sz="2800" u="sng" dirty="0" smtClean="0">
                <a:solidFill>
                  <a:schemeClr val="bg1"/>
                </a:solidFill>
              </a:rPr>
              <a:t>Concepto</a:t>
            </a:r>
            <a:endParaRPr lang="es-CL" sz="2800" u="sng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0" y="1196752"/>
            <a:ext cx="892899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lvl="1" indent="-352425" algn="just">
              <a:buFontTx/>
              <a:buAutoNum type="arabicPeriod"/>
            </a:pPr>
            <a:endParaRPr lang="es-MX" sz="2000" dirty="0">
              <a:solidFill>
                <a:schemeClr val="bg1"/>
              </a:solidFill>
            </a:endParaRPr>
          </a:p>
          <a:p>
            <a:pPr marL="1095375" lvl="2" indent="-457200" algn="just">
              <a:buFont typeface="+mj-lt"/>
              <a:buAutoNum type="arabicParenR"/>
            </a:pPr>
            <a:r>
              <a:rPr lang="es-MX" sz="2000" dirty="0" smtClean="0">
                <a:solidFill>
                  <a:schemeClr val="bg1"/>
                </a:solidFill>
              </a:rPr>
              <a:t>Etimología </a:t>
            </a:r>
            <a:r>
              <a:rPr lang="es-MX" sz="2000" dirty="0">
                <a:solidFill>
                  <a:schemeClr val="bg1"/>
                </a:solidFill>
              </a:rPr>
              <a:t>(Diccionario panhispánico de </a:t>
            </a:r>
            <a:r>
              <a:rPr lang="es-MX" sz="2000" dirty="0" smtClean="0">
                <a:solidFill>
                  <a:schemeClr val="bg1"/>
                </a:solidFill>
              </a:rPr>
              <a:t>dudas: supervisar </a:t>
            </a:r>
            <a:r>
              <a:rPr lang="es-MX" sz="2000" dirty="0">
                <a:solidFill>
                  <a:schemeClr val="bg1"/>
                </a:solidFill>
              </a:rPr>
              <a:t>o </a:t>
            </a:r>
            <a:r>
              <a:rPr lang="es-MX" sz="2000" dirty="0" smtClean="0">
                <a:solidFill>
                  <a:schemeClr val="bg1"/>
                </a:solidFill>
              </a:rPr>
              <a:t>controlar).</a:t>
            </a:r>
          </a:p>
          <a:p>
            <a:pPr marL="1095375" lvl="2" indent="-457200" algn="just">
              <a:buFont typeface="+mj-lt"/>
              <a:buAutoNum type="arabicParenR"/>
            </a:pPr>
            <a:endParaRPr lang="es-MX" sz="2000" dirty="0" smtClean="0">
              <a:solidFill>
                <a:schemeClr val="bg1"/>
              </a:solidFill>
            </a:endParaRPr>
          </a:p>
          <a:p>
            <a:pPr marL="1095375" lvl="2" indent="-457200" algn="just">
              <a:buFont typeface="+mj-lt"/>
              <a:buAutoNum type="arabicParenR"/>
            </a:pPr>
            <a:endParaRPr lang="es-MX" sz="2000" dirty="0" smtClean="0">
              <a:solidFill>
                <a:schemeClr val="bg1"/>
              </a:solidFill>
            </a:endParaRPr>
          </a:p>
          <a:p>
            <a:pPr marL="1095375" lvl="2" indent="-457200" algn="just">
              <a:buFont typeface="+mj-lt"/>
              <a:buAutoNum type="arabicParenR"/>
            </a:pPr>
            <a:r>
              <a:rPr lang="es-MX" sz="2000" dirty="0" smtClean="0">
                <a:solidFill>
                  <a:schemeClr val="bg1"/>
                </a:solidFill>
              </a:rPr>
              <a:t>Historia de la Ley.</a:t>
            </a:r>
            <a:endParaRPr lang="es-MX" sz="2000" dirty="0">
              <a:solidFill>
                <a:schemeClr val="bg1"/>
              </a:solidFill>
            </a:endParaRPr>
          </a:p>
          <a:p>
            <a:pPr marL="533400" lvl="1" indent="-352425" algn="just">
              <a:buAutoNum type="arabicParenR"/>
            </a:pPr>
            <a:endParaRPr lang="es-MX" sz="2000" dirty="0" smtClean="0">
              <a:solidFill>
                <a:schemeClr val="bg1"/>
              </a:solidFill>
            </a:endParaRPr>
          </a:p>
          <a:p>
            <a:pPr marL="1428750" lvl="2" indent="-357188" algn="just">
              <a:buFont typeface="+mj-lt"/>
              <a:buAutoNum type="romanLcPeriod"/>
            </a:pPr>
            <a:r>
              <a:rPr lang="es-MX" sz="2000" dirty="0" smtClean="0">
                <a:solidFill>
                  <a:schemeClr val="bg1"/>
                </a:solidFill>
              </a:rPr>
              <a:t>Función incorporada en el Mensaje del Ejecutivo.</a:t>
            </a:r>
          </a:p>
          <a:p>
            <a:pPr marL="1428750" lvl="1" indent="-357188" algn="just">
              <a:buAutoNum type="arabicParenR"/>
            </a:pPr>
            <a:endParaRPr lang="es-MX" sz="2000" dirty="0">
              <a:solidFill>
                <a:schemeClr val="bg1"/>
              </a:solidFill>
            </a:endParaRPr>
          </a:p>
          <a:p>
            <a:pPr marL="1428750" lvl="2" indent="-357188" algn="just">
              <a:buFont typeface="+mj-lt"/>
              <a:buAutoNum type="romanLcPeriod" startAt="2"/>
            </a:pPr>
            <a:r>
              <a:rPr lang="es-MX" sz="2000" dirty="0" smtClean="0">
                <a:solidFill>
                  <a:schemeClr val="bg1"/>
                </a:solidFill>
              </a:rPr>
              <a:t>Prácticamente sin discusión parlamentaria (percepción positiva).</a:t>
            </a:r>
          </a:p>
          <a:p>
            <a:pPr marL="1700213" lvl="3" indent="-442913" algn="just">
              <a:buFont typeface="+mj-lt"/>
              <a:buAutoNum type="romanLcPeriod" startAt="2"/>
            </a:pPr>
            <a:endParaRPr lang="es-MX" sz="2000" dirty="0">
              <a:solidFill>
                <a:schemeClr val="bg1"/>
              </a:solidFill>
            </a:endParaRPr>
          </a:p>
          <a:p>
            <a:pPr marL="1700213" lvl="3" indent="-442913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bg1"/>
                </a:solidFill>
              </a:rPr>
              <a:t>Ministro de Energía: interés de FNE por acceder a información del sistema.</a:t>
            </a:r>
          </a:p>
          <a:p>
            <a:pPr marL="1700213" lvl="3" indent="-442913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bg1"/>
                </a:solidFill>
              </a:rPr>
              <a:t>Prof. Hugh Rudnick: no se reemplazará a la FNE ni al TDLC.</a:t>
            </a:r>
          </a:p>
          <a:p>
            <a:pPr marL="1700213" lvl="3" indent="-442913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bg1"/>
                </a:solidFill>
              </a:rPr>
              <a:t>Pdte. Directorio CDEC-SING: desafío en la frontera de las facultades de FNE.</a:t>
            </a:r>
          </a:p>
          <a:p>
            <a:pPr marL="533400" lvl="1" indent="-352425" algn="just">
              <a:buAutoNum type="arabicParenR"/>
            </a:pPr>
            <a:endParaRPr lang="es-MX" sz="1900" dirty="0" smtClean="0">
              <a:solidFill>
                <a:prstClr val="black"/>
              </a:solidFill>
            </a:endParaRPr>
          </a:p>
          <a:p>
            <a:pPr marL="533400" lvl="1" indent="-352425" algn="just">
              <a:buAutoNum type="arabicParenR"/>
            </a:pPr>
            <a:endParaRPr lang="es-CL" sz="19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7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3530" y="620688"/>
            <a:ext cx="8229600" cy="778098"/>
          </a:xfrm>
        </p:spPr>
        <p:txBody>
          <a:bodyPr>
            <a:normAutofit/>
          </a:bodyPr>
          <a:lstStyle/>
          <a:p>
            <a:r>
              <a:rPr lang="es-CL" sz="2800" dirty="0" smtClean="0">
                <a:solidFill>
                  <a:schemeClr val="bg1"/>
                </a:solidFill>
              </a:rPr>
              <a:t>2. </a:t>
            </a:r>
            <a:r>
              <a:rPr lang="es-CL" sz="2800" u="sng" dirty="0" smtClean="0">
                <a:solidFill>
                  <a:schemeClr val="bg1"/>
                </a:solidFill>
              </a:rPr>
              <a:t>Finalidad</a:t>
            </a:r>
            <a:endParaRPr lang="es-CL" sz="2800" u="sng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536" y="1484784"/>
            <a:ext cx="842493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lvl="1" indent="-185738" algn="just">
              <a:buAutoNum type="arabicPeriod" startAt="2"/>
            </a:pPr>
            <a:endParaRPr lang="es-MX" sz="1900" dirty="0" smtClean="0">
              <a:solidFill>
                <a:schemeClr val="bg1"/>
              </a:solidFill>
            </a:endParaRPr>
          </a:p>
          <a:p>
            <a:pPr marL="714375" lvl="1" indent="-357188" algn="just">
              <a:buAutoNum type="arabicParenR"/>
            </a:pPr>
            <a:r>
              <a:rPr lang="es-MX" sz="2000" dirty="0" smtClean="0">
                <a:solidFill>
                  <a:schemeClr val="bg1"/>
                </a:solidFill>
              </a:rPr>
              <a:t>Finalidad principal: </a:t>
            </a:r>
            <a:r>
              <a:rPr lang="es-CL" sz="2000" dirty="0">
                <a:solidFill>
                  <a:schemeClr val="bg1"/>
                </a:solidFill>
              </a:rPr>
              <a:t>Coordinador se constituya en un verdadero </a:t>
            </a:r>
            <a:r>
              <a:rPr lang="es-CL" sz="2000" i="1" dirty="0">
                <a:solidFill>
                  <a:schemeClr val="bg1"/>
                </a:solidFill>
              </a:rPr>
              <a:t>colaborador</a:t>
            </a:r>
            <a:r>
              <a:rPr lang="es-CL" sz="2000" dirty="0">
                <a:solidFill>
                  <a:schemeClr val="bg1"/>
                </a:solidFill>
              </a:rPr>
              <a:t> de las autoridades de libre competencia, por su </a:t>
            </a:r>
            <a:r>
              <a:rPr lang="es-CL" sz="2000" i="1" dirty="0">
                <a:solidFill>
                  <a:schemeClr val="bg1"/>
                </a:solidFill>
              </a:rPr>
              <a:t>especial conocimiento técnico y su privilegiada posición de articulador y </a:t>
            </a:r>
            <a:r>
              <a:rPr lang="es-CL" sz="2000" i="1" dirty="0" smtClean="0">
                <a:solidFill>
                  <a:schemeClr val="bg1"/>
                </a:solidFill>
              </a:rPr>
              <a:t>observador </a:t>
            </a:r>
            <a:r>
              <a:rPr lang="es-CL" sz="2000" dirty="0" smtClean="0">
                <a:solidFill>
                  <a:schemeClr val="bg1"/>
                </a:solidFill>
              </a:rPr>
              <a:t>(acceso a información </a:t>
            </a:r>
            <a:r>
              <a:rPr lang="es-CL" sz="2000" dirty="0">
                <a:solidFill>
                  <a:schemeClr val="bg1"/>
                </a:solidFill>
              </a:rPr>
              <a:t>en tiempo </a:t>
            </a:r>
            <a:r>
              <a:rPr lang="es-CL" sz="2000" dirty="0" smtClean="0">
                <a:solidFill>
                  <a:schemeClr val="bg1"/>
                </a:solidFill>
              </a:rPr>
              <a:t>real a la que la FNE ni el TDLC podrían acceder).</a:t>
            </a:r>
          </a:p>
          <a:p>
            <a:pPr marL="714375" lvl="1" indent="-357188" algn="just">
              <a:buAutoNum type="arabicParenR"/>
            </a:pPr>
            <a:endParaRPr lang="es-CL" sz="2000" dirty="0" smtClean="0">
              <a:solidFill>
                <a:schemeClr val="bg1"/>
              </a:solidFill>
            </a:endParaRPr>
          </a:p>
          <a:p>
            <a:pPr marL="714375" lvl="1" indent="-357188" algn="just">
              <a:buAutoNum type="arabicParenR"/>
            </a:pPr>
            <a:endParaRPr lang="es-CL" sz="2000" dirty="0">
              <a:solidFill>
                <a:schemeClr val="bg1"/>
              </a:solidFill>
            </a:endParaRPr>
          </a:p>
          <a:p>
            <a:pPr marL="714375" lvl="1" indent="-357188" algn="just">
              <a:buAutoNum type="arabicParenR"/>
            </a:pPr>
            <a:r>
              <a:rPr lang="es-CL" sz="2000" dirty="0" smtClean="0">
                <a:solidFill>
                  <a:schemeClr val="bg1"/>
                </a:solidFill>
              </a:rPr>
              <a:t>Finalidad adicional: incentivo a los actores del sistema para que adecuen sus actuaciones a la libre competencia.</a:t>
            </a:r>
            <a:endParaRPr lang="es-MX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3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34678"/>
            <a:ext cx="8229600" cy="778098"/>
          </a:xfrm>
        </p:spPr>
        <p:txBody>
          <a:bodyPr>
            <a:normAutofit/>
          </a:bodyPr>
          <a:lstStyle/>
          <a:p>
            <a:r>
              <a:rPr lang="es-CL" sz="3200" dirty="0">
                <a:solidFill>
                  <a:schemeClr val="bg1"/>
                </a:solidFill>
              </a:rPr>
              <a:t>3. </a:t>
            </a:r>
            <a:r>
              <a:rPr lang="es-CL" sz="3200" u="sng" dirty="0">
                <a:solidFill>
                  <a:schemeClr val="bg1"/>
                </a:solidFill>
              </a:rPr>
              <a:t>Sujetos pasivos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97868" y="1556792"/>
            <a:ext cx="852260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algn="just"/>
            <a:endParaRPr lang="es-MX" sz="1900" dirty="0" smtClean="0">
              <a:solidFill>
                <a:schemeClr val="bg1"/>
              </a:solidFill>
            </a:endParaRPr>
          </a:p>
          <a:p>
            <a:pPr marL="180975" lvl="1" indent="261938" algn="just"/>
            <a:r>
              <a:rPr lang="es-MX" sz="2000" dirty="0" smtClean="0">
                <a:solidFill>
                  <a:schemeClr val="bg1"/>
                </a:solidFill>
              </a:rPr>
              <a:t>1) Todos los actores del mercado eléctrico (regulados y no regulados).</a:t>
            </a:r>
          </a:p>
          <a:p>
            <a:pPr marL="533400" lvl="1" indent="-352425" algn="just">
              <a:buAutoNum type="arabicPeriod" startAt="5"/>
            </a:pPr>
            <a:endParaRPr lang="es-MX" sz="2000" dirty="0" smtClean="0">
              <a:solidFill>
                <a:schemeClr val="bg1"/>
              </a:solidFill>
            </a:endParaRPr>
          </a:p>
          <a:p>
            <a:pPr marL="1439863" lvl="2" indent="-542925" algn="just">
              <a:buFont typeface="+mj-lt"/>
              <a:buAutoNum type="romanLcPeriod"/>
            </a:pPr>
            <a:r>
              <a:rPr lang="es-MX" sz="2000" dirty="0" smtClean="0">
                <a:solidFill>
                  <a:schemeClr val="bg1"/>
                </a:solidFill>
              </a:rPr>
              <a:t>Particulares (generación, transmisión, distribución, clientes).</a:t>
            </a:r>
          </a:p>
          <a:p>
            <a:pPr marL="1439863" lvl="2" indent="-542925" algn="just">
              <a:buFont typeface="+mj-lt"/>
              <a:buAutoNum type="romanLcPeriod"/>
            </a:pPr>
            <a:endParaRPr lang="es-MX" sz="2000" dirty="0" smtClean="0">
              <a:solidFill>
                <a:schemeClr val="bg1"/>
              </a:solidFill>
            </a:endParaRPr>
          </a:p>
          <a:p>
            <a:pPr marL="1439863" lvl="2" indent="-542925" algn="just">
              <a:buFont typeface="+mj-lt"/>
              <a:buAutoNum type="romanLcPeriod" startAt="2"/>
            </a:pPr>
            <a:r>
              <a:rPr lang="es-MX" sz="2000" dirty="0" smtClean="0">
                <a:solidFill>
                  <a:schemeClr val="bg1"/>
                </a:solidFill>
              </a:rPr>
              <a:t>Organismos estatales y no estatales (Ministerio, Comisión, SEC, Panel, etc.).</a:t>
            </a:r>
            <a:endParaRPr lang="es-MX" sz="2000" dirty="0">
              <a:solidFill>
                <a:schemeClr val="bg1"/>
              </a:solidFill>
            </a:endParaRPr>
          </a:p>
          <a:p>
            <a:pPr marL="625475" lvl="2" indent="90488" algn="just"/>
            <a:endParaRPr lang="es-MX" sz="2000" dirty="0" smtClean="0">
              <a:solidFill>
                <a:schemeClr val="bg1"/>
              </a:solidFill>
            </a:endParaRPr>
          </a:p>
          <a:p>
            <a:pPr marL="625475" lvl="2" indent="90488" algn="just"/>
            <a:endParaRPr lang="es-MX" sz="2000" dirty="0" smtClean="0">
              <a:solidFill>
                <a:schemeClr val="bg1"/>
              </a:solidFill>
            </a:endParaRPr>
          </a:p>
          <a:p>
            <a:pPr marL="625475" lvl="2" indent="-182563" algn="just"/>
            <a:r>
              <a:rPr lang="es-MX" sz="2000" dirty="0" smtClean="0">
                <a:solidFill>
                  <a:schemeClr val="bg1"/>
                </a:solidFill>
              </a:rPr>
              <a:t>2) Forma de monitorear será diferente en cada caso.</a:t>
            </a:r>
          </a:p>
        </p:txBody>
      </p:sp>
    </p:spTree>
    <p:extLst>
      <p:ext uri="{BB962C8B-B14F-4D97-AF65-F5344CB8AC3E}">
        <p14:creationId xmlns:p14="http://schemas.microsoft.com/office/powerpoint/2010/main" val="31983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8393" y="404664"/>
            <a:ext cx="8229600" cy="778098"/>
          </a:xfrm>
        </p:spPr>
        <p:txBody>
          <a:bodyPr>
            <a:noAutofit/>
          </a:bodyPr>
          <a:lstStyle/>
          <a:p>
            <a:pPr lvl="1" algn="ctr">
              <a:buAutoNum type="arabicPeriod" startAt="4"/>
            </a:pPr>
            <a:r>
              <a:rPr lang="es-MX" sz="2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s-MX" sz="2800" u="sng" dirty="0" smtClean="0">
                <a:solidFill>
                  <a:schemeClr val="bg1"/>
                </a:solidFill>
                <a:latin typeface="+mj-lt"/>
              </a:rPr>
              <a:t>Herramientas reforzadas para cumplir nueva función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25227" y="1412776"/>
            <a:ext cx="861593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2" indent="-628650" algn="just">
              <a:buFont typeface="+mj-lt"/>
              <a:buAutoNum type="arabicParenR"/>
            </a:pPr>
            <a:r>
              <a:rPr lang="es-CL" sz="2000" dirty="0" smtClean="0">
                <a:solidFill>
                  <a:schemeClr val="bg1"/>
                </a:solidFill>
              </a:rPr>
              <a:t>Obligación </a:t>
            </a:r>
            <a:r>
              <a:rPr lang="es-CL" sz="2000" dirty="0">
                <a:solidFill>
                  <a:schemeClr val="bg1"/>
                </a:solidFill>
              </a:rPr>
              <a:t>de coordinados </a:t>
            </a:r>
            <a:r>
              <a:rPr lang="es-CL" sz="2000" dirty="0" smtClean="0">
                <a:solidFill>
                  <a:schemeClr val="bg1"/>
                </a:solidFill>
              </a:rPr>
              <a:t>de </a:t>
            </a:r>
            <a:r>
              <a:rPr lang="es-CL" sz="2000" dirty="0">
                <a:solidFill>
                  <a:schemeClr val="bg1"/>
                </a:solidFill>
              </a:rPr>
              <a:t>proporcionar información al Coordinador (facultad para realizar </a:t>
            </a:r>
            <a:r>
              <a:rPr lang="es-CL" sz="2000" dirty="0" smtClean="0">
                <a:solidFill>
                  <a:schemeClr val="bg1"/>
                </a:solidFill>
              </a:rPr>
              <a:t>auditorías).</a:t>
            </a:r>
          </a:p>
          <a:p>
            <a:pPr marL="800100" lvl="2" indent="-628650" algn="just">
              <a:buFont typeface="+mj-lt"/>
              <a:buAutoNum type="arabicParenR"/>
            </a:pPr>
            <a:endParaRPr lang="es-CL" sz="2000" dirty="0" smtClean="0">
              <a:solidFill>
                <a:schemeClr val="bg1"/>
              </a:solidFill>
            </a:endParaRPr>
          </a:p>
          <a:p>
            <a:pPr marL="800100" lvl="2" indent="-628650" algn="just">
              <a:buFont typeface="+mj-lt"/>
              <a:buAutoNum type="arabicParenR"/>
            </a:pPr>
            <a:r>
              <a:rPr lang="es-CL" sz="2000" dirty="0" smtClean="0">
                <a:solidFill>
                  <a:schemeClr val="bg1"/>
                </a:solidFill>
              </a:rPr>
              <a:t>Alcances </a:t>
            </a:r>
            <a:r>
              <a:rPr lang="es-CL" sz="2000" dirty="0">
                <a:solidFill>
                  <a:schemeClr val="bg1"/>
                </a:solidFill>
              </a:rPr>
              <a:t>de procedimientos </a:t>
            </a:r>
            <a:r>
              <a:rPr lang="es-CL" sz="2000" dirty="0" smtClean="0">
                <a:solidFill>
                  <a:schemeClr val="bg1"/>
                </a:solidFill>
              </a:rPr>
              <a:t>internos.</a:t>
            </a:r>
          </a:p>
          <a:p>
            <a:pPr marL="800100" lvl="2" indent="-628650" algn="just">
              <a:buFont typeface="+mj-lt"/>
              <a:buAutoNum type="arabicParenR"/>
            </a:pPr>
            <a:endParaRPr lang="es-CL" sz="2000" dirty="0" smtClean="0">
              <a:solidFill>
                <a:schemeClr val="bg1"/>
              </a:solidFill>
            </a:endParaRPr>
          </a:p>
          <a:p>
            <a:pPr marL="800100" lvl="2" indent="-628650" algn="just">
              <a:buFont typeface="+mj-lt"/>
              <a:buAutoNum type="arabicParenR"/>
            </a:pPr>
            <a:r>
              <a:rPr lang="es-CL" sz="2000" dirty="0">
                <a:solidFill>
                  <a:schemeClr val="bg1"/>
                </a:solidFill>
              </a:rPr>
              <a:t>C</a:t>
            </a:r>
            <a:r>
              <a:rPr lang="es-CL" sz="2000" dirty="0" smtClean="0">
                <a:solidFill>
                  <a:schemeClr val="bg1"/>
                </a:solidFill>
              </a:rPr>
              <a:t>apacidad </a:t>
            </a:r>
            <a:r>
              <a:rPr lang="es-CL" sz="2000" dirty="0">
                <a:solidFill>
                  <a:schemeClr val="bg1"/>
                </a:solidFill>
              </a:rPr>
              <a:t>para instruir medidas para adecuado funcionamiento del </a:t>
            </a:r>
            <a:r>
              <a:rPr lang="es-CL" sz="2000" dirty="0" smtClean="0">
                <a:solidFill>
                  <a:schemeClr val="bg1"/>
                </a:solidFill>
              </a:rPr>
              <a:t>sistema.</a:t>
            </a:r>
          </a:p>
          <a:p>
            <a:pPr marL="800100" lvl="2" indent="-628650" algn="just">
              <a:buFont typeface="+mj-lt"/>
              <a:buAutoNum type="arabicParenR"/>
            </a:pPr>
            <a:endParaRPr lang="es-CL" sz="2000" dirty="0" smtClean="0">
              <a:solidFill>
                <a:schemeClr val="bg1"/>
              </a:solidFill>
            </a:endParaRPr>
          </a:p>
          <a:p>
            <a:pPr marL="800100" lvl="2" indent="-628650" algn="just">
              <a:buFont typeface="+mj-lt"/>
              <a:buAutoNum type="arabicParenR"/>
            </a:pPr>
            <a:r>
              <a:rPr lang="es-CL" sz="2000" dirty="0" smtClean="0">
                <a:solidFill>
                  <a:schemeClr val="bg1"/>
                </a:solidFill>
              </a:rPr>
              <a:t>Sistemas </a:t>
            </a:r>
            <a:r>
              <a:rPr lang="es-CL" sz="2000" dirty="0">
                <a:solidFill>
                  <a:schemeClr val="bg1"/>
                </a:solidFill>
              </a:rPr>
              <a:t>de entrega de información por parte del Coordinador (publicación de antecedentes relevantes para operación del </a:t>
            </a:r>
            <a:r>
              <a:rPr lang="es-CL" sz="2000" dirty="0" smtClean="0">
                <a:solidFill>
                  <a:schemeClr val="bg1"/>
                </a:solidFill>
              </a:rPr>
              <a:t>sistema).</a:t>
            </a:r>
          </a:p>
          <a:p>
            <a:pPr marL="800100" lvl="2" indent="-628650" algn="just">
              <a:buFont typeface="+mj-lt"/>
              <a:buAutoNum type="arabicParenR"/>
            </a:pPr>
            <a:endParaRPr lang="es-CL" sz="2000" dirty="0" smtClean="0">
              <a:solidFill>
                <a:schemeClr val="bg1"/>
              </a:solidFill>
            </a:endParaRPr>
          </a:p>
          <a:p>
            <a:pPr marL="800100" lvl="2" indent="-628650" algn="just">
              <a:buFont typeface="+mj-lt"/>
              <a:buAutoNum type="arabicParenR"/>
            </a:pPr>
            <a:r>
              <a:rPr lang="es-CL" sz="2000" dirty="0">
                <a:solidFill>
                  <a:schemeClr val="bg1"/>
                </a:solidFill>
              </a:rPr>
              <a:t>D</a:t>
            </a:r>
            <a:r>
              <a:rPr lang="es-CL" sz="2000" dirty="0" smtClean="0">
                <a:solidFill>
                  <a:schemeClr val="bg1"/>
                </a:solidFill>
              </a:rPr>
              <a:t>eber </a:t>
            </a:r>
            <a:r>
              <a:rPr lang="es-CL" sz="2000" dirty="0">
                <a:solidFill>
                  <a:schemeClr val="bg1"/>
                </a:solidFill>
              </a:rPr>
              <a:t>de elaborar reportes periódicos de desempeño del sistema </a:t>
            </a:r>
            <a:r>
              <a:rPr lang="es-CL" sz="2000" dirty="0" smtClean="0">
                <a:solidFill>
                  <a:schemeClr val="bg1"/>
                </a:solidFill>
              </a:rPr>
              <a:t>eléctrico.</a:t>
            </a:r>
          </a:p>
          <a:p>
            <a:pPr marL="800100" lvl="2" indent="-628650" algn="just">
              <a:buFont typeface="+mj-lt"/>
              <a:buAutoNum type="arabicParenR"/>
            </a:pPr>
            <a:endParaRPr lang="es-CL" sz="2000" dirty="0" smtClean="0">
              <a:solidFill>
                <a:schemeClr val="bg1"/>
              </a:solidFill>
            </a:endParaRPr>
          </a:p>
          <a:p>
            <a:pPr marL="800100" lvl="2" indent="-628650" algn="just">
              <a:buFont typeface="+mj-lt"/>
              <a:buAutoNum type="arabicParenR"/>
            </a:pPr>
            <a:r>
              <a:rPr lang="es-CL" sz="2000" dirty="0" smtClean="0">
                <a:solidFill>
                  <a:schemeClr val="bg1"/>
                </a:solidFill>
              </a:rPr>
              <a:t>Atribuciones </a:t>
            </a:r>
            <a:r>
              <a:rPr lang="es-CL" sz="2000" dirty="0">
                <a:solidFill>
                  <a:schemeClr val="bg1"/>
                </a:solidFill>
              </a:rPr>
              <a:t>particulares respecto de la construcción, interconexión, puesta en servicio, operación, retiro, modificación, desconexión y fallas de las instalaciones </a:t>
            </a:r>
            <a:r>
              <a:rPr lang="es-CL" sz="2000" dirty="0" smtClean="0">
                <a:solidFill>
                  <a:schemeClr val="bg1"/>
                </a:solidFill>
              </a:rPr>
              <a:t>eléctricas.</a:t>
            </a:r>
            <a:endParaRPr lang="es-CL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17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1212</TotalTime>
  <Words>989</Words>
  <Application>Microsoft Office PowerPoint</Application>
  <PresentationFormat>Presentación en pantalla (4:3)</PresentationFormat>
  <Paragraphs>142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18" baseType="lpstr">
      <vt:lpstr>Tema de Office</vt:lpstr>
      <vt:lpstr>2_Tema de Office</vt:lpstr>
      <vt:lpstr>El rol del nuevo Coordinador Eléctrico Nacional en el monitoreo de la competencia</vt:lpstr>
      <vt:lpstr>Esquema de la presentación</vt:lpstr>
      <vt:lpstr>Presentación de PowerPoint</vt:lpstr>
      <vt:lpstr>Presentación de PowerPoint</vt:lpstr>
      <vt:lpstr>Presentación de PowerPoint</vt:lpstr>
      <vt:lpstr>1. Concepto</vt:lpstr>
      <vt:lpstr>2. Finalidad</vt:lpstr>
      <vt:lpstr>3. Sujetos pasivos</vt:lpstr>
      <vt:lpstr> Herramientas reforzadas para cumplir nueva función</vt:lpstr>
      <vt:lpstr>5. Ámbito de la función</vt:lpstr>
      <vt:lpstr>5. Ámbito de la función</vt:lpstr>
      <vt:lpstr>6. Ante quien recurre</vt:lpstr>
      <vt:lpstr>7. Responsabilidad del Coordinador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Juicio Fedach vs. Inmobiliaria Aconcagua</dc:title>
  <dc:creator>jsvaldes</dc:creator>
  <cp:lastModifiedBy>aoctavio</cp:lastModifiedBy>
  <cp:revision>179</cp:revision>
  <cp:lastPrinted>2017-08-01T00:52:14Z</cp:lastPrinted>
  <dcterms:created xsi:type="dcterms:W3CDTF">2013-06-11T22:16:05Z</dcterms:created>
  <dcterms:modified xsi:type="dcterms:W3CDTF">2017-08-01T11:34:06Z</dcterms:modified>
</cp:coreProperties>
</file>