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89" r:id="rId3"/>
    <p:sldId id="272" r:id="rId4"/>
    <p:sldId id="278" r:id="rId5"/>
    <p:sldId id="280" r:id="rId6"/>
    <p:sldId id="288" r:id="rId7"/>
    <p:sldId id="281" r:id="rId8"/>
    <p:sldId id="282" r:id="rId9"/>
    <p:sldId id="265" r:id="rId10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Gutiérrez Rivera" initials="DGR" lastIdx="1" clrIdx="0">
    <p:extLst/>
  </p:cmAuthor>
  <p:cmAuthor id="2" name="Gabriel Mauricio Olguin Parada" initials="GMOP" lastIdx="4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5401" autoAdjust="0"/>
  </p:normalViewPr>
  <p:slideViewPr>
    <p:cSldViewPr snapToGrid="0">
      <p:cViewPr>
        <p:scale>
          <a:sx n="119" d="100"/>
          <a:sy n="119" d="100"/>
        </p:scale>
        <p:origin x="-270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92402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7412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5072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4348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2324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12854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3105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598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83899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29590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743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1791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31528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9346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6666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5406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11BA2-69CE-43A4-86B3-5BE79BEDF2C4}" type="datetimeFigureOut">
              <a:rPr lang="es-CL" smtClean="0"/>
              <a:t>01-08-2017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408D91-4A1A-43B8-A7B0-8737E4B3033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02260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9529" y="0"/>
            <a:ext cx="9484097" cy="3374265"/>
          </a:xfrm>
        </p:spPr>
        <p:txBody>
          <a:bodyPr>
            <a:normAutofit/>
          </a:bodyPr>
          <a:lstStyle/>
          <a:p>
            <a:pPr algn="ctr"/>
            <a:r>
              <a:rPr lang="es-CL" sz="32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Sistemas de Almacenamiento y su inclusión como Servicio Complementarios (SSCC</a:t>
            </a:r>
            <a:r>
              <a:rPr lang="es-CL" sz="3200" b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)</a:t>
            </a:r>
            <a:r>
              <a:rPr lang="es-CL" sz="32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es-CL" sz="32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es-CL" sz="32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Consideraciones </a:t>
            </a:r>
            <a:r>
              <a:rPr lang="es-CL" sz="3200" b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reglamentarias</a:t>
            </a:r>
            <a:r>
              <a:rPr lang="es-CL" sz="32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es-CL" sz="32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es-CL" sz="32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es-CL" sz="32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</a:br>
            <a:r>
              <a:rPr lang="es-CL" sz="32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Expositor : Daniel Gutiérrez Rivera</a:t>
            </a:r>
            <a:r>
              <a:rPr lang="es-CL" b="1" dirty="0">
                <a:solidFill>
                  <a:schemeClr val="accent2">
                    <a:lumMod val="75000"/>
                  </a:schemeClr>
                </a:solidFill>
                <a:latin typeface="Garamond" panose="02020404030301010803" pitchFamily="18" charset="0"/>
              </a:rPr>
              <a:t/>
            </a:r>
            <a:br>
              <a:rPr lang="es-CL" b="1" dirty="0">
                <a:solidFill>
                  <a:schemeClr val="accent2">
                    <a:lumMod val="75000"/>
                  </a:schemeClr>
                </a:solidFill>
                <a:latin typeface="Garamond" panose="02020404030301010803" pitchFamily="18" charset="0"/>
              </a:rPr>
            </a:br>
            <a:endParaRPr lang="es-CL" b="1" dirty="0">
              <a:solidFill>
                <a:schemeClr val="accent2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3374265"/>
            <a:ext cx="8596668" cy="34837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XVII Jornadas de Derecho de Energía.</a:t>
            </a:r>
          </a:p>
          <a:p>
            <a:pPr marL="0" indent="0" algn="ctr">
              <a:buNone/>
            </a:pP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Pontificia Universidad Católica de Chile.</a:t>
            </a:r>
          </a:p>
          <a:p>
            <a:pPr marL="0" indent="0" algn="ctr">
              <a:buNone/>
            </a:pP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Santiago de Chile, martes 1 de agosto 2017.</a:t>
            </a:r>
            <a:endParaRPr lang="es-CL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11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600501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Estructura Ponencia</a:t>
            </a:r>
            <a:endParaRPr lang="es-ES" sz="3200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491319"/>
            <a:ext cx="8596668" cy="636668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Preguntas iniciales.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Análisis normativo.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Consideraciones reglamentarias.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Reflexiones finales.</a:t>
            </a:r>
            <a:endParaRPr lang="es-ES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42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563608"/>
          </a:xfrm>
        </p:spPr>
        <p:txBody>
          <a:bodyPr>
            <a:noAutofit/>
          </a:bodyPr>
          <a:lstStyle/>
          <a:p>
            <a:pPr algn="ctr"/>
            <a:r>
              <a:rPr lang="es-MX" sz="32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Preguntas iniciales</a:t>
            </a:r>
            <a:endParaRPr lang="es-ES" sz="3200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22788" y="563608"/>
            <a:ext cx="8596668" cy="62943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¿Cómo se incorpora el almacenamiento de energía </a:t>
            </a:r>
            <a:r>
              <a:rPr lang="es-MX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en los </a:t>
            </a: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SSCC</a:t>
            </a:r>
            <a:r>
              <a:rPr lang="es-MX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?.</a:t>
            </a:r>
            <a:endParaRPr lang="es-MX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Remuneración de los </a:t>
            </a: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SSCC</a:t>
            </a:r>
            <a:r>
              <a:rPr lang="es-MX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. ¿</a:t>
            </a:r>
            <a:r>
              <a:rPr lang="es-MX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Cómo remuneran los SSCC? ¿Quién paga los SSCC</a:t>
            </a:r>
            <a:r>
              <a:rPr lang="es-MX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?.</a:t>
            </a:r>
            <a:endParaRPr lang="es-MX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¿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Almacenamiento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de energía en la 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transmisión. ¿Es posible recibir doble pago por servicios e infraestructura?. </a:t>
            </a:r>
            <a:endParaRPr lang="es-CL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es-MX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s-MX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s-MX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s-MX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s-MX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9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F284FC-4E3D-4BCD-AEF9-FE3A1BF56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489098"/>
          </a:xfrm>
        </p:spPr>
        <p:txBody>
          <a:bodyPr>
            <a:noAutofit/>
          </a:bodyPr>
          <a:lstStyle/>
          <a:p>
            <a:pPr algn="ctr"/>
            <a:r>
              <a:rPr lang="es-MX" sz="3200" b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Remuneración SSCC (Art. 72-7 inc. 9)</a:t>
            </a:r>
            <a:endParaRPr lang="es-CL" sz="3200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8A7EC9E-18A1-4700-ADD2-FB0968AB4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89098"/>
            <a:ext cx="8596668" cy="6368901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s-CL" sz="30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L</a:t>
            </a:r>
            <a:r>
              <a:rPr lang="es-CL" sz="30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as </a:t>
            </a:r>
            <a:r>
              <a:rPr lang="es-CL" sz="30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inversiones asociadas a </a:t>
            </a:r>
            <a:r>
              <a:rPr lang="es-CL" sz="3000" u="sng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nueva </a:t>
            </a:r>
            <a:r>
              <a:rPr lang="es-CL" sz="3000" u="sng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infraestructura </a:t>
            </a:r>
            <a:r>
              <a:rPr lang="es-CL" sz="30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la pagarán los clientes finales a través de un cargo de SSCC, remunerándose la inversión y el mantenimiento de dicha infraestructura.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CL" sz="30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Los costos anuales de mantenimiento eficiente serán remunerados durante un período equivalente a su vida útil.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CL" sz="30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Se toman elementos de la remuneración de la transmisión, como el cargo único y la tasa de descuento.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s-CL" sz="3000" dirty="0" smtClean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 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s-CL" sz="3000" dirty="0" smtClean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72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FFDE81A-CE75-4D5A-81B1-F10847A4E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655093"/>
          </a:xfrm>
        </p:spPr>
        <p:txBody>
          <a:bodyPr>
            <a:noAutofit/>
          </a:bodyPr>
          <a:lstStyle/>
          <a:p>
            <a:pPr algn="ctr"/>
            <a:r>
              <a:rPr lang="es-CL" sz="3200" b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Remuneración de los SSCC. </a:t>
            </a:r>
            <a:endParaRPr lang="es-CL" sz="32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77A5920-1944-49C2-A86C-3AE68D8F6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59558"/>
            <a:ext cx="8596668" cy="6298441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Entendemos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que se remuneraría el valor de inversión más los costos de mantenimiento eficiente. (VI + COMA eficiente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).No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se aplicaría los tres períodos tarifarios consecutivos de la 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transmisión.</a:t>
            </a:r>
            <a:endParaRPr lang="es-CL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Se deberá definir el estatus de la infraestructura,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una vez finalizado el contrato de prestación de servicio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Se debe permitir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que promotores de SSCC presentes sus propuestas al Coordinador y al regulador para ser 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consideradas en el informe de SSCC.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s-CL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7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614149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Remuneración SSCC (Art.72-7 inc.10)</a:t>
            </a:r>
            <a:endParaRPr lang="es-ES" sz="3200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518615"/>
            <a:ext cx="8596668" cy="633938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La remuneración por la </a:t>
            </a:r>
            <a:r>
              <a:rPr lang="es-CL" sz="2800" u="sng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prestación de los recursos técnicos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requeridos en la operación del sistema eléctrico, será de cargo de las empresas generadoras que efectúen retiros destinados a usuarios 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finales desde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el sistema eléctrico o el 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subsistema.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Lo anterior,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según lo defina la Comisión en atención a la naturaleza del servicio y sus efectos sistémicos o locales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. </a:t>
            </a:r>
            <a:endParaRPr lang="es-CL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endParaRPr lang="es-CL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2049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7FB8A84-0219-414C-9291-48DC07484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"/>
            <a:ext cx="8596668" cy="668740"/>
          </a:xfrm>
        </p:spPr>
        <p:txBody>
          <a:bodyPr>
            <a:noAutofit/>
          </a:bodyPr>
          <a:lstStyle/>
          <a:p>
            <a:pPr algn="ctr"/>
            <a:r>
              <a:rPr lang="es-CL" sz="3200" b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Remuneración de los SSCC</a:t>
            </a:r>
            <a:endParaRPr lang="es-CL" sz="32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55C0F85-F353-4720-9DAC-E2627927C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32263"/>
            <a:ext cx="8596668" cy="632573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La propuesta reglamentaria 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de la Comisión consistiría en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asignar el costo de los SSCC </a:t>
            </a:r>
            <a:r>
              <a:rPr lang="es-CL" sz="2800" u="sng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a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L" sz="2800" u="sng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prorrata </a:t>
            </a:r>
            <a:r>
              <a:rPr lang="es-CL" sz="2800" u="sng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de las empresas generadoras 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que efectúen retiros desde el sistema eléctrico.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La remuneración se definirá en atención a la naturaleza del servicio y sus efectos sistémicos o locales. (Pagos sistémicos y locales).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En caso que una prestación sea local, se deberá determinar el subsistema correspondiente para establecer las generadoras que deben concurrir al pago.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s-CL" sz="2800" dirty="0" smtClean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s-CL" sz="2800" dirty="0" smtClean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s-CL" sz="2800" dirty="0" smtClean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s-CL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29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40864C7-D055-414B-8FEB-DF8D9D1B7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-19753"/>
            <a:ext cx="8596668" cy="553453"/>
          </a:xfrm>
        </p:spPr>
        <p:txBody>
          <a:bodyPr>
            <a:noAutofit/>
          </a:bodyPr>
          <a:lstStyle/>
          <a:p>
            <a:pPr algn="ctr"/>
            <a:r>
              <a:rPr lang="es-CL" sz="3200" b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Remuneración de los SSCC</a:t>
            </a:r>
            <a:endParaRPr lang="es-CL" sz="3200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9C3F911-0B75-4B71-AAEA-37A8A060C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33701"/>
            <a:ext cx="8596668" cy="63243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El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almacenamiento de energía, a 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través de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batería, podría incluirse en la planificación de la </a:t>
            </a:r>
            <a:r>
              <a:rPr lang="es-CL" sz="2800" dirty="0" err="1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tx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, y remunerarse como tal, y eventualmente, esa misma batería podría prestar SSCC, debiendo 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remunerarse también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por dicho 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servicio, sin vulnerar el Art. 72-7 inc.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f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inal.</a:t>
            </a:r>
            <a:endParaRPr lang="es-CL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Se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debiese 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permitir y reconocer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el 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almacenamiento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como arbitraje o comercialización de 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energía, sin perjuicio que se preste algún SSCC, y tampoco se vulneraría el Art.72-7 inc. </a:t>
            </a:r>
            <a:r>
              <a:rPr lang="es-CL" sz="28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f</a:t>
            </a:r>
            <a:r>
              <a:rPr lang="es-CL" sz="28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inal.</a:t>
            </a:r>
            <a:endParaRPr lang="es-CL" sz="45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es-CL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s-CL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s-CL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69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7486" y="1"/>
            <a:ext cx="8596668" cy="592427"/>
          </a:xfrm>
        </p:spPr>
        <p:txBody>
          <a:bodyPr>
            <a:normAutofit/>
          </a:bodyPr>
          <a:lstStyle/>
          <a:p>
            <a:pPr algn="ctr"/>
            <a:r>
              <a:rPr lang="es-CL" sz="32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Reflexiones finales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476518"/>
            <a:ext cx="8596668" cy="6381481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s-CL" sz="30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La propuesta </a:t>
            </a:r>
            <a:r>
              <a:rPr lang="es-CL" sz="30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reglamentaria de remuneración de  recursos técnicos, asignándose </a:t>
            </a:r>
            <a:r>
              <a:rPr lang="es-CL" sz="30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el </a:t>
            </a:r>
            <a:r>
              <a:rPr lang="es-CL" sz="30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costo </a:t>
            </a:r>
            <a:r>
              <a:rPr lang="es-CL" sz="30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a prorrata </a:t>
            </a:r>
            <a:r>
              <a:rPr lang="es-CL" sz="30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de las empresas que efectúen retiros, </a:t>
            </a:r>
            <a:r>
              <a:rPr lang="es-CL" sz="3000" u="sng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nos parece consistente con lo que señala la ley</a:t>
            </a:r>
            <a:r>
              <a:rPr lang="es-CL" sz="30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CL" sz="30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Creemos que la naturaleza del servicio prestado y sus efectos sistémicos o locales</a:t>
            </a:r>
            <a:r>
              <a:rPr lang="es-CL" sz="30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CL" sz="30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debe ser </a:t>
            </a:r>
            <a:r>
              <a:rPr lang="es-CL" sz="3000" u="sng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definido por el Coordinador</a:t>
            </a:r>
            <a:r>
              <a:rPr lang="es-CL" sz="30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, y no por la Comisión (Art.72-7 inc.10).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CL" sz="30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Estimamos </a:t>
            </a:r>
            <a:r>
              <a:rPr lang="es-CL" sz="30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esencial la centralización de los pronósticos de generación variable y previsiones de demanda por parte del </a:t>
            </a:r>
            <a:r>
              <a:rPr lang="es-CL" sz="3000" u="sng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Coordinado</a:t>
            </a:r>
            <a:r>
              <a:rPr lang="es-CL" sz="30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r.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CL" sz="30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El Coordinador comenzará a ejercer a partir del </a:t>
            </a:r>
            <a:r>
              <a:rPr lang="es-CL" sz="3000" u="sng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1 de julio de 2018 </a:t>
            </a:r>
            <a:r>
              <a:rPr lang="es-CL" sz="30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las funciones relativas a los SSCC. (Disposiciones Transitorias, Art. Primero, Ley </a:t>
            </a:r>
            <a:r>
              <a:rPr lang="es-CL" sz="30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20.936).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s-CL" sz="2800" dirty="0" smtClean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s-CL" sz="2800" dirty="0" smtClean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s-CL" sz="2800" dirty="0" smtClean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s-CL" sz="28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es-CL" sz="2400" dirty="0">
              <a:solidFill>
                <a:schemeClr val="accent2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59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3974</TotalTime>
  <Words>606</Words>
  <Application>Microsoft Office PowerPoint</Application>
  <PresentationFormat>Personalizado</PresentationFormat>
  <Paragraphs>48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Faceta</vt:lpstr>
      <vt:lpstr>Sistemas de Almacenamiento y su inclusión como Servicio Complementarios (SSCC) Consideraciones reglamentarias  Expositor : Daniel Gutiérrez Rivera </vt:lpstr>
      <vt:lpstr>Estructura Ponencia</vt:lpstr>
      <vt:lpstr>Preguntas iniciales</vt:lpstr>
      <vt:lpstr>Remuneración SSCC (Art. 72-7 inc. 9)</vt:lpstr>
      <vt:lpstr>Remuneración de los SSCC. </vt:lpstr>
      <vt:lpstr>Remuneración SSCC (Art.72-7 inc.10)</vt:lpstr>
      <vt:lpstr>Remuneración de los SSCC</vt:lpstr>
      <vt:lpstr>Remuneración de los SSCC</vt:lpstr>
      <vt:lpstr>Reflexiones finales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 Gutiérrez Rivera</dc:creator>
  <cp:lastModifiedBy>aoctavio</cp:lastModifiedBy>
  <cp:revision>472</cp:revision>
  <dcterms:created xsi:type="dcterms:W3CDTF">2015-08-05T19:46:05Z</dcterms:created>
  <dcterms:modified xsi:type="dcterms:W3CDTF">2017-08-01T12:42:28Z</dcterms:modified>
</cp:coreProperties>
</file>