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77" r:id="rId2"/>
    <p:sldId id="300" r:id="rId3"/>
    <p:sldId id="298" r:id="rId4"/>
    <p:sldId id="302" r:id="rId5"/>
    <p:sldId id="281" r:id="rId6"/>
    <p:sldId id="304" r:id="rId7"/>
    <p:sldId id="282" r:id="rId8"/>
    <p:sldId id="307" r:id="rId9"/>
    <p:sldId id="286" r:id="rId10"/>
    <p:sldId id="308" r:id="rId11"/>
    <p:sldId id="291" r:id="rId12"/>
    <p:sldId id="310" r:id="rId13"/>
    <p:sldId id="292" r:id="rId14"/>
    <p:sldId id="312" r:id="rId15"/>
    <p:sldId id="294" r:id="rId16"/>
  </p:sldIdLst>
  <p:sldSz cx="9144000" cy="6858000" type="screen4x3"/>
  <p:notesSz cx="7023100" cy="93091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8" d="100"/>
          <a:sy n="118" d="100"/>
        </p:scale>
        <p:origin x="-1434"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s-CL"/>
          </a:p>
        </p:txBody>
      </p:sp>
      <p:sp>
        <p:nvSpPr>
          <p:cNvPr id="3" name="2 Marcador de fecha"/>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C0B71766-8AD0-4402-AE11-CD4DF5BAE0B1}" type="datetimeFigureOut">
              <a:rPr lang="es-CL" smtClean="0"/>
              <a:t>01-08-2017</a:t>
            </a:fld>
            <a:endParaRPr lang="es-CL"/>
          </a:p>
        </p:txBody>
      </p:sp>
      <p:sp>
        <p:nvSpPr>
          <p:cNvPr id="4" name="3 Marcador de pie de página"/>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s-CL"/>
          </a:p>
        </p:txBody>
      </p:sp>
      <p:sp>
        <p:nvSpPr>
          <p:cNvPr id="5" name="4 Marcador de número de diapositiva"/>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4F6AE622-5565-4D34-A282-A527372DC568}" type="slidenum">
              <a:rPr lang="es-CL" smtClean="0"/>
              <a:t>‹Nº›</a:t>
            </a:fld>
            <a:endParaRPr lang="es-CL"/>
          </a:p>
        </p:txBody>
      </p:sp>
    </p:spTree>
    <p:extLst>
      <p:ext uri="{BB962C8B-B14F-4D97-AF65-F5344CB8AC3E}">
        <p14:creationId xmlns:p14="http://schemas.microsoft.com/office/powerpoint/2010/main" val="20102635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s-CL"/>
          </a:p>
        </p:txBody>
      </p:sp>
      <p:sp>
        <p:nvSpPr>
          <p:cNvPr id="3" name="2 Marcador de fecha"/>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17BD1C34-43F1-4FDA-A837-D68C00492658}" type="datetimeFigureOut">
              <a:rPr lang="es-CL" smtClean="0"/>
              <a:t>01-08-2017</a:t>
            </a:fld>
            <a:endParaRPr lang="es-CL"/>
          </a:p>
        </p:txBody>
      </p:sp>
      <p:sp>
        <p:nvSpPr>
          <p:cNvPr id="4" name="3 Marcador de imagen de diapositiva"/>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s-CL"/>
          </a:p>
        </p:txBody>
      </p:sp>
      <p:sp>
        <p:nvSpPr>
          <p:cNvPr id="5" name="4 Marcador de notas"/>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0777EC89-9619-4114-A14B-6398DEE071CC}" type="slidenum">
              <a:rPr lang="es-CL" smtClean="0"/>
              <a:t>‹Nº›</a:t>
            </a:fld>
            <a:endParaRPr lang="es-CL"/>
          </a:p>
        </p:txBody>
      </p:sp>
    </p:spTree>
    <p:extLst>
      <p:ext uri="{BB962C8B-B14F-4D97-AF65-F5344CB8AC3E}">
        <p14:creationId xmlns:p14="http://schemas.microsoft.com/office/powerpoint/2010/main" val="301201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74288B81-C9AF-4E30-9728-3BE0EC220E57}" type="datetimeFigureOut">
              <a:rPr lang="es-CL" smtClean="0"/>
              <a:t>01-08-2017</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B26F6D86-9219-4474-A91D-6388815B92EB}" type="slidenum">
              <a:rPr lang="es-CL" smtClean="0"/>
              <a:t>‹Nº›</a:t>
            </a:fld>
            <a:endParaRPr lang="es-CL"/>
          </a:p>
        </p:txBody>
      </p:sp>
    </p:spTree>
    <p:extLst>
      <p:ext uri="{BB962C8B-B14F-4D97-AF65-F5344CB8AC3E}">
        <p14:creationId xmlns:p14="http://schemas.microsoft.com/office/powerpoint/2010/main" val="1465979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74288B81-C9AF-4E30-9728-3BE0EC220E57}" type="datetimeFigureOut">
              <a:rPr lang="es-CL" smtClean="0"/>
              <a:t>01-08-2017</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B26F6D86-9219-4474-A91D-6388815B92EB}" type="slidenum">
              <a:rPr lang="es-CL" smtClean="0"/>
              <a:t>‹Nº›</a:t>
            </a:fld>
            <a:endParaRPr lang="es-CL"/>
          </a:p>
        </p:txBody>
      </p:sp>
    </p:spTree>
    <p:extLst>
      <p:ext uri="{BB962C8B-B14F-4D97-AF65-F5344CB8AC3E}">
        <p14:creationId xmlns:p14="http://schemas.microsoft.com/office/powerpoint/2010/main" val="592925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74288B81-C9AF-4E30-9728-3BE0EC220E57}" type="datetimeFigureOut">
              <a:rPr lang="es-CL" smtClean="0"/>
              <a:t>01-08-2017</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B26F6D86-9219-4474-A91D-6388815B92EB}" type="slidenum">
              <a:rPr lang="es-CL" smtClean="0"/>
              <a:t>‹Nº›</a:t>
            </a:fld>
            <a:endParaRPr lang="es-CL"/>
          </a:p>
        </p:txBody>
      </p:sp>
    </p:spTree>
    <p:extLst>
      <p:ext uri="{BB962C8B-B14F-4D97-AF65-F5344CB8AC3E}">
        <p14:creationId xmlns:p14="http://schemas.microsoft.com/office/powerpoint/2010/main" val="2528221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74288B81-C9AF-4E30-9728-3BE0EC220E57}" type="datetimeFigureOut">
              <a:rPr lang="es-CL" smtClean="0"/>
              <a:t>01-08-2017</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B26F6D86-9219-4474-A91D-6388815B92EB}" type="slidenum">
              <a:rPr lang="es-CL" smtClean="0"/>
              <a:t>‹Nº›</a:t>
            </a:fld>
            <a:endParaRPr lang="es-CL"/>
          </a:p>
        </p:txBody>
      </p:sp>
    </p:spTree>
    <p:extLst>
      <p:ext uri="{BB962C8B-B14F-4D97-AF65-F5344CB8AC3E}">
        <p14:creationId xmlns:p14="http://schemas.microsoft.com/office/powerpoint/2010/main" val="165388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4288B81-C9AF-4E30-9728-3BE0EC220E57}" type="datetimeFigureOut">
              <a:rPr lang="es-CL" smtClean="0"/>
              <a:t>01-08-2017</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B26F6D86-9219-4474-A91D-6388815B92EB}" type="slidenum">
              <a:rPr lang="es-CL" smtClean="0"/>
              <a:t>‹Nº›</a:t>
            </a:fld>
            <a:endParaRPr lang="es-CL"/>
          </a:p>
        </p:txBody>
      </p:sp>
    </p:spTree>
    <p:extLst>
      <p:ext uri="{BB962C8B-B14F-4D97-AF65-F5344CB8AC3E}">
        <p14:creationId xmlns:p14="http://schemas.microsoft.com/office/powerpoint/2010/main" val="1829985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74288B81-C9AF-4E30-9728-3BE0EC220E57}" type="datetimeFigureOut">
              <a:rPr lang="es-CL" smtClean="0"/>
              <a:t>01-08-2017</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B26F6D86-9219-4474-A91D-6388815B92EB}" type="slidenum">
              <a:rPr lang="es-CL" smtClean="0"/>
              <a:t>‹Nº›</a:t>
            </a:fld>
            <a:endParaRPr lang="es-CL"/>
          </a:p>
        </p:txBody>
      </p:sp>
    </p:spTree>
    <p:extLst>
      <p:ext uri="{BB962C8B-B14F-4D97-AF65-F5344CB8AC3E}">
        <p14:creationId xmlns:p14="http://schemas.microsoft.com/office/powerpoint/2010/main" val="4856009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74288B81-C9AF-4E30-9728-3BE0EC220E57}" type="datetimeFigureOut">
              <a:rPr lang="es-CL" smtClean="0"/>
              <a:t>01-08-2017</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B26F6D86-9219-4474-A91D-6388815B92EB}" type="slidenum">
              <a:rPr lang="es-CL" smtClean="0"/>
              <a:t>‹Nº›</a:t>
            </a:fld>
            <a:endParaRPr lang="es-CL"/>
          </a:p>
        </p:txBody>
      </p:sp>
    </p:spTree>
    <p:extLst>
      <p:ext uri="{BB962C8B-B14F-4D97-AF65-F5344CB8AC3E}">
        <p14:creationId xmlns:p14="http://schemas.microsoft.com/office/powerpoint/2010/main" val="895812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74288B81-C9AF-4E30-9728-3BE0EC220E57}" type="datetimeFigureOut">
              <a:rPr lang="es-CL" smtClean="0"/>
              <a:t>01-08-2017</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B26F6D86-9219-4474-A91D-6388815B92EB}" type="slidenum">
              <a:rPr lang="es-CL" smtClean="0"/>
              <a:t>‹Nº›</a:t>
            </a:fld>
            <a:endParaRPr lang="es-CL"/>
          </a:p>
        </p:txBody>
      </p:sp>
    </p:spTree>
    <p:extLst>
      <p:ext uri="{BB962C8B-B14F-4D97-AF65-F5344CB8AC3E}">
        <p14:creationId xmlns:p14="http://schemas.microsoft.com/office/powerpoint/2010/main" val="3678781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4288B81-C9AF-4E30-9728-3BE0EC220E57}" type="datetimeFigureOut">
              <a:rPr lang="es-CL" smtClean="0"/>
              <a:t>01-08-2017</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B26F6D86-9219-4474-A91D-6388815B92EB}" type="slidenum">
              <a:rPr lang="es-CL" smtClean="0"/>
              <a:t>‹Nº›</a:t>
            </a:fld>
            <a:endParaRPr lang="es-CL"/>
          </a:p>
        </p:txBody>
      </p:sp>
    </p:spTree>
    <p:extLst>
      <p:ext uri="{BB962C8B-B14F-4D97-AF65-F5344CB8AC3E}">
        <p14:creationId xmlns:p14="http://schemas.microsoft.com/office/powerpoint/2010/main" val="3237983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4288B81-C9AF-4E30-9728-3BE0EC220E57}" type="datetimeFigureOut">
              <a:rPr lang="es-CL" smtClean="0"/>
              <a:t>01-08-2017</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B26F6D86-9219-4474-A91D-6388815B92EB}" type="slidenum">
              <a:rPr lang="es-CL" smtClean="0"/>
              <a:t>‹Nº›</a:t>
            </a:fld>
            <a:endParaRPr lang="es-CL"/>
          </a:p>
        </p:txBody>
      </p:sp>
    </p:spTree>
    <p:extLst>
      <p:ext uri="{BB962C8B-B14F-4D97-AF65-F5344CB8AC3E}">
        <p14:creationId xmlns:p14="http://schemas.microsoft.com/office/powerpoint/2010/main" val="2859619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4288B81-C9AF-4E30-9728-3BE0EC220E57}" type="datetimeFigureOut">
              <a:rPr lang="es-CL" smtClean="0"/>
              <a:t>01-08-2017</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B26F6D86-9219-4474-A91D-6388815B92EB}" type="slidenum">
              <a:rPr lang="es-CL" smtClean="0"/>
              <a:t>‹Nº›</a:t>
            </a:fld>
            <a:endParaRPr lang="es-CL"/>
          </a:p>
        </p:txBody>
      </p:sp>
    </p:spTree>
    <p:extLst>
      <p:ext uri="{BB962C8B-B14F-4D97-AF65-F5344CB8AC3E}">
        <p14:creationId xmlns:p14="http://schemas.microsoft.com/office/powerpoint/2010/main" val="1475096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288B81-C9AF-4E30-9728-3BE0EC220E57}" type="datetimeFigureOut">
              <a:rPr lang="es-CL" smtClean="0"/>
              <a:t>01-08-2017</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6F6D86-9219-4474-A91D-6388815B92EB}" type="slidenum">
              <a:rPr lang="es-CL" smtClean="0"/>
              <a:t>‹Nº›</a:t>
            </a:fld>
            <a:endParaRPr lang="es-CL"/>
          </a:p>
        </p:txBody>
      </p:sp>
    </p:spTree>
    <p:extLst>
      <p:ext uri="{BB962C8B-B14F-4D97-AF65-F5344CB8AC3E}">
        <p14:creationId xmlns:p14="http://schemas.microsoft.com/office/powerpoint/2010/main" val="42468824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0" descr="fondo-63.png"/>
          <p:cNvPicPr>
            <a:picLocks noChangeAspect="1"/>
          </p:cNvPicPr>
          <p:nvPr/>
        </p:nvPicPr>
        <p:blipFill>
          <a:blip r:embed="rId2"/>
          <a:stretch>
            <a:fillRect/>
          </a:stretch>
        </p:blipFill>
        <p:spPr>
          <a:xfrm>
            <a:off x="-9463" y="-27384"/>
            <a:ext cx="9153463" cy="6875970"/>
          </a:xfrm>
          <a:prstGeom prst="rect">
            <a:avLst/>
          </a:prstGeom>
        </p:spPr>
      </p:pic>
      <p:sp>
        <p:nvSpPr>
          <p:cNvPr id="2" name="1 Título"/>
          <p:cNvSpPr>
            <a:spLocks noGrp="1"/>
          </p:cNvSpPr>
          <p:nvPr>
            <p:ph type="title"/>
          </p:nvPr>
        </p:nvSpPr>
        <p:spPr>
          <a:xfrm>
            <a:off x="-468560" y="1196752"/>
            <a:ext cx="8229600" cy="2016224"/>
          </a:xfrm>
        </p:spPr>
        <p:txBody>
          <a:bodyPr>
            <a:noAutofit/>
          </a:bodyPr>
          <a:lstStyle/>
          <a:p>
            <a:r>
              <a:rPr lang="es-ES" sz="6000" b="1" dirty="0" smtClean="0">
                <a:solidFill>
                  <a:schemeClr val="bg2"/>
                </a:solidFill>
                <a:latin typeface="Century Gothic" panose="020B0502020202020204" pitchFamily="34" charset="0"/>
              </a:rPr>
              <a:t>Corta de Bosques, bajo tendidos eléctricos</a:t>
            </a:r>
            <a:endParaRPr lang="es-CL" sz="6000" b="1" dirty="0">
              <a:solidFill>
                <a:schemeClr val="bg2"/>
              </a:solidFill>
              <a:latin typeface="Century Gothic" panose="020B0502020202020204" pitchFamily="34" charset="0"/>
            </a:endParaRPr>
          </a:p>
        </p:txBody>
      </p:sp>
      <p:sp>
        <p:nvSpPr>
          <p:cNvPr id="3" name="2 Marcador de contenido"/>
          <p:cNvSpPr>
            <a:spLocks noGrp="1"/>
          </p:cNvSpPr>
          <p:nvPr>
            <p:ph idx="1"/>
          </p:nvPr>
        </p:nvSpPr>
        <p:spPr>
          <a:xfrm>
            <a:off x="1974980" y="4725144"/>
            <a:ext cx="5184576" cy="1296144"/>
          </a:xfrm>
        </p:spPr>
        <p:txBody>
          <a:bodyPr>
            <a:normAutofit fontScale="85000" lnSpcReduction="20000"/>
          </a:bodyPr>
          <a:lstStyle/>
          <a:p>
            <a:pPr marL="0" indent="0" algn="ctr">
              <a:buNone/>
            </a:pPr>
            <a:endParaRPr lang="es-CL" dirty="0" smtClean="0">
              <a:solidFill>
                <a:schemeClr val="bg2"/>
              </a:solidFill>
              <a:latin typeface="Century Gothic" panose="020B0502020202020204" pitchFamily="34" charset="0"/>
            </a:endParaRPr>
          </a:p>
          <a:p>
            <a:pPr marL="0" indent="0" algn="ctr">
              <a:buNone/>
            </a:pPr>
            <a:r>
              <a:rPr lang="es-CL" dirty="0" smtClean="0">
                <a:solidFill>
                  <a:schemeClr val="bg2"/>
                </a:solidFill>
                <a:latin typeface="Century Gothic" panose="020B0502020202020204" pitchFamily="34" charset="0"/>
              </a:rPr>
              <a:t>	Luis A. Machuca Bravo</a:t>
            </a:r>
          </a:p>
          <a:p>
            <a:pPr marL="0" indent="0" algn="ctr">
              <a:buNone/>
            </a:pPr>
            <a:r>
              <a:rPr lang="es-CL" dirty="0" smtClean="0">
                <a:solidFill>
                  <a:schemeClr val="bg2"/>
                </a:solidFill>
                <a:latin typeface="Century Gothic" panose="020B0502020202020204" pitchFamily="34" charset="0"/>
              </a:rPr>
              <a:t>	Abogado </a:t>
            </a:r>
            <a:endParaRPr lang="es-CL" dirty="0">
              <a:solidFill>
                <a:schemeClr val="bg2"/>
              </a:solidFill>
              <a:latin typeface="Century Gothic" panose="020B0502020202020204" pitchFamily="34" charset="0"/>
            </a:endParaRPr>
          </a:p>
        </p:txBody>
      </p:sp>
    </p:spTree>
    <p:extLst>
      <p:ext uri="{BB962C8B-B14F-4D97-AF65-F5344CB8AC3E}">
        <p14:creationId xmlns:p14="http://schemas.microsoft.com/office/powerpoint/2010/main" val="3151753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endParaRPr lang="es-CL"/>
          </a:p>
        </p:txBody>
      </p:sp>
      <p:pic>
        <p:nvPicPr>
          <p:cNvPr id="4" name="Imagen 30" descr="fondo-63.png"/>
          <p:cNvPicPr>
            <a:picLocks noChangeAspect="1"/>
          </p:cNvPicPr>
          <p:nvPr/>
        </p:nvPicPr>
        <p:blipFill>
          <a:blip r:embed="rId2"/>
          <a:stretch>
            <a:fillRect/>
          </a:stretch>
        </p:blipFill>
        <p:spPr>
          <a:xfrm>
            <a:off x="-9463" y="-27384"/>
            <a:ext cx="9153463" cy="6875970"/>
          </a:xfrm>
          <a:prstGeom prst="rect">
            <a:avLst/>
          </a:prstGeom>
        </p:spPr>
      </p:pic>
      <p:sp>
        <p:nvSpPr>
          <p:cNvPr id="5" name="4 Rectángulo"/>
          <p:cNvSpPr/>
          <p:nvPr/>
        </p:nvSpPr>
        <p:spPr>
          <a:xfrm>
            <a:off x="216024" y="399781"/>
            <a:ext cx="6012160" cy="6370975"/>
          </a:xfrm>
          <a:prstGeom prst="rect">
            <a:avLst/>
          </a:prstGeom>
        </p:spPr>
        <p:txBody>
          <a:bodyPr wrap="square">
            <a:spAutoFit/>
          </a:bodyPr>
          <a:lstStyle/>
          <a:p>
            <a:pPr algn="ctr"/>
            <a:r>
              <a:rPr lang="es-ES" sz="2400" b="1" u="sng" dirty="0" smtClean="0">
                <a:solidFill>
                  <a:schemeClr val="bg1"/>
                </a:solidFill>
                <a:latin typeface="Century Gothic" panose="020B0502020202020204" pitchFamily="34" charset="0"/>
              </a:rPr>
              <a:t>II.-	Principio jurídico prevalente</a:t>
            </a:r>
            <a:endParaRPr lang="es-ES" sz="2400" b="1" dirty="0" smtClean="0">
              <a:solidFill>
                <a:schemeClr val="bg1"/>
              </a:solidFill>
              <a:latin typeface="Century Gothic" panose="020B0502020202020204" pitchFamily="34" charset="0"/>
            </a:endParaRPr>
          </a:p>
          <a:p>
            <a:pPr algn="ctr"/>
            <a:endParaRPr lang="es-ES" sz="1600" b="1" dirty="0">
              <a:solidFill>
                <a:schemeClr val="bg1"/>
              </a:solidFill>
              <a:latin typeface="Century Gothic" panose="020B0502020202020204" pitchFamily="34" charset="0"/>
            </a:endParaRPr>
          </a:p>
          <a:p>
            <a:pPr algn="just"/>
            <a:r>
              <a:rPr lang="es-ES" sz="1600" dirty="0" smtClean="0">
                <a:solidFill>
                  <a:schemeClr val="bg1"/>
                </a:solidFill>
                <a:latin typeface="Century Gothic" panose="020B0502020202020204" pitchFamily="34" charset="0"/>
              </a:rPr>
              <a:t>	Corta de árboles nativos, en una faja eléctrica preexistente, sin aprobación previa de la  Corporación Nacional Forestal.</a:t>
            </a:r>
          </a:p>
          <a:p>
            <a:pPr algn="just"/>
            <a:endParaRPr lang="es-ES" sz="1600" dirty="0">
              <a:solidFill>
                <a:schemeClr val="bg1"/>
              </a:solidFill>
              <a:latin typeface="Century Gothic" panose="020B0502020202020204" pitchFamily="34" charset="0"/>
            </a:endParaRPr>
          </a:p>
          <a:p>
            <a:pPr algn="just"/>
            <a:endParaRPr lang="es-ES" sz="1600" b="1" dirty="0" smtClean="0">
              <a:solidFill>
                <a:schemeClr val="bg1"/>
              </a:solidFill>
              <a:latin typeface="Century Gothic" panose="020B0502020202020204" pitchFamily="34" charset="0"/>
            </a:endParaRPr>
          </a:p>
          <a:p>
            <a:pPr algn="just"/>
            <a:r>
              <a:rPr lang="es-ES" sz="1600" b="1" u="sng" dirty="0" smtClean="0">
                <a:solidFill>
                  <a:schemeClr val="bg1"/>
                </a:solidFill>
                <a:latin typeface="Century Gothic" panose="020B0502020202020204" pitchFamily="34" charset="0"/>
              </a:rPr>
              <a:t>Criterio I. Corte de Apelaciones</a:t>
            </a:r>
            <a:r>
              <a:rPr lang="es-ES" sz="1600" b="1" dirty="0" smtClean="0">
                <a:solidFill>
                  <a:schemeClr val="bg1"/>
                </a:solidFill>
                <a:latin typeface="Century Gothic" panose="020B0502020202020204" pitchFamily="34" charset="0"/>
              </a:rPr>
              <a:t>:</a:t>
            </a:r>
          </a:p>
          <a:p>
            <a:pPr algn="just"/>
            <a:endParaRPr lang="es-ES" sz="1600" dirty="0" smtClean="0">
              <a:solidFill>
                <a:schemeClr val="bg1"/>
              </a:solidFill>
              <a:latin typeface="Century Gothic" panose="020B0502020202020204" pitchFamily="34" charset="0"/>
            </a:endParaRPr>
          </a:p>
          <a:p>
            <a:pPr marL="285750" indent="-285750" algn="just">
              <a:buFont typeface="Arial" pitchFamily="34" charset="0"/>
              <a:buChar char="•"/>
            </a:pPr>
            <a:r>
              <a:rPr lang="es-ES" sz="1600" dirty="0" smtClean="0">
                <a:solidFill>
                  <a:schemeClr val="bg1"/>
                </a:solidFill>
                <a:latin typeface="Century Gothic" panose="020B0502020202020204" pitchFamily="34" charset="0"/>
              </a:rPr>
              <a:t>Según la I. Corte de Apelaciones, existe una prevalencia de la norma eléctrica, pues esta consagra una situación excepcional que autoriza a las concesionarias eléctricas a efectuar actos a prima </a:t>
            </a:r>
            <a:r>
              <a:rPr lang="es-ES" sz="1600" dirty="0" err="1" smtClean="0">
                <a:solidFill>
                  <a:schemeClr val="bg1"/>
                </a:solidFill>
                <a:latin typeface="Century Gothic" panose="020B0502020202020204" pitchFamily="34" charset="0"/>
              </a:rPr>
              <a:t>face</a:t>
            </a:r>
            <a:r>
              <a:rPr lang="es-ES" sz="1600" dirty="0" smtClean="0">
                <a:solidFill>
                  <a:schemeClr val="bg1"/>
                </a:solidFill>
                <a:latin typeface="Century Gothic" panose="020B0502020202020204" pitchFamily="34" charset="0"/>
              </a:rPr>
              <a:t>, los que aparecen como contrapuestos con la norma de protección al bosque nativo.</a:t>
            </a:r>
          </a:p>
          <a:p>
            <a:pPr marL="285750" indent="-285750" algn="just">
              <a:buFont typeface="Arial" pitchFamily="34" charset="0"/>
              <a:buChar char="•"/>
            </a:pPr>
            <a:endParaRPr lang="es-ES" sz="1600" dirty="0">
              <a:solidFill>
                <a:schemeClr val="bg1"/>
              </a:solidFill>
              <a:latin typeface="Century Gothic" panose="020B0502020202020204" pitchFamily="34" charset="0"/>
            </a:endParaRPr>
          </a:p>
          <a:p>
            <a:pPr marL="285750" indent="-285750" algn="just">
              <a:buFont typeface="Arial" pitchFamily="34" charset="0"/>
              <a:buChar char="•"/>
            </a:pPr>
            <a:r>
              <a:rPr lang="es-ES" sz="1600" dirty="0" smtClean="0">
                <a:solidFill>
                  <a:schemeClr val="bg1"/>
                </a:solidFill>
                <a:latin typeface="Century Gothic" panose="020B0502020202020204" pitchFamily="34" charset="0"/>
              </a:rPr>
              <a:t>Resulta un imperativo legal, un deber en aras de un principio jurídico prevalente, cual es la vida, la seguridad de las personas y cosas. </a:t>
            </a:r>
          </a:p>
          <a:p>
            <a:pPr marL="285750" indent="-285750" algn="just">
              <a:buFont typeface="Arial" pitchFamily="34" charset="0"/>
              <a:buChar char="•"/>
            </a:pPr>
            <a:endParaRPr lang="es-ES" sz="1600" dirty="0">
              <a:solidFill>
                <a:schemeClr val="bg1"/>
              </a:solidFill>
              <a:latin typeface="Century Gothic" panose="020B0502020202020204" pitchFamily="34" charset="0"/>
            </a:endParaRPr>
          </a:p>
          <a:p>
            <a:pPr marL="285750" indent="-285750" algn="just">
              <a:buFont typeface="Arial" pitchFamily="34" charset="0"/>
              <a:buChar char="•"/>
            </a:pPr>
            <a:r>
              <a:rPr lang="es-ES" sz="1600" dirty="0" smtClean="0">
                <a:solidFill>
                  <a:schemeClr val="bg1"/>
                </a:solidFill>
                <a:latin typeface="Century Gothic" panose="020B0502020202020204" pitchFamily="34" charset="0"/>
              </a:rPr>
              <a:t>Desde un punto de vista temporal y espacial, prima la normativa y reglamentación eléctrica.    </a:t>
            </a:r>
          </a:p>
          <a:p>
            <a:pPr marL="342900" indent="-342900" algn="just">
              <a:buAutoNum type="arabicPeriod"/>
            </a:pPr>
            <a:endParaRPr lang="es-ES" sz="1600" dirty="0" smtClean="0">
              <a:solidFill>
                <a:schemeClr val="bg1"/>
              </a:solidFill>
              <a:latin typeface="Century Gothic" panose="020B0502020202020204" pitchFamily="34" charset="0"/>
            </a:endParaRPr>
          </a:p>
          <a:p>
            <a:pPr marL="742950" lvl="1" indent="-285750" algn="just">
              <a:buFont typeface="Arial" pitchFamily="34" charset="0"/>
              <a:buChar char="•"/>
            </a:pPr>
            <a:endParaRPr lang="es-ES" sz="1600" dirty="0" smtClean="0">
              <a:latin typeface="Century Gothic" panose="020B0502020202020204" pitchFamily="34" charset="0"/>
            </a:endParaRPr>
          </a:p>
          <a:p>
            <a:pPr algn="just"/>
            <a:r>
              <a:rPr lang="es-ES" sz="1600" b="1" dirty="0" smtClean="0">
                <a:latin typeface="Century Gothic" panose="020B0502020202020204" pitchFamily="34" charset="0"/>
              </a:rPr>
              <a:t> </a:t>
            </a:r>
            <a:endParaRPr lang="es-CL" sz="1600" b="1" dirty="0">
              <a:latin typeface="Century Gothic" panose="020B0502020202020204" pitchFamily="34" charset="0"/>
            </a:endParaRPr>
          </a:p>
        </p:txBody>
      </p:sp>
    </p:spTree>
    <p:extLst>
      <p:ext uri="{BB962C8B-B14F-4D97-AF65-F5344CB8AC3E}">
        <p14:creationId xmlns:p14="http://schemas.microsoft.com/office/powerpoint/2010/main" val="665562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endParaRPr lang="es-CL"/>
          </a:p>
        </p:txBody>
      </p:sp>
      <p:pic>
        <p:nvPicPr>
          <p:cNvPr id="4" name="Imagen 30" descr="fondo-63.png"/>
          <p:cNvPicPr>
            <a:picLocks noChangeAspect="1"/>
          </p:cNvPicPr>
          <p:nvPr/>
        </p:nvPicPr>
        <p:blipFill>
          <a:blip r:embed="rId2"/>
          <a:stretch>
            <a:fillRect/>
          </a:stretch>
        </p:blipFill>
        <p:spPr>
          <a:xfrm>
            <a:off x="-9463" y="1868"/>
            <a:ext cx="9153463" cy="6875970"/>
          </a:xfrm>
          <a:prstGeom prst="rect">
            <a:avLst/>
          </a:prstGeom>
        </p:spPr>
      </p:pic>
      <p:sp>
        <p:nvSpPr>
          <p:cNvPr id="6" name="5 Rectángulo"/>
          <p:cNvSpPr/>
          <p:nvPr/>
        </p:nvSpPr>
        <p:spPr>
          <a:xfrm>
            <a:off x="216024" y="399781"/>
            <a:ext cx="4572000" cy="584775"/>
          </a:xfrm>
          <a:prstGeom prst="rect">
            <a:avLst/>
          </a:prstGeom>
        </p:spPr>
        <p:txBody>
          <a:bodyPr>
            <a:spAutoFit/>
          </a:bodyPr>
          <a:lstStyle/>
          <a:p>
            <a:pPr marL="285750" indent="-285750">
              <a:buFont typeface="Arial" pitchFamily="34" charset="0"/>
              <a:buChar char="•"/>
            </a:pPr>
            <a:endParaRPr lang="es-ES" sz="1600" dirty="0" smtClean="0">
              <a:solidFill>
                <a:schemeClr val="bg1"/>
              </a:solidFill>
              <a:latin typeface="Century Gothic" panose="020B0502020202020204" pitchFamily="34" charset="0"/>
            </a:endParaRPr>
          </a:p>
          <a:p>
            <a:pPr marL="285750" indent="-285750">
              <a:buFont typeface="Arial" pitchFamily="34" charset="0"/>
              <a:buChar char="•"/>
            </a:pPr>
            <a:endParaRPr lang="es-ES" sz="1600" dirty="0">
              <a:solidFill>
                <a:schemeClr val="bg1"/>
              </a:solidFill>
              <a:latin typeface="Century Gothic" panose="020B0502020202020204" pitchFamily="34" charset="0"/>
            </a:endParaRPr>
          </a:p>
        </p:txBody>
      </p:sp>
      <p:sp>
        <p:nvSpPr>
          <p:cNvPr id="5" name="4 Rectángulo"/>
          <p:cNvSpPr/>
          <p:nvPr/>
        </p:nvSpPr>
        <p:spPr>
          <a:xfrm>
            <a:off x="251520" y="188640"/>
            <a:ext cx="6480720" cy="5663089"/>
          </a:xfrm>
          <a:prstGeom prst="rect">
            <a:avLst/>
          </a:prstGeom>
        </p:spPr>
        <p:txBody>
          <a:bodyPr wrap="square">
            <a:spAutoFit/>
          </a:bodyPr>
          <a:lstStyle/>
          <a:p>
            <a:pPr algn="ctr"/>
            <a:r>
              <a:rPr lang="es-ES" sz="2800" b="1" u="sng" dirty="0" smtClean="0">
                <a:solidFill>
                  <a:schemeClr val="bg1"/>
                </a:solidFill>
                <a:latin typeface="Century Gothic" panose="020B0502020202020204" pitchFamily="34" charset="0"/>
              </a:rPr>
              <a:t>III.-	Principio de Desarrollo </a:t>
            </a:r>
          </a:p>
          <a:p>
            <a:pPr algn="ctr"/>
            <a:r>
              <a:rPr lang="es-ES" sz="2800" b="1" u="sng" dirty="0" smtClean="0">
                <a:solidFill>
                  <a:schemeClr val="bg1"/>
                </a:solidFill>
                <a:latin typeface="Century Gothic" panose="020B0502020202020204" pitchFamily="34" charset="0"/>
              </a:rPr>
              <a:t>Sustentable o Sostenible</a:t>
            </a:r>
            <a:endParaRPr lang="es-ES" sz="2800" b="1" dirty="0" smtClean="0">
              <a:solidFill>
                <a:schemeClr val="bg1"/>
              </a:solidFill>
              <a:latin typeface="Century Gothic" panose="020B0502020202020204" pitchFamily="34" charset="0"/>
            </a:endParaRPr>
          </a:p>
          <a:p>
            <a:pPr algn="ctr"/>
            <a:endParaRPr lang="es-ES" b="1" dirty="0" smtClean="0">
              <a:solidFill>
                <a:schemeClr val="bg1"/>
              </a:solidFill>
              <a:latin typeface="Century Gothic" panose="020B0502020202020204" pitchFamily="34" charset="0"/>
            </a:endParaRPr>
          </a:p>
          <a:p>
            <a:pPr marL="342900" indent="-342900" algn="just">
              <a:buAutoNum type="arabicPeriod"/>
            </a:pPr>
            <a:r>
              <a:rPr lang="es-ES" dirty="0" smtClean="0">
                <a:solidFill>
                  <a:schemeClr val="bg1"/>
                </a:solidFill>
                <a:latin typeface="Century Gothic" panose="020B0502020202020204" pitchFamily="34" charset="0"/>
              </a:rPr>
              <a:t>Corta de 11 ejemplares de renovales de bosque nativo, bajo un tendido eléctrico.</a:t>
            </a:r>
          </a:p>
          <a:p>
            <a:pPr marL="342900" indent="-342900" algn="just">
              <a:buAutoNum type="arabicPeriod"/>
            </a:pPr>
            <a:endParaRPr lang="es-ES" dirty="0" smtClean="0">
              <a:solidFill>
                <a:schemeClr val="bg1"/>
              </a:solidFill>
              <a:latin typeface="Century Gothic" panose="020B0502020202020204" pitchFamily="34" charset="0"/>
            </a:endParaRPr>
          </a:p>
          <a:p>
            <a:pPr marL="342900" indent="-342900" algn="just">
              <a:buAutoNum type="arabicPeriod"/>
            </a:pPr>
            <a:r>
              <a:rPr lang="es-ES" dirty="0" err="1" smtClean="0">
                <a:solidFill>
                  <a:schemeClr val="bg1"/>
                </a:solidFill>
                <a:latin typeface="Century Gothic" panose="020B0502020202020204" pitchFamily="34" charset="0"/>
              </a:rPr>
              <a:t>Conaf</a:t>
            </a:r>
            <a:r>
              <a:rPr lang="es-ES" dirty="0" smtClean="0">
                <a:solidFill>
                  <a:schemeClr val="bg1"/>
                </a:solidFill>
                <a:latin typeface="Century Gothic" panose="020B0502020202020204" pitchFamily="34" charset="0"/>
              </a:rPr>
              <a:t>, exige plan de manejo a concesionario en virtud del artículo 7° de la Ley 20.283, y además señala que éste debe comprometer la reforestación.</a:t>
            </a:r>
          </a:p>
          <a:p>
            <a:pPr marL="342900" indent="-342900" algn="just">
              <a:buAutoNum type="arabicPeriod"/>
            </a:pPr>
            <a:endParaRPr lang="es-ES" dirty="0" smtClean="0">
              <a:solidFill>
                <a:schemeClr val="bg1"/>
              </a:solidFill>
              <a:latin typeface="Century Gothic" panose="020B0502020202020204" pitchFamily="34" charset="0"/>
            </a:endParaRPr>
          </a:p>
          <a:p>
            <a:pPr marL="342900" indent="-342900" algn="just">
              <a:buAutoNum type="arabicPeriod"/>
            </a:pPr>
            <a:r>
              <a:rPr lang="es-ES" dirty="0" smtClean="0">
                <a:solidFill>
                  <a:schemeClr val="bg1"/>
                </a:solidFill>
                <a:latin typeface="Century Gothic" panose="020B0502020202020204" pitchFamily="34" charset="0"/>
              </a:rPr>
              <a:t>Denunciada, se defiende argumentando:</a:t>
            </a:r>
          </a:p>
          <a:p>
            <a:pPr marL="742950" lvl="1" indent="-285750" algn="just">
              <a:buFontTx/>
              <a:buChar char="-"/>
            </a:pPr>
            <a:r>
              <a:rPr lang="es-ES" dirty="0" smtClean="0">
                <a:solidFill>
                  <a:schemeClr val="bg1"/>
                </a:solidFill>
                <a:latin typeface="Century Gothic" panose="020B0502020202020204" pitchFamily="34" charset="0"/>
              </a:rPr>
              <a:t>Exigir plan de manejo, sería dar protección a un</a:t>
            </a:r>
          </a:p>
          <a:p>
            <a:pPr lvl="1" algn="just"/>
            <a:r>
              <a:rPr lang="es-ES" dirty="0" smtClean="0">
                <a:solidFill>
                  <a:schemeClr val="bg1"/>
                </a:solidFill>
                <a:latin typeface="Century Gothic" panose="020B0502020202020204" pitchFamily="34" charset="0"/>
              </a:rPr>
              <a:t>    objeto ilícito.</a:t>
            </a:r>
          </a:p>
          <a:p>
            <a:pPr marL="742950" lvl="1" indent="-285750" algn="just">
              <a:buFontTx/>
              <a:buChar char="-"/>
            </a:pPr>
            <a:r>
              <a:rPr lang="es-ES" dirty="0" smtClean="0">
                <a:solidFill>
                  <a:schemeClr val="bg1"/>
                </a:solidFill>
                <a:latin typeface="Century Gothic" panose="020B0502020202020204" pitchFamily="34" charset="0"/>
              </a:rPr>
              <a:t>Concesión eléctrica les impone la obligación de cortar y podar los árboles existentes bajo los tendidos eléctricos.</a:t>
            </a:r>
          </a:p>
          <a:p>
            <a:pPr marL="742950" lvl="1" indent="-285750" algn="just">
              <a:buFontTx/>
              <a:buChar char="-"/>
            </a:pPr>
            <a:r>
              <a:rPr lang="es-ES" dirty="0" smtClean="0">
                <a:solidFill>
                  <a:schemeClr val="bg1"/>
                </a:solidFill>
                <a:latin typeface="Century Gothic" panose="020B0502020202020204" pitchFamily="34" charset="0"/>
              </a:rPr>
              <a:t>Preminencia normativa eléctrica, por sobre normativa forestal.</a:t>
            </a:r>
          </a:p>
          <a:p>
            <a:pPr marL="742950" lvl="1" indent="-285750" algn="just">
              <a:buFontTx/>
              <a:buChar char="-"/>
            </a:pPr>
            <a:r>
              <a:rPr lang="es-ES" dirty="0" smtClean="0">
                <a:solidFill>
                  <a:schemeClr val="bg1"/>
                </a:solidFill>
                <a:latin typeface="Century Gothic" panose="020B0502020202020204" pitchFamily="34" charset="0"/>
              </a:rPr>
              <a:t>Importancia bien jurídico protegido. </a:t>
            </a:r>
          </a:p>
        </p:txBody>
      </p:sp>
    </p:spTree>
    <p:extLst>
      <p:ext uri="{BB962C8B-B14F-4D97-AF65-F5344CB8AC3E}">
        <p14:creationId xmlns:p14="http://schemas.microsoft.com/office/powerpoint/2010/main" val="3955257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endParaRPr lang="es-CL"/>
          </a:p>
        </p:txBody>
      </p:sp>
      <p:pic>
        <p:nvPicPr>
          <p:cNvPr id="4" name="Imagen 30" descr="fondo-63.png"/>
          <p:cNvPicPr>
            <a:picLocks noChangeAspect="1"/>
          </p:cNvPicPr>
          <p:nvPr/>
        </p:nvPicPr>
        <p:blipFill>
          <a:blip r:embed="rId2"/>
          <a:stretch>
            <a:fillRect/>
          </a:stretch>
        </p:blipFill>
        <p:spPr>
          <a:xfrm>
            <a:off x="-9463" y="-27384"/>
            <a:ext cx="9153463" cy="6875970"/>
          </a:xfrm>
          <a:prstGeom prst="rect">
            <a:avLst/>
          </a:prstGeom>
        </p:spPr>
      </p:pic>
      <p:sp>
        <p:nvSpPr>
          <p:cNvPr id="5" name="4 Rectángulo"/>
          <p:cNvSpPr/>
          <p:nvPr/>
        </p:nvSpPr>
        <p:spPr>
          <a:xfrm>
            <a:off x="539552" y="178947"/>
            <a:ext cx="5904656" cy="5355312"/>
          </a:xfrm>
          <a:prstGeom prst="rect">
            <a:avLst/>
          </a:prstGeom>
        </p:spPr>
        <p:txBody>
          <a:bodyPr wrap="square">
            <a:spAutoFit/>
          </a:bodyPr>
          <a:lstStyle/>
          <a:p>
            <a:endParaRPr lang="es-ES" b="1" dirty="0" smtClean="0">
              <a:solidFill>
                <a:schemeClr val="bg1"/>
              </a:solidFill>
              <a:latin typeface="Century Gothic" panose="020B0502020202020204" pitchFamily="34" charset="0"/>
            </a:endParaRPr>
          </a:p>
          <a:p>
            <a:r>
              <a:rPr lang="es-ES" b="1" dirty="0" smtClean="0">
                <a:solidFill>
                  <a:schemeClr val="bg1"/>
                </a:solidFill>
                <a:latin typeface="Century Gothic" panose="020B0502020202020204" pitchFamily="34" charset="0"/>
              </a:rPr>
              <a:t>4. Criterio I. Corte de Apelaciones:</a:t>
            </a:r>
          </a:p>
          <a:p>
            <a:endParaRPr lang="es-ES" b="1" dirty="0" smtClean="0">
              <a:solidFill>
                <a:schemeClr val="bg1"/>
              </a:solidFill>
              <a:latin typeface="Century Gothic" panose="020B0502020202020204" pitchFamily="34" charset="0"/>
            </a:endParaRPr>
          </a:p>
          <a:p>
            <a:pPr marL="285750" indent="-285750" algn="just">
              <a:buFont typeface="Arial" pitchFamily="34" charset="0"/>
              <a:buChar char="•"/>
            </a:pPr>
            <a:r>
              <a:rPr lang="es-ES" dirty="0" smtClean="0">
                <a:solidFill>
                  <a:schemeClr val="bg1"/>
                </a:solidFill>
                <a:latin typeface="Century Gothic" panose="020B0502020202020204" pitchFamily="34" charset="0"/>
              </a:rPr>
              <a:t>El artículo 5° de la ley de bosque nativo, señala que toda acción de corta de bosque nativo, cualquiera sea el tipo de terreno en que éste se encuentre, deberá hacerse previo plan de manejo aprobado por la Corporación. </a:t>
            </a:r>
          </a:p>
          <a:p>
            <a:pPr marL="285750" indent="-285750" algn="just">
              <a:buFont typeface="Arial" pitchFamily="34" charset="0"/>
              <a:buChar char="•"/>
            </a:pPr>
            <a:endParaRPr lang="es-ES" dirty="0" smtClean="0">
              <a:solidFill>
                <a:schemeClr val="bg1"/>
              </a:solidFill>
              <a:latin typeface="Century Gothic" panose="020B0502020202020204" pitchFamily="34" charset="0"/>
            </a:endParaRPr>
          </a:p>
          <a:p>
            <a:pPr marL="285750" indent="-285750" algn="just">
              <a:buFont typeface="Arial" pitchFamily="34" charset="0"/>
              <a:buChar char="•"/>
            </a:pPr>
            <a:r>
              <a:rPr lang="es-ES" dirty="0" smtClean="0">
                <a:solidFill>
                  <a:schemeClr val="bg1"/>
                </a:solidFill>
                <a:latin typeface="Century Gothic" panose="020B0502020202020204" pitchFamily="34" charset="0"/>
              </a:rPr>
              <a:t>Art. 7° de la Ley, señala que debe haber plan de manejo, sin que se justifique una distinción entre nuevas construcciones y mantención de antiguas. </a:t>
            </a:r>
          </a:p>
          <a:p>
            <a:pPr marL="285750" indent="-285750" algn="just">
              <a:buFont typeface="Arial" pitchFamily="34" charset="0"/>
              <a:buChar char="•"/>
            </a:pPr>
            <a:endParaRPr lang="es-ES" dirty="0" smtClean="0">
              <a:solidFill>
                <a:schemeClr val="bg1"/>
              </a:solidFill>
              <a:latin typeface="Century Gothic" panose="020B0502020202020204" pitchFamily="34" charset="0"/>
            </a:endParaRPr>
          </a:p>
          <a:p>
            <a:pPr marL="285750" indent="-285750" algn="just">
              <a:buFont typeface="Arial" pitchFamily="34" charset="0"/>
              <a:buChar char="•"/>
            </a:pPr>
            <a:r>
              <a:rPr lang="es-ES" dirty="0" smtClean="0">
                <a:solidFill>
                  <a:schemeClr val="bg1"/>
                </a:solidFill>
                <a:latin typeface="Century Gothic" panose="020B0502020202020204" pitchFamily="34" charset="0"/>
              </a:rPr>
              <a:t>Las normas de la Ley 20.283, priman sobre la Ley General de Servicios Eléctricos, en cuanto se contrapongan, ya que tiene preeminencia la protección del bosque y por sobre todo del medio ambiente.</a:t>
            </a:r>
          </a:p>
        </p:txBody>
      </p:sp>
    </p:spTree>
    <p:extLst>
      <p:ext uri="{BB962C8B-B14F-4D97-AF65-F5344CB8AC3E}">
        <p14:creationId xmlns:p14="http://schemas.microsoft.com/office/powerpoint/2010/main" val="33611825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endParaRPr lang="es-CL"/>
          </a:p>
        </p:txBody>
      </p:sp>
      <p:pic>
        <p:nvPicPr>
          <p:cNvPr id="4" name="Imagen 30" descr="fondo-63.png"/>
          <p:cNvPicPr>
            <a:picLocks noChangeAspect="1"/>
          </p:cNvPicPr>
          <p:nvPr/>
        </p:nvPicPr>
        <p:blipFill>
          <a:blip r:embed="rId2"/>
          <a:stretch>
            <a:fillRect/>
          </a:stretch>
        </p:blipFill>
        <p:spPr>
          <a:xfrm>
            <a:off x="-9463" y="1868"/>
            <a:ext cx="9153463" cy="6875970"/>
          </a:xfrm>
          <a:prstGeom prst="rect">
            <a:avLst/>
          </a:prstGeom>
        </p:spPr>
      </p:pic>
      <p:sp>
        <p:nvSpPr>
          <p:cNvPr id="6" name="5 Rectángulo"/>
          <p:cNvSpPr/>
          <p:nvPr/>
        </p:nvSpPr>
        <p:spPr>
          <a:xfrm>
            <a:off x="216024" y="399781"/>
            <a:ext cx="4572000" cy="5509200"/>
          </a:xfrm>
          <a:prstGeom prst="rect">
            <a:avLst/>
          </a:prstGeom>
        </p:spPr>
        <p:txBody>
          <a:bodyPr>
            <a:spAutoFit/>
          </a:bodyPr>
          <a:lstStyle/>
          <a:p>
            <a:pPr marL="285750" indent="-285750" algn="just">
              <a:buFont typeface="Arial" pitchFamily="34" charset="0"/>
              <a:buChar char="•"/>
            </a:pPr>
            <a:endParaRPr lang="es-ES" sz="1600" dirty="0" smtClean="0">
              <a:solidFill>
                <a:schemeClr val="bg1"/>
              </a:solidFill>
              <a:latin typeface="Century Gothic" panose="020B0502020202020204" pitchFamily="34" charset="0"/>
            </a:endParaRPr>
          </a:p>
          <a:p>
            <a:pPr marL="285750" indent="-285750" algn="just">
              <a:buFont typeface="Arial" pitchFamily="34" charset="0"/>
              <a:buChar char="•"/>
            </a:pPr>
            <a:r>
              <a:rPr lang="es-ES" sz="1600" dirty="0" smtClean="0">
                <a:solidFill>
                  <a:schemeClr val="bg1"/>
                </a:solidFill>
                <a:latin typeface="Century Gothic" panose="020B0502020202020204" pitchFamily="34" charset="0"/>
              </a:rPr>
              <a:t>Lo anterior no significa que se descuide la mantención del tendido eléctrico, pero debe hacerse respetando la legislación que protege el medio ambiente, aplicando el principio de desarrollo sustentable. </a:t>
            </a:r>
          </a:p>
          <a:p>
            <a:pPr marL="285750" indent="-285750" algn="just">
              <a:buFont typeface="Arial" pitchFamily="34" charset="0"/>
              <a:buChar char="•"/>
            </a:pPr>
            <a:endParaRPr lang="es-ES" sz="1600" dirty="0" smtClean="0">
              <a:solidFill>
                <a:schemeClr val="bg1"/>
              </a:solidFill>
              <a:latin typeface="Century Gothic" panose="020B0502020202020204" pitchFamily="34" charset="0"/>
            </a:endParaRPr>
          </a:p>
          <a:p>
            <a:pPr marL="285750" indent="-285750" algn="just">
              <a:buFont typeface="Arial" pitchFamily="34" charset="0"/>
              <a:buChar char="•"/>
            </a:pPr>
            <a:endParaRPr lang="es-ES" sz="1600" dirty="0">
              <a:solidFill>
                <a:schemeClr val="bg1"/>
              </a:solidFill>
              <a:latin typeface="Century Gothic" panose="020B0502020202020204" pitchFamily="34" charset="0"/>
            </a:endParaRPr>
          </a:p>
          <a:p>
            <a:pPr marL="285750" indent="-285750" algn="just">
              <a:buFont typeface="Arial" pitchFamily="34" charset="0"/>
              <a:buChar char="•"/>
            </a:pPr>
            <a:r>
              <a:rPr lang="es-ES" sz="1600" dirty="0" smtClean="0">
                <a:solidFill>
                  <a:schemeClr val="bg1"/>
                </a:solidFill>
                <a:latin typeface="Century Gothic" panose="020B0502020202020204" pitchFamily="34" charset="0"/>
              </a:rPr>
              <a:t>Cualquiera sea el cuerpo normativo aplicable en la especie, la decisión debe sustentarse en los principios ambientales, entre ellos el preventivo, debiendo preguntarnos como vamos a minimizar, medir o rechazar el impacto ambiental, derribando árboles como lo establece el Reglamento de Corrientes Fuertes o previo un plan de manejo como lo indica la ley 20.283, respuesta que se debe encontrar en el principio de desarrollo sustentable o sostenible.</a:t>
            </a:r>
          </a:p>
          <a:p>
            <a:pPr marL="285750" indent="-285750" algn="just">
              <a:buFont typeface="Arial" pitchFamily="34" charset="0"/>
              <a:buChar char="•"/>
            </a:pPr>
            <a:endParaRPr lang="es-ES" sz="16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899865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endParaRPr lang="es-CL"/>
          </a:p>
        </p:txBody>
      </p:sp>
      <p:pic>
        <p:nvPicPr>
          <p:cNvPr id="4" name="Imagen 30" descr="fondo-63.png"/>
          <p:cNvPicPr>
            <a:picLocks noChangeAspect="1"/>
          </p:cNvPicPr>
          <p:nvPr/>
        </p:nvPicPr>
        <p:blipFill>
          <a:blip r:embed="rId2"/>
          <a:stretch>
            <a:fillRect/>
          </a:stretch>
        </p:blipFill>
        <p:spPr>
          <a:xfrm>
            <a:off x="0" y="-15704"/>
            <a:ext cx="9153463" cy="6875970"/>
          </a:xfrm>
          <a:prstGeom prst="rect">
            <a:avLst/>
          </a:prstGeom>
        </p:spPr>
      </p:pic>
      <p:sp>
        <p:nvSpPr>
          <p:cNvPr id="5" name="4 Rectángulo"/>
          <p:cNvSpPr/>
          <p:nvPr/>
        </p:nvSpPr>
        <p:spPr>
          <a:xfrm>
            <a:off x="107504" y="0"/>
            <a:ext cx="6606480" cy="6140142"/>
          </a:xfrm>
          <a:prstGeom prst="rect">
            <a:avLst/>
          </a:prstGeom>
        </p:spPr>
        <p:txBody>
          <a:bodyPr wrap="square">
            <a:spAutoFit/>
          </a:bodyPr>
          <a:lstStyle/>
          <a:p>
            <a:pPr algn="ctr"/>
            <a:r>
              <a:rPr lang="es-ES" b="1" u="sng" dirty="0" smtClean="0">
                <a:solidFill>
                  <a:schemeClr val="bg1"/>
                </a:solidFill>
                <a:latin typeface="Century Gothic" panose="020B0502020202020204" pitchFamily="34" charset="0"/>
              </a:rPr>
              <a:t>CONCLUSIONES</a:t>
            </a:r>
          </a:p>
          <a:p>
            <a:endParaRPr lang="es-ES" b="1" dirty="0" smtClean="0">
              <a:solidFill>
                <a:schemeClr val="bg1"/>
              </a:solidFill>
              <a:latin typeface="Century Gothic" panose="020B0502020202020204" pitchFamily="34" charset="0"/>
            </a:endParaRPr>
          </a:p>
          <a:p>
            <a:pPr marL="285750" indent="-285750" algn="just">
              <a:buFont typeface="Arial" pitchFamily="34" charset="0"/>
              <a:buChar char="•"/>
            </a:pPr>
            <a:r>
              <a:rPr lang="es-ES" sz="1700" dirty="0" smtClean="0">
                <a:solidFill>
                  <a:schemeClr val="bg1"/>
                </a:solidFill>
                <a:latin typeface="Century Gothic" panose="020B0502020202020204" pitchFamily="34" charset="0"/>
              </a:rPr>
              <a:t>Claramente existe un conflicto normativo, para algunas de jerarquía legal, para otros de temporalidad, especialidad, de análisis del bien jurídico prevalente ante la protección que el ordenamiento jurídico debe proporcionarnos; en razón de esto, Jurisprudencia disímil. </a:t>
            </a:r>
          </a:p>
          <a:p>
            <a:pPr marL="285750" indent="-285750" algn="just">
              <a:buFont typeface="Arial" pitchFamily="34" charset="0"/>
              <a:buChar char="•"/>
            </a:pPr>
            <a:endParaRPr lang="es-ES" sz="1700" dirty="0" smtClean="0">
              <a:solidFill>
                <a:schemeClr val="bg1"/>
              </a:solidFill>
              <a:latin typeface="Century Gothic" panose="020B0502020202020204" pitchFamily="34" charset="0"/>
            </a:endParaRPr>
          </a:p>
          <a:p>
            <a:pPr marL="285750" indent="-285750" algn="just">
              <a:buFont typeface="Arial" pitchFamily="34" charset="0"/>
              <a:buChar char="•"/>
            </a:pPr>
            <a:r>
              <a:rPr lang="es-ES" sz="1700" dirty="0" smtClean="0">
                <a:solidFill>
                  <a:schemeClr val="bg1"/>
                </a:solidFill>
                <a:latin typeface="Century Gothic" panose="020B0502020202020204" pitchFamily="34" charset="0"/>
              </a:rPr>
              <a:t>Cualquiera sea la intervención que se efectúe, debe ser previa aprobación de un plan de manejo por parte de la Corporación Nacional Forestal, lo que se obtiene mediante una planificación de las actividades. Tanto el bosque nativo, como las plantaciones, no llegan a crecer de forma tal de perturbar las líneas eléctricas en un período breve de tiempo. </a:t>
            </a:r>
          </a:p>
          <a:p>
            <a:pPr marL="285750" indent="-285750" algn="just">
              <a:buFont typeface="Arial" pitchFamily="34" charset="0"/>
              <a:buChar char="•"/>
            </a:pPr>
            <a:endParaRPr lang="es-ES" sz="1700" dirty="0" smtClean="0">
              <a:solidFill>
                <a:schemeClr val="bg1"/>
              </a:solidFill>
              <a:latin typeface="Century Gothic" panose="020B0502020202020204" pitchFamily="34" charset="0"/>
            </a:endParaRPr>
          </a:p>
          <a:p>
            <a:pPr marL="285750" indent="-285750" algn="just">
              <a:buFont typeface="Arial" pitchFamily="34" charset="0"/>
              <a:buChar char="•"/>
            </a:pPr>
            <a:r>
              <a:rPr lang="es-ES" sz="1700" dirty="0" smtClean="0">
                <a:solidFill>
                  <a:schemeClr val="bg1"/>
                </a:solidFill>
                <a:latin typeface="Century Gothic" panose="020B0502020202020204" pitchFamily="34" charset="0"/>
              </a:rPr>
              <a:t>Sólo se puede efectuar labores de mantención de tendidos, sin es que dichas actividades se ejecutan dentro de la faja eléctrica, aprobada, mediante un plan de manejo de obras civiles, en que se haya cumplido con el fin último, cual es la reforestación o manejo de la regeneración de una superficie al menos igual a la explotada</a:t>
            </a:r>
            <a:endParaRPr lang="es-ES" sz="17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617518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endParaRPr lang="es-CL"/>
          </a:p>
        </p:txBody>
      </p:sp>
      <p:pic>
        <p:nvPicPr>
          <p:cNvPr id="4" name="Imagen 30" descr="fondo-63.png"/>
          <p:cNvPicPr>
            <a:picLocks noChangeAspect="1"/>
          </p:cNvPicPr>
          <p:nvPr/>
        </p:nvPicPr>
        <p:blipFill>
          <a:blip r:embed="rId2"/>
          <a:stretch>
            <a:fillRect/>
          </a:stretch>
        </p:blipFill>
        <p:spPr>
          <a:xfrm>
            <a:off x="-9463" y="9414"/>
            <a:ext cx="9153463" cy="6875970"/>
          </a:xfrm>
          <a:prstGeom prst="rect">
            <a:avLst/>
          </a:prstGeom>
        </p:spPr>
      </p:pic>
      <p:sp>
        <p:nvSpPr>
          <p:cNvPr id="6" name="5 Rectángulo"/>
          <p:cNvSpPr/>
          <p:nvPr/>
        </p:nvSpPr>
        <p:spPr>
          <a:xfrm>
            <a:off x="1561188" y="2204864"/>
            <a:ext cx="6012160" cy="1692771"/>
          </a:xfrm>
          <a:prstGeom prst="rect">
            <a:avLst/>
          </a:prstGeom>
        </p:spPr>
        <p:txBody>
          <a:bodyPr wrap="square">
            <a:spAutoFit/>
          </a:bodyPr>
          <a:lstStyle/>
          <a:p>
            <a:pPr marL="285750" indent="-285750" algn="just">
              <a:buFont typeface="Arial" pitchFamily="34" charset="0"/>
              <a:buChar char="•"/>
            </a:pPr>
            <a:endParaRPr lang="es-ES" sz="1600" dirty="0" smtClean="0">
              <a:solidFill>
                <a:schemeClr val="bg1"/>
              </a:solidFill>
              <a:latin typeface="Century Gothic" panose="020B0502020202020204" pitchFamily="34" charset="0"/>
            </a:endParaRPr>
          </a:p>
          <a:p>
            <a:pPr algn="just"/>
            <a:r>
              <a:rPr lang="es-ES" sz="7200" dirty="0" smtClean="0">
                <a:solidFill>
                  <a:schemeClr val="bg1"/>
                </a:solidFill>
                <a:latin typeface="Century Gothic" panose="020B0502020202020204" pitchFamily="34" charset="0"/>
              </a:rPr>
              <a:t>GRACIAS</a:t>
            </a:r>
          </a:p>
          <a:p>
            <a:pPr marL="285750" indent="-285750" algn="just">
              <a:buFont typeface="Arial" pitchFamily="34" charset="0"/>
              <a:buChar char="•"/>
            </a:pPr>
            <a:endParaRPr lang="es-ES" sz="16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281319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endParaRPr lang="es-CL"/>
          </a:p>
        </p:txBody>
      </p:sp>
      <p:pic>
        <p:nvPicPr>
          <p:cNvPr id="4" name="Imagen 30" descr="fondo-63.png"/>
          <p:cNvPicPr>
            <a:picLocks noChangeAspect="1"/>
          </p:cNvPicPr>
          <p:nvPr/>
        </p:nvPicPr>
        <p:blipFill>
          <a:blip r:embed="rId2"/>
          <a:stretch>
            <a:fillRect/>
          </a:stretch>
        </p:blipFill>
        <p:spPr>
          <a:xfrm>
            <a:off x="-9463" y="-27384"/>
            <a:ext cx="9153463" cy="6875970"/>
          </a:xfrm>
          <a:prstGeom prst="rect">
            <a:avLst/>
          </a:prstGeom>
        </p:spPr>
      </p:pic>
      <p:sp>
        <p:nvSpPr>
          <p:cNvPr id="5" name="4 Rectángulo"/>
          <p:cNvSpPr/>
          <p:nvPr/>
        </p:nvSpPr>
        <p:spPr>
          <a:xfrm>
            <a:off x="107504" y="12711"/>
            <a:ext cx="6264696" cy="4370427"/>
          </a:xfrm>
          <a:prstGeom prst="rect">
            <a:avLst/>
          </a:prstGeom>
        </p:spPr>
        <p:txBody>
          <a:bodyPr wrap="square">
            <a:spAutoFit/>
          </a:bodyPr>
          <a:lstStyle/>
          <a:p>
            <a:pPr algn="ctr"/>
            <a:endParaRPr lang="es-ES" b="1" u="sng" dirty="0" smtClean="0">
              <a:solidFill>
                <a:schemeClr val="bg1"/>
              </a:solidFill>
              <a:latin typeface="Century Gothic" panose="020B0502020202020204" pitchFamily="34" charset="0"/>
            </a:endParaRPr>
          </a:p>
          <a:p>
            <a:pPr algn="ctr"/>
            <a:r>
              <a:rPr lang="es-ES" sz="3200" b="1" dirty="0" smtClean="0">
                <a:solidFill>
                  <a:schemeClr val="bg1"/>
                </a:solidFill>
                <a:latin typeface="Century Gothic" panose="020B0502020202020204" pitchFamily="34" charset="0"/>
              </a:rPr>
              <a:t>BOSQUE</a:t>
            </a:r>
          </a:p>
          <a:p>
            <a:pPr algn="ctr"/>
            <a:endParaRPr lang="es-ES" sz="1600" b="1" dirty="0" smtClean="0">
              <a:solidFill>
                <a:schemeClr val="bg1"/>
              </a:solidFill>
              <a:latin typeface="Century Gothic" panose="020B0502020202020204" pitchFamily="34" charset="0"/>
            </a:endParaRPr>
          </a:p>
          <a:p>
            <a:pPr algn="ctr"/>
            <a:endParaRPr lang="es-ES" sz="1600" b="1" dirty="0" smtClean="0">
              <a:solidFill>
                <a:schemeClr val="bg1"/>
              </a:solidFill>
              <a:latin typeface="Century Gothic" panose="020B0502020202020204" pitchFamily="34" charset="0"/>
            </a:endParaRPr>
          </a:p>
          <a:p>
            <a:pPr algn="ctr"/>
            <a:r>
              <a:rPr lang="es-ES" b="1" u="sng" dirty="0" smtClean="0">
                <a:solidFill>
                  <a:schemeClr val="bg1"/>
                </a:solidFill>
                <a:latin typeface="Century Gothic" panose="020B0502020202020204" pitchFamily="34" charset="0"/>
              </a:rPr>
              <a:t>Art. 2° D.L. 701- Art. 2° Ley 20.283 </a:t>
            </a:r>
          </a:p>
          <a:p>
            <a:pPr lvl="1" algn="just"/>
            <a:endParaRPr lang="es-ES" dirty="0" smtClean="0">
              <a:solidFill>
                <a:schemeClr val="bg1"/>
              </a:solidFill>
              <a:latin typeface="Century Gothic" panose="020B0502020202020204" pitchFamily="34" charset="0"/>
            </a:endParaRPr>
          </a:p>
          <a:p>
            <a:pPr lvl="1" algn="just"/>
            <a:r>
              <a:rPr lang="es-ES" dirty="0" smtClean="0">
                <a:solidFill>
                  <a:schemeClr val="bg1"/>
                </a:solidFill>
                <a:latin typeface="Century Gothic" panose="020B0502020202020204" pitchFamily="34" charset="0"/>
              </a:rPr>
              <a:t>	</a:t>
            </a:r>
            <a:r>
              <a:rPr lang="es-ES" sz="2000" dirty="0" smtClean="0">
                <a:solidFill>
                  <a:schemeClr val="bg1"/>
                </a:solidFill>
                <a:latin typeface="Century Gothic" panose="020B0502020202020204" pitchFamily="34" charset="0"/>
              </a:rPr>
              <a:t>Sitio poblado con formaciones vegetales en las que predominan árboles, y que ocupa una superficie de por lo menos 5.000 m2, con un ancho mínimo de 40 metros, con cobertura de copa arbórea que supere el 10% de dicha superficie total en condiciones áridas y semiáridas y el 25% en circunstancias más favorables. </a:t>
            </a:r>
            <a:endParaRPr lang="es-CL" sz="2000" dirty="0" smtClean="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890376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endParaRPr lang="es-CL"/>
          </a:p>
        </p:txBody>
      </p:sp>
      <p:pic>
        <p:nvPicPr>
          <p:cNvPr id="4" name="Imagen 30" descr="fondo-63.png"/>
          <p:cNvPicPr>
            <a:picLocks noChangeAspect="1"/>
          </p:cNvPicPr>
          <p:nvPr/>
        </p:nvPicPr>
        <p:blipFill>
          <a:blip r:embed="rId2"/>
          <a:stretch>
            <a:fillRect/>
          </a:stretch>
        </p:blipFill>
        <p:spPr>
          <a:xfrm>
            <a:off x="-9463" y="-27384"/>
            <a:ext cx="9153463" cy="6875970"/>
          </a:xfrm>
          <a:prstGeom prst="rect">
            <a:avLst/>
          </a:prstGeom>
        </p:spPr>
      </p:pic>
      <p:sp>
        <p:nvSpPr>
          <p:cNvPr id="5" name="4 Rectángulo"/>
          <p:cNvSpPr/>
          <p:nvPr/>
        </p:nvSpPr>
        <p:spPr>
          <a:xfrm>
            <a:off x="107504" y="12711"/>
            <a:ext cx="6264696" cy="5909310"/>
          </a:xfrm>
          <a:prstGeom prst="rect">
            <a:avLst/>
          </a:prstGeom>
        </p:spPr>
        <p:txBody>
          <a:bodyPr wrap="square">
            <a:spAutoFit/>
          </a:bodyPr>
          <a:lstStyle/>
          <a:p>
            <a:pPr algn="ctr"/>
            <a:endParaRPr lang="es-ES" b="1" u="sng" dirty="0" smtClean="0">
              <a:solidFill>
                <a:schemeClr val="bg1"/>
              </a:solidFill>
              <a:latin typeface="Century Gothic" panose="020B0502020202020204" pitchFamily="34" charset="0"/>
            </a:endParaRPr>
          </a:p>
          <a:p>
            <a:pPr algn="ctr"/>
            <a:r>
              <a:rPr lang="es-ES" b="1" u="sng" dirty="0" smtClean="0">
                <a:solidFill>
                  <a:schemeClr val="bg1"/>
                </a:solidFill>
                <a:latin typeface="Century Gothic" panose="020B0502020202020204" pitchFamily="34" charset="0"/>
              </a:rPr>
              <a:t>PLAN DE MANEJO</a:t>
            </a:r>
            <a:r>
              <a:rPr lang="es-ES" b="1" dirty="0" smtClean="0">
                <a:solidFill>
                  <a:schemeClr val="bg1"/>
                </a:solidFill>
                <a:latin typeface="Century Gothic" panose="020B0502020202020204" pitchFamily="34" charset="0"/>
              </a:rPr>
              <a:t>:</a:t>
            </a:r>
          </a:p>
          <a:p>
            <a:pPr algn="ctr"/>
            <a:endParaRPr lang="es-ES" b="1" dirty="0" smtClean="0">
              <a:solidFill>
                <a:schemeClr val="bg1"/>
              </a:solidFill>
              <a:latin typeface="Century Gothic" panose="020B0502020202020204" pitchFamily="34" charset="0"/>
            </a:endParaRPr>
          </a:p>
          <a:p>
            <a:r>
              <a:rPr lang="es-ES" b="1" dirty="0" smtClean="0">
                <a:solidFill>
                  <a:schemeClr val="bg1"/>
                </a:solidFill>
                <a:latin typeface="Century Gothic" panose="020B0502020202020204" pitchFamily="34" charset="0"/>
              </a:rPr>
              <a:t>1. Art. 2° DL 701</a:t>
            </a:r>
          </a:p>
          <a:p>
            <a:pPr algn="just"/>
            <a:r>
              <a:rPr lang="es-ES" dirty="0" smtClean="0">
                <a:solidFill>
                  <a:schemeClr val="bg1"/>
                </a:solidFill>
                <a:latin typeface="Century Gothic" panose="020B0502020202020204" pitchFamily="34" charset="0"/>
              </a:rPr>
              <a:t>	Instrumento, que reuniendo los requisitos que se establecen en este cuerpo legal, que regula el uso y aprovechamiento racional de los recursos naturales renovables de un terreno determinado, con el fin de obtener el máximo beneficio de ellos, asegurando al mismo tiempo la preservación, conservación, mejoramiento y acrecentamiento de dichos recursos y su ecosistema.</a:t>
            </a:r>
          </a:p>
          <a:p>
            <a:endParaRPr lang="es-ES" dirty="0" smtClean="0">
              <a:solidFill>
                <a:schemeClr val="bg1"/>
              </a:solidFill>
              <a:latin typeface="Century Gothic" panose="020B0502020202020204" pitchFamily="34" charset="0"/>
            </a:endParaRPr>
          </a:p>
          <a:p>
            <a:r>
              <a:rPr lang="es-ES" b="1" dirty="0" smtClean="0">
                <a:solidFill>
                  <a:schemeClr val="bg1"/>
                </a:solidFill>
                <a:latin typeface="Century Gothic" panose="020B0502020202020204" pitchFamily="34" charset="0"/>
              </a:rPr>
              <a:t>2. Art. 2° Ley 20.283</a:t>
            </a:r>
          </a:p>
          <a:p>
            <a:pPr algn="just"/>
            <a:r>
              <a:rPr lang="es-ES" dirty="0" smtClean="0">
                <a:solidFill>
                  <a:schemeClr val="bg1"/>
                </a:solidFill>
                <a:latin typeface="Century Gothic" panose="020B0502020202020204" pitchFamily="34" charset="0"/>
              </a:rPr>
              <a:t>	Instrumento, que reuniendo los requisitos que se establecen en este cuerpo legal, planifica la gestión del patrimonio ecológico o el aprovechamiento sustentable de los recursos forestales de un terreno determinado, resguardando la calidad de las aguas y evitando el deterioro de los suelos. </a:t>
            </a:r>
            <a:endParaRPr lang="es-CL"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090261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endParaRPr lang="es-CL"/>
          </a:p>
        </p:txBody>
      </p:sp>
      <p:pic>
        <p:nvPicPr>
          <p:cNvPr id="4" name="Imagen 30" descr="fondo-63.png"/>
          <p:cNvPicPr>
            <a:picLocks noChangeAspect="1"/>
          </p:cNvPicPr>
          <p:nvPr/>
        </p:nvPicPr>
        <p:blipFill>
          <a:blip r:embed="rId2"/>
          <a:stretch>
            <a:fillRect/>
          </a:stretch>
        </p:blipFill>
        <p:spPr>
          <a:xfrm>
            <a:off x="-9463" y="-27384"/>
            <a:ext cx="9153463" cy="6875970"/>
          </a:xfrm>
          <a:prstGeom prst="rect">
            <a:avLst/>
          </a:prstGeom>
        </p:spPr>
      </p:pic>
      <p:sp>
        <p:nvSpPr>
          <p:cNvPr id="5" name="4 Rectángulo"/>
          <p:cNvSpPr/>
          <p:nvPr/>
        </p:nvSpPr>
        <p:spPr>
          <a:xfrm>
            <a:off x="251520" y="260648"/>
            <a:ext cx="5976664" cy="5355312"/>
          </a:xfrm>
          <a:prstGeom prst="rect">
            <a:avLst/>
          </a:prstGeom>
        </p:spPr>
        <p:txBody>
          <a:bodyPr wrap="square">
            <a:spAutoFit/>
          </a:bodyPr>
          <a:lstStyle/>
          <a:p>
            <a:pPr algn="ctr"/>
            <a:r>
              <a:rPr lang="es-ES" b="1" u="sng" dirty="0" smtClean="0">
                <a:solidFill>
                  <a:schemeClr val="bg1"/>
                </a:solidFill>
                <a:latin typeface="Century Gothic" panose="020B0502020202020204" pitchFamily="34" charset="0"/>
              </a:rPr>
              <a:t>D.L 701 y sus Reglamentos</a:t>
            </a:r>
            <a:endParaRPr lang="es-ES" b="1" dirty="0" smtClean="0">
              <a:solidFill>
                <a:schemeClr val="bg1"/>
              </a:solidFill>
              <a:latin typeface="Century Gothic" panose="020B0502020202020204" pitchFamily="34" charset="0"/>
            </a:endParaRPr>
          </a:p>
          <a:p>
            <a:pPr algn="ctr"/>
            <a:endParaRPr lang="es-ES" b="1" dirty="0" smtClean="0">
              <a:solidFill>
                <a:schemeClr val="bg1"/>
              </a:solidFill>
              <a:latin typeface="Century Gothic" panose="020B0502020202020204" pitchFamily="34" charset="0"/>
            </a:endParaRPr>
          </a:p>
          <a:p>
            <a:pPr algn="ctr"/>
            <a:endParaRPr lang="es-ES" b="1" dirty="0" smtClean="0">
              <a:solidFill>
                <a:schemeClr val="bg1"/>
              </a:solidFill>
              <a:latin typeface="Century Gothic" panose="020B0502020202020204" pitchFamily="34" charset="0"/>
            </a:endParaRPr>
          </a:p>
          <a:p>
            <a:r>
              <a:rPr lang="es-ES" b="1" dirty="0" smtClean="0">
                <a:solidFill>
                  <a:schemeClr val="bg1"/>
                </a:solidFill>
                <a:latin typeface="Century Gothic" panose="020B0502020202020204" pitchFamily="34" charset="0"/>
              </a:rPr>
              <a:t>1. Art. 21° DL 701</a:t>
            </a:r>
          </a:p>
          <a:p>
            <a:pPr algn="just"/>
            <a:r>
              <a:rPr lang="es-ES" dirty="0" smtClean="0">
                <a:solidFill>
                  <a:schemeClr val="bg1"/>
                </a:solidFill>
                <a:latin typeface="Century Gothic" panose="020B0502020202020204" pitchFamily="34" charset="0"/>
              </a:rPr>
              <a:t>	“Cualquier acción de corta o explotación de bosque nativo deberá hacerse previo plan de manejo aprobado por la Corporación. La misma obligación regirá para las plantaciones existentes en terrenos de aptitud preferentemente forestal”.</a:t>
            </a:r>
          </a:p>
          <a:p>
            <a:endParaRPr lang="es-ES" dirty="0" smtClean="0">
              <a:solidFill>
                <a:schemeClr val="bg1"/>
              </a:solidFill>
              <a:latin typeface="Century Gothic" panose="020B0502020202020204" pitchFamily="34" charset="0"/>
            </a:endParaRPr>
          </a:p>
          <a:p>
            <a:endParaRPr lang="es-ES" dirty="0" smtClean="0">
              <a:solidFill>
                <a:schemeClr val="bg1"/>
              </a:solidFill>
              <a:latin typeface="Century Gothic" panose="020B0502020202020204" pitchFamily="34" charset="0"/>
            </a:endParaRPr>
          </a:p>
          <a:p>
            <a:r>
              <a:rPr lang="es-ES" b="1" dirty="0" smtClean="0">
                <a:solidFill>
                  <a:schemeClr val="bg1"/>
                </a:solidFill>
                <a:latin typeface="Century Gothic" panose="020B0502020202020204" pitchFamily="34" charset="0"/>
              </a:rPr>
              <a:t>2. Art. 14 Reglamento General DL 701</a:t>
            </a:r>
          </a:p>
          <a:p>
            <a:pPr algn="just"/>
            <a:r>
              <a:rPr lang="es-ES" dirty="0" smtClean="0">
                <a:solidFill>
                  <a:schemeClr val="bg1"/>
                </a:solidFill>
                <a:latin typeface="Century Gothic" panose="020B0502020202020204" pitchFamily="34" charset="0"/>
              </a:rPr>
              <a:t>	Cuando el plan de manejo considere la corta o explotación de bosques que tenga por objeto permitir la ejecución de obras relacionadas con concesiones mineras, de servicios eléctricos o de gas, que afecte a uno o más previos, la solicitud de aprobación de dicho plan será suscrita por los respectivos concesionarios. </a:t>
            </a:r>
            <a:endParaRPr lang="es-CL"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97721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endParaRPr lang="es-CL"/>
          </a:p>
        </p:txBody>
      </p:sp>
      <p:pic>
        <p:nvPicPr>
          <p:cNvPr id="4" name="Imagen 30" descr="fondo-63.png"/>
          <p:cNvPicPr>
            <a:picLocks noChangeAspect="1"/>
          </p:cNvPicPr>
          <p:nvPr/>
        </p:nvPicPr>
        <p:blipFill>
          <a:blip r:embed="rId2"/>
          <a:stretch>
            <a:fillRect/>
          </a:stretch>
        </p:blipFill>
        <p:spPr>
          <a:xfrm>
            <a:off x="-9463" y="1868"/>
            <a:ext cx="9153463" cy="6875970"/>
          </a:xfrm>
          <a:prstGeom prst="rect">
            <a:avLst/>
          </a:prstGeom>
        </p:spPr>
      </p:pic>
      <p:sp>
        <p:nvSpPr>
          <p:cNvPr id="5" name="4 Rectángulo"/>
          <p:cNvSpPr/>
          <p:nvPr/>
        </p:nvSpPr>
        <p:spPr>
          <a:xfrm>
            <a:off x="216024" y="399781"/>
            <a:ext cx="4572000" cy="4770537"/>
          </a:xfrm>
          <a:prstGeom prst="rect">
            <a:avLst/>
          </a:prstGeom>
        </p:spPr>
        <p:txBody>
          <a:bodyPr>
            <a:spAutoFit/>
          </a:bodyPr>
          <a:lstStyle/>
          <a:p>
            <a:pPr algn="ctr"/>
            <a:r>
              <a:rPr lang="es-ES" sz="1600" b="1" u="sng" dirty="0" smtClean="0">
                <a:solidFill>
                  <a:schemeClr val="bg1"/>
                </a:solidFill>
                <a:latin typeface="Century Gothic" panose="020B0502020202020204" pitchFamily="34" charset="0"/>
              </a:rPr>
              <a:t>Ley 20.283</a:t>
            </a:r>
            <a:endParaRPr lang="es-ES" sz="1600" b="1" dirty="0" smtClean="0">
              <a:solidFill>
                <a:schemeClr val="bg1"/>
              </a:solidFill>
              <a:latin typeface="Century Gothic" panose="020B0502020202020204" pitchFamily="34" charset="0"/>
            </a:endParaRPr>
          </a:p>
          <a:p>
            <a:pPr algn="ctr"/>
            <a:endParaRPr lang="es-ES" sz="1600" b="1" dirty="0">
              <a:solidFill>
                <a:schemeClr val="bg1"/>
              </a:solidFill>
              <a:latin typeface="Century Gothic" panose="020B0502020202020204" pitchFamily="34" charset="0"/>
            </a:endParaRPr>
          </a:p>
          <a:p>
            <a:r>
              <a:rPr lang="es-ES" sz="1600" b="1" dirty="0" smtClean="0">
                <a:solidFill>
                  <a:schemeClr val="bg1"/>
                </a:solidFill>
                <a:latin typeface="Century Gothic" panose="020B0502020202020204" pitchFamily="34" charset="0"/>
              </a:rPr>
              <a:t>1. Art. 5°  </a:t>
            </a:r>
          </a:p>
          <a:p>
            <a:pPr algn="just"/>
            <a:r>
              <a:rPr lang="es-ES" sz="1600" dirty="0" smtClean="0">
                <a:solidFill>
                  <a:schemeClr val="bg1"/>
                </a:solidFill>
                <a:latin typeface="Century Gothic" panose="020B0502020202020204" pitchFamily="34" charset="0"/>
              </a:rPr>
              <a:t>	“Toda acción de corta de bosque nativo, cualquiera sea el tipo de terreno en que éste se encuentre, deberá hacerse previo plan de manejo aprobado por la Corporación”.</a:t>
            </a:r>
          </a:p>
          <a:p>
            <a:endParaRPr lang="es-ES" sz="1600" dirty="0">
              <a:solidFill>
                <a:schemeClr val="bg1"/>
              </a:solidFill>
              <a:latin typeface="Century Gothic" panose="020B0502020202020204" pitchFamily="34" charset="0"/>
            </a:endParaRPr>
          </a:p>
          <a:p>
            <a:r>
              <a:rPr lang="es-ES" sz="1600" b="1" dirty="0" smtClean="0">
                <a:solidFill>
                  <a:schemeClr val="bg1"/>
                </a:solidFill>
                <a:latin typeface="Century Gothic" panose="020B0502020202020204" pitchFamily="34" charset="0"/>
              </a:rPr>
              <a:t>2. Art. 7° </a:t>
            </a:r>
          </a:p>
          <a:p>
            <a:pPr algn="just"/>
            <a:r>
              <a:rPr lang="es-ES" sz="1600" dirty="0">
                <a:solidFill>
                  <a:schemeClr val="bg1"/>
                </a:solidFill>
                <a:latin typeface="Century Gothic" panose="020B0502020202020204" pitchFamily="34" charset="0"/>
              </a:rPr>
              <a:t>	</a:t>
            </a:r>
            <a:r>
              <a:rPr lang="es-ES" sz="1600" dirty="0" smtClean="0">
                <a:solidFill>
                  <a:schemeClr val="bg1"/>
                </a:solidFill>
                <a:latin typeface="Century Gothic" panose="020B0502020202020204" pitchFamily="34" charset="0"/>
              </a:rPr>
              <a:t>“Cuando la construcción de caminos, el ejercicio de concesiones o servidumbres mineras, de gas, de servicios eléctricos, de ductos u otras reguladas por ley, que implique corta de bosque nativo, el plan de manejo correspondiente deberá ser presentado por el respectivo concesionario o titular de la servidumbre,….”</a:t>
            </a:r>
            <a:endParaRPr lang="es-CL" sz="16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40909010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endParaRPr lang="es-CL"/>
          </a:p>
        </p:txBody>
      </p:sp>
      <p:pic>
        <p:nvPicPr>
          <p:cNvPr id="4" name="Imagen 30" descr="fondo-63.png"/>
          <p:cNvPicPr>
            <a:picLocks noChangeAspect="1"/>
          </p:cNvPicPr>
          <p:nvPr/>
        </p:nvPicPr>
        <p:blipFill>
          <a:blip r:embed="rId2"/>
          <a:stretch>
            <a:fillRect/>
          </a:stretch>
        </p:blipFill>
        <p:spPr>
          <a:xfrm>
            <a:off x="-9463" y="-27384"/>
            <a:ext cx="9153463" cy="6875970"/>
          </a:xfrm>
          <a:prstGeom prst="rect">
            <a:avLst/>
          </a:prstGeom>
        </p:spPr>
      </p:pic>
      <p:sp>
        <p:nvSpPr>
          <p:cNvPr id="5" name="4 Rectángulo"/>
          <p:cNvSpPr/>
          <p:nvPr/>
        </p:nvSpPr>
        <p:spPr>
          <a:xfrm>
            <a:off x="539552" y="548680"/>
            <a:ext cx="4572000" cy="5232202"/>
          </a:xfrm>
          <a:prstGeom prst="rect">
            <a:avLst/>
          </a:prstGeom>
        </p:spPr>
        <p:txBody>
          <a:bodyPr>
            <a:spAutoFit/>
          </a:bodyPr>
          <a:lstStyle/>
          <a:p>
            <a:pPr algn="ctr"/>
            <a:r>
              <a:rPr lang="es-ES" sz="2800" b="1" u="sng" dirty="0" smtClean="0">
                <a:solidFill>
                  <a:schemeClr val="bg1"/>
                </a:solidFill>
                <a:latin typeface="Century Gothic" panose="020B0502020202020204" pitchFamily="34" charset="0"/>
              </a:rPr>
              <a:t>Obras Mantención</a:t>
            </a:r>
            <a:endParaRPr lang="es-ES" sz="2800" b="1" dirty="0" smtClean="0">
              <a:solidFill>
                <a:schemeClr val="bg1"/>
              </a:solidFill>
              <a:latin typeface="Century Gothic" panose="020B0502020202020204" pitchFamily="34" charset="0"/>
            </a:endParaRPr>
          </a:p>
          <a:p>
            <a:pPr algn="ctr"/>
            <a:endParaRPr lang="es-ES" b="1" dirty="0" smtClean="0">
              <a:solidFill>
                <a:schemeClr val="bg1"/>
              </a:solidFill>
              <a:latin typeface="Century Gothic" panose="020B0502020202020204" pitchFamily="34" charset="0"/>
            </a:endParaRPr>
          </a:p>
          <a:p>
            <a:pPr algn="just"/>
            <a:r>
              <a:rPr lang="es-ES" dirty="0" smtClean="0">
                <a:solidFill>
                  <a:schemeClr val="bg1"/>
                </a:solidFill>
                <a:latin typeface="Century Gothic" panose="020B0502020202020204" pitchFamily="34" charset="0"/>
              </a:rPr>
              <a:t>	</a:t>
            </a:r>
            <a:r>
              <a:rPr lang="es-ES" b="1" dirty="0" smtClean="0">
                <a:solidFill>
                  <a:schemeClr val="bg1"/>
                </a:solidFill>
                <a:latin typeface="Century Gothic" panose="020B0502020202020204" pitchFamily="34" charset="0"/>
              </a:rPr>
              <a:t>Entendiendo que éstas obras, ya estaban autorizadas pretéritamente mediante la aprobación de un plan de manejo de obras civiles, y que en virtud de aquel, las actuaciones a desarrollar dentro de la faja eléctrica aprobada previamente, no requerirán de la presentación de un nuevo plan de manejo. </a:t>
            </a:r>
          </a:p>
          <a:p>
            <a:pPr algn="just"/>
            <a:endParaRPr lang="es-ES" b="1" dirty="0" smtClean="0">
              <a:solidFill>
                <a:schemeClr val="bg1"/>
              </a:solidFill>
              <a:latin typeface="Century Gothic" panose="020B0502020202020204" pitchFamily="34" charset="0"/>
            </a:endParaRPr>
          </a:p>
          <a:p>
            <a:pPr algn="just"/>
            <a:r>
              <a:rPr lang="es-ES" b="1" dirty="0" smtClean="0">
                <a:solidFill>
                  <a:schemeClr val="bg1"/>
                </a:solidFill>
                <a:latin typeface="Century Gothic" panose="020B0502020202020204" pitchFamily="34" charset="0"/>
              </a:rPr>
              <a:t>	El resto de actividades, sean plantaciones o bosque nativo, requieren de la presentación y aprobación de un plan de manejo por parte de la Corporación Nacional Forestal. </a:t>
            </a:r>
            <a:endParaRPr lang="es-CL"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4263634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endParaRPr lang="es-CL"/>
          </a:p>
        </p:txBody>
      </p:sp>
      <p:pic>
        <p:nvPicPr>
          <p:cNvPr id="4" name="Imagen 30" descr="fondo-63.png"/>
          <p:cNvPicPr>
            <a:picLocks noChangeAspect="1"/>
          </p:cNvPicPr>
          <p:nvPr/>
        </p:nvPicPr>
        <p:blipFill>
          <a:blip r:embed="rId2"/>
          <a:stretch>
            <a:fillRect/>
          </a:stretch>
        </p:blipFill>
        <p:spPr>
          <a:xfrm>
            <a:off x="-9463" y="1868"/>
            <a:ext cx="9153463" cy="6875970"/>
          </a:xfrm>
          <a:prstGeom prst="rect">
            <a:avLst/>
          </a:prstGeom>
        </p:spPr>
      </p:pic>
      <p:sp>
        <p:nvSpPr>
          <p:cNvPr id="5" name="4 Rectángulo"/>
          <p:cNvSpPr/>
          <p:nvPr/>
        </p:nvSpPr>
        <p:spPr>
          <a:xfrm>
            <a:off x="216024" y="399781"/>
            <a:ext cx="4572000" cy="6247864"/>
          </a:xfrm>
          <a:prstGeom prst="rect">
            <a:avLst/>
          </a:prstGeom>
        </p:spPr>
        <p:txBody>
          <a:bodyPr>
            <a:spAutoFit/>
          </a:bodyPr>
          <a:lstStyle/>
          <a:p>
            <a:pPr algn="ctr"/>
            <a:r>
              <a:rPr lang="es-ES" sz="1600" b="1" u="sng" dirty="0" smtClean="0">
                <a:solidFill>
                  <a:schemeClr val="bg1"/>
                </a:solidFill>
                <a:latin typeface="Century Gothic" panose="020B0502020202020204" pitchFamily="34" charset="0"/>
              </a:rPr>
              <a:t>CRITERIOS JURISPRUDENCIALES</a:t>
            </a:r>
          </a:p>
          <a:p>
            <a:pPr algn="ctr"/>
            <a:endParaRPr lang="es-ES" sz="1600" b="1" dirty="0" smtClean="0">
              <a:solidFill>
                <a:schemeClr val="bg1"/>
              </a:solidFill>
              <a:latin typeface="Century Gothic" panose="020B0502020202020204" pitchFamily="34" charset="0"/>
            </a:endParaRPr>
          </a:p>
          <a:p>
            <a:pPr algn="ctr"/>
            <a:endParaRPr lang="es-ES" sz="1600" b="1" dirty="0">
              <a:solidFill>
                <a:schemeClr val="bg1"/>
              </a:solidFill>
              <a:latin typeface="Century Gothic" panose="020B0502020202020204" pitchFamily="34" charset="0"/>
            </a:endParaRPr>
          </a:p>
          <a:p>
            <a:r>
              <a:rPr lang="es-ES" sz="1600" b="1" dirty="0" smtClean="0">
                <a:solidFill>
                  <a:schemeClr val="bg1"/>
                </a:solidFill>
                <a:latin typeface="Century Gothic" panose="020B0502020202020204" pitchFamily="34" charset="0"/>
              </a:rPr>
              <a:t>1. Derribamiento de renovales con objeto cautelar  </a:t>
            </a:r>
          </a:p>
          <a:p>
            <a:pPr algn="just"/>
            <a:r>
              <a:rPr lang="es-ES" sz="1600" dirty="0" smtClean="0">
                <a:solidFill>
                  <a:schemeClr val="bg1"/>
                </a:solidFill>
                <a:latin typeface="Century Gothic" panose="020B0502020202020204" pitchFamily="34" charset="0"/>
              </a:rPr>
              <a:t>	Corporación Nacional Forestal con Sociedad Austral de Electricidad S.A.”, Rol N° 661-2006, Corte de Apelaciones de Puerto Montt, 29 de mayo de 2007.</a:t>
            </a:r>
          </a:p>
          <a:p>
            <a:pPr algn="just"/>
            <a:endParaRPr lang="es-ES" sz="1600" dirty="0" smtClean="0">
              <a:solidFill>
                <a:schemeClr val="bg1"/>
              </a:solidFill>
              <a:latin typeface="Century Gothic" panose="020B0502020202020204" pitchFamily="34" charset="0"/>
            </a:endParaRPr>
          </a:p>
          <a:p>
            <a:endParaRPr lang="es-ES" sz="1600" dirty="0">
              <a:solidFill>
                <a:schemeClr val="bg1"/>
              </a:solidFill>
              <a:latin typeface="Century Gothic" panose="020B0502020202020204" pitchFamily="34" charset="0"/>
            </a:endParaRPr>
          </a:p>
          <a:p>
            <a:r>
              <a:rPr lang="es-ES" sz="1600" b="1" dirty="0" smtClean="0">
                <a:solidFill>
                  <a:schemeClr val="bg1"/>
                </a:solidFill>
                <a:latin typeface="Century Gothic" panose="020B0502020202020204" pitchFamily="34" charset="0"/>
              </a:rPr>
              <a:t>2. Principio jurídico prevalente </a:t>
            </a:r>
          </a:p>
          <a:p>
            <a:r>
              <a:rPr lang="es-ES" sz="1600" b="1" dirty="0">
                <a:solidFill>
                  <a:schemeClr val="bg1"/>
                </a:solidFill>
                <a:latin typeface="Century Gothic" panose="020B0502020202020204" pitchFamily="34" charset="0"/>
              </a:rPr>
              <a:t>	</a:t>
            </a:r>
            <a:r>
              <a:rPr lang="es-ES" sz="1600" dirty="0" smtClean="0">
                <a:solidFill>
                  <a:schemeClr val="bg1"/>
                </a:solidFill>
                <a:latin typeface="Century Gothic" panose="020B0502020202020204" pitchFamily="34" charset="0"/>
              </a:rPr>
              <a:t>Corporación Nacional Forestal con Sociedad Austral de Electricidad S.A.”, Rol N° 128-2014, Corte de Apelaciones de Valdivia, 12 de agosto de 2014.</a:t>
            </a:r>
          </a:p>
          <a:p>
            <a:endParaRPr lang="es-ES" sz="1600" dirty="0" smtClean="0">
              <a:solidFill>
                <a:schemeClr val="bg1"/>
              </a:solidFill>
              <a:latin typeface="Century Gothic" panose="020B0502020202020204" pitchFamily="34" charset="0"/>
            </a:endParaRPr>
          </a:p>
          <a:p>
            <a:endParaRPr lang="es-ES" sz="1600" b="1" dirty="0" smtClean="0">
              <a:solidFill>
                <a:schemeClr val="bg1"/>
              </a:solidFill>
              <a:latin typeface="Century Gothic" panose="020B0502020202020204" pitchFamily="34" charset="0"/>
            </a:endParaRPr>
          </a:p>
          <a:p>
            <a:r>
              <a:rPr lang="es-ES" sz="1600" b="1" dirty="0" smtClean="0">
                <a:solidFill>
                  <a:schemeClr val="bg1"/>
                </a:solidFill>
                <a:latin typeface="Century Gothic" panose="020B0502020202020204" pitchFamily="34" charset="0"/>
              </a:rPr>
              <a:t>3. Principio de Desarrollo sustentable o sostenible</a:t>
            </a:r>
          </a:p>
          <a:p>
            <a:pPr algn="just"/>
            <a:r>
              <a:rPr lang="es-ES" sz="1600" dirty="0">
                <a:solidFill>
                  <a:schemeClr val="bg1"/>
                </a:solidFill>
                <a:latin typeface="Century Gothic" panose="020B0502020202020204" pitchFamily="34" charset="0"/>
              </a:rPr>
              <a:t>	</a:t>
            </a:r>
            <a:r>
              <a:rPr lang="es-ES" sz="1600" dirty="0" smtClean="0">
                <a:solidFill>
                  <a:schemeClr val="bg1"/>
                </a:solidFill>
                <a:latin typeface="Century Gothic" panose="020B0502020202020204" pitchFamily="34" charset="0"/>
              </a:rPr>
              <a:t>Corporación Nacional Forestal con </a:t>
            </a:r>
            <a:r>
              <a:rPr lang="es-ES" sz="1600" dirty="0" err="1" smtClean="0">
                <a:solidFill>
                  <a:schemeClr val="bg1"/>
                </a:solidFill>
                <a:latin typeface="Century Gothic" panose="020B0502020202020204" pitchFamily="34" charset="0"/>
              </a:rPr>
              <a:t>Transelec</a:t>
            </a:r>
            <a:r>
              <a:rPr lang="es-ES" sz="1600" dirty="0" smtClean="0">
                <a:solidFill>
                  <a:schemeClr val="bg1"/>
                </a:solidFill>
                <a:latin typeface="Century Gothic" panose="020B0502020202020204" pitchFamily="34" charset="0"/>
              </a:rPr>
              <a:t> S.A.”, Rol N° 528-2015, Corte de Apelaciones de Talca, 21 de septiembre de 2015.</a:t>
            </a:r>
          </a:p>
          <a:p>
            <a:pPr algn="just"/>
            <a:endParaRPr lang="es-CL" sz="16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9889082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endParaRPr lang="es-CL"/>
          </a:p>
        </p:txBody>
      </p:sp>
      <p:pic>
        <p:nvPicPr>
          <p:cNvPr id="4" name="Imagen 30" descr="fondo-63.png"/>
          <p:cNvPicPr>
            <a:picLocks noChangeAspect="1"/>
          </p:cNvPicPr>
          <p:nvPr/>
        </p:nvPicPr>
        <p:blipFill>
          <a:blip r:embed="rId2"/>
          <a:stretch>
            <a:fillRect/>
          </a:stretch>
        </p:blipFill>
        <p:spPr>
          <a:xfrm>
            <a:off x="0" y="-27384"/>
            <a:ext cx="9153463" cy="6875970"/>
          </a:xfrm>
          <a:prstGeom prst="rect">
            <a:avLst/>
          </a:prstGeom>
        </p:spPr>
      </p:pic>
      <p:sp>
        <p:nvSpPr>
          <p:cNvPr id="5" name="4 Rectángulo"/>
          <p:cNvSpPr/>
          <p:nvPr/>
        </p:nvSpPr>
        <p:spPr>
          <a:xfrm>
            <a:off x="179512" y="404664"/>
            <a:ext cx="5688632" cy="5509200"/>
          </a:xfrm>
          <a:prstGeom prst="rect">
            <a:avLst/>
          </a:prstGeom>
        </p:spPr>
        <p:txBody>
          <a:bodyPr wrap="square">
            <a:spAutoFit/>
          </a:bodyPr>
          <a:lstStyle/>
          <a:p>
            <a:pPr algn="ctr"/>
            <a:r>
              <a:rPr lang="es-ES" sz="2400" b="1" u="sng" dirty="0" smtClean="0">
                <a:solidFill>
                  <a:schemeClr val="bg1"/>
                </a:solidFill>
                <a:latin typeface="Century Gothic" panose="020B0502020202020204" pitchFamily="34" charset="0"/>
              </a:rPr>
              <a:t>I.-	Derribamiento de renovales, con objeto cautelar</a:t>
            </a:r>
            <a:endParaRPr lang="es-ES" sz="2400" b="1" dirty="0" smtClean="0">
              <a:solidFill>
                <a:schemeClr val="bg1"/>
              </a:solidFill>
              <a:latin typeface="Century Gothic" panose="020B0502020202020204" pitchFamily="34" charset="0"/>
            </a:endParaRPr>
          </a:p>
          <a:p>
            <a:pPr algn="ctr"/>
            <a:endParaRPr lang="es-ES" sz="1600" b="1" dirty="0" smtClean="0">
              <a:solidFill>
                <a:schemeClr val="bg1"/>
              </a:solidFill>
              <a:latin typeface="Century Gothic" panose="020B0502020202020204" pitchFamily="34" charset="0"/>
            </a:endParaRPr>
          </a:p>
          <a:p>
            <a:pPr marL="342900" indent="-342900" algn="just">
              <a:buAutoNum type="arabicPeriod"/>
            </a:pPr>
            <a:r>
              <a:rPr lang="es-ES" sz="1600" dirty="0" smtClean="0">
                <a:solidFill>
                  <a:schemeClr val="bg1"/>
                </a:solidFill>
                <a:latin typeface="Century Gothic" panose="020B0502020202020204" pitchFamily="34" charset="0"/>
              </a:rPr>
              <a:t>Roce de renovales con el objeto de despejar una faja sobre la cual preexiste una línea de tendido eléctrico.</a:t>
            </a:r>
          </a:p>
          <a:p>
            <a:pPr marL="342900" indent="-342900" algn="just">
              <a:buAutoNum type="arabicPeriod"/>
            </a:pPr>
            <a:endParaRPr lang="es-ES" sz="1600" dirty="0" smtClean="0">
              <a:solidFill>
                <a:schemeClr val="bg1"/>
              </a:solidFill>
              <a:latin typeface="Century Gothic" panose="020B0502020202020204" pitchFamily="34" charset="0"/>
            </a:endParaRPr>
          </a:p>
          <a:p>
            <a:pPr marL="342900" indent="-342900" algn="just">
              <a:buAutoNum type="arabicPeriod"/>
            </a:pPr>
            <a:r>
              <a:rPr lang="es-ES" sz="1600" dirty="0" err="1" smtClean="0">
                <a:solidFill>
                  <a:schemeClr val="bg1"/>
                </a:solidFill>
                <a:latin typeface="Century Gothic" panose="020B0502020202020204" pitchFamily="34" charset="0"/>
              </a:rPr>
              <a:t>Conaf</a:t>
            </a:r>
            <a:r>
              <a:rPr lang="es-ES" sz="1600" dirty="0" smtClean="0">
                <a:solidFill>
                  <a:schemeClr val="bg1"/>
                </a:solidFill>
                <a:latin typeface="Century Gothic" panose="020B0502020202020204" pitchFamily="34" charset="0"/>
              </a:rPr>
              <a:t>, exige plan de manejo a concesionario, y además señala que éste debe comprometer la reforestación.</a:t>
            </a:r>
          </a:p>
          <a:p>
            <a:pPr marL="342900" indent="-342900" algn="just">
              <a:buAutoNum type="arabicPeriod"/>
            </a:pPr>
            <a:endParaRPr lang="es-ES" sz="1600" dirty="0" smtClean="0">
              <a:solidFill>
                <a:schemeClr val="bg1"/>
              </a:solidFill>
              <a:latin typeface="Century Gothic" panose="020B0502020202020204" pitchFamily="34" charset="0"/>
            </a:endParaRPr>
          </a:p>
          <a:p>
            <a:pPr marL="342900" indent="-342900" algn="just">
              <a:buAutoNum type="arabicPeriod"/>
            </a:pPr>
            <a:r>
              <a:rPr lang="es-ES" sz="1600" dirty="0" smtClean="0">
                <a:solidFill>
                  <a:schemeClr val="bg1"/>
                </a:solidFill>
                <a:latin typeface="Century Gothic" panose="020B0502020202020204" pitchFamily="34" charset="0"/>
              </a:rPr>
              <a:t>Denunciada, señala como defensa:</a:t>
            </a:r>
          </a:p>
          <a:p>
            <a:pPr marL="742950" lvl="1" indent="-285750" algn="just">
              <a:buFont typeface="Arial" pitchFamily="34" charset="0"/>
              <a:buChar char="•"/>
            </a:pPr>
            <a:r>
              <a:rPr lang="es-ES" sz="1600" dirty="0" smtClean="0">
                <a:solidFill>
                  <a:schemeClr val="bg1"/>
                </a:solidFill>
                <a:latin typeface="Century Gothic" panose="020B0502020202020204" pitchFamily="34" charset="0"/>
              </a:rPr>
              <a:t>Art. 56 Ley General de Servicios Eléctricos, en cuanto a que los propietarios de predios sirvientes tienen la obligación legal de no realizar plantaciones, construcciones u  obras que perturben el ejercicio de la concesión. </a:t>
            </a:r>
          </a:p>
          <a:p>
            <a:pPr marL="742950" lvl="1" indent="-285750" algn="just">
              <a:buFont typeface="Arial" pitchFamily="34" charset="0"/>
              <a:buChar char="•"/>
            </a:pPr>
            <a:r>
              <a:rPr lang="es-ES" sz="1600" dirty="0" smtClean="0">
                <a:solidFill>
                  <a:schemeClr val="bg1"/>
                </a:solidFill>
                <a:latin typeface="Century Gothic" panose="020B0502020202020204" pitchFamily="34" charset="0"/>
              </a:rPr>
              <a:t>Exigir la presentación de un plan de manejo sería darle protección a un objeto ilícito.</a:t>
            </a:r>
          </a:p>
          <a:p>
            <a:pPr marL="742950" lvl="1" indent="-285750" algn="just">
              <a:buFont typeface="Arial" pitchFamily="34" charset="0"/>
              <a:buChar char="•"/>
            </a:pPr>
            <a:r>
              <a:rPr lang="es-ES" sz="1600" dirty="0" smtClean="0">
                <a:solidFill>
                  <a:schemeClr val="bg1"/>
                </a:solidFill>
                <a:latin typeface="Century Gothic" panose="020B0502020202020204" pitchFamily="34" charset="0"/>
              </a:rPr>
              <a:t>Concesionaria estaba obligada a actuar subsanando la situación ilegal. </a:t>
            </a:r>
          </a:p>
        </p:txBody>
      </p:sp>
    </p:spTree>
    <p:extLst>
      <p:ext uri="{BB962C8B-B14F-4D97-AF65-F5344CB8AC3E}">
        <p14:creationId xmlns:p14="http://schemas.microsoft.com/office/powerpoint/2010/main" val="3612528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endParaRPr lang="es-CL"/>
          </a:p>
        </p:txBody>
      </p:sp>
      <p:pic>
        <p:nvPicPr>
          <p:cNvPr id="4" name="Imagen 30" descr="fondo-63.png"/>
          <p:cNvPicPr>
            <a:picLocks noChangeAspect="1"/>
          </p:cNvPicPr>
          <p:nvPr/>
        </p:nvPicPr>
        <p:blipFill>
          <a:blip r:embed="rId2"/>
          <a:stretch>
            <a:fillRect/>
          </a:stretch>
        </p:blipFill>
        <p:spPr>
          <a:xfrm>
            <a:off x="-9463" y="1868"/>
            <a:ext cx="9153463" cy="6875970"/>
          </a:xfrm>
          <a:prstGeom prst="rect">
            <a:avLst/>
          </a:prstGeom>
        </p:spPr>
      </p:pic>
      <p:sp>
        <p:nvSpPr>
          <p:cNvPr id="6" name="5 Rectángulo"/>
          <p:cNvSpPr/>
          <p:nvPr/>
        </p:nvSpPr>
        <p:spPr>
          <a:xfrm>
            <a:off x="216024" y="399781"/>
            <a:ext cx="4572000" cy="4770537"/>
          </a:xfrm>
          <a:prstGeom prst="rect">
            <a:avLst/>
          </a:prstGeom>
        </p:spPr>
        <p:txBody>
          <a:bodyPr>
            <a:spAutoFit/>
          </a:bodyPr>
          <a:lstStyle/>
          <a:p>
            <a:r>
              <a:rPr lang="es-ES" sz="1600" b="1" dirty="0" smtClean="0">
                <a:solidFill>
                  <a:schemeClr val="bg1"/>
                </a:solidFill>
                <a:latin typeface="Century Gothic" panose="020B0502020202020204" pitchFamily="34" charset="0"/>
              </a:rPr>
              <a:t>4. Criterio I. Corte de Apelaciones:</a:t>
            </a:r>
          </a:p>
          <a:p>
            <a:endParaRPr lang="es-ES" sz="1600" b="1" dirty="0" smtClean="0">
              <a:solidFill>
                <a:schemeClr val="bg1"/>
              </a:solidFill>
              <a:latin typeface="Century Gothic" panose="020B0502020202020204" pitchFamily="34" charset="0"/>
            </a:endParaRPr>
          </a:p>
          <a:p>
            <a:pPr marL="285750" indent="-285750" algn="just">
              <a:buFont typeface="Arial" pitchFamily="34" charset="0"/>
              <a:buChar char="•"/>
            </a:pPr>
            <a:r>
              <a:rPr lang="es-ES" sz="1600" dirty="0" smtClean="0">
                <a:solidFill>
                  <a:schemeClr val="bg1"/>
                </a:solidFill>
                <a:latin typeface="Century Gothic" panose="020B0502020202020204" pitchFamily="34" charset="0"/>
              </a:rPr>
              <a:t>La actividad de la concesionaria eléctrica tenía como único objetivo, el derribamiento cautelar de tendidos eléctricos preexistentes, en los términos establecidos en el artículo 111 N° 1 del Reglamento de Instalaciones Eléctricas de Corrientes Fuertes. </a:t>
            </a:r>
          </a:p>
          <a:p>
            <a:pPr marL="285750" indent="-285750" algn="just">
              <a:buFont typeface="Arial" pitchFamily="34" charset="0"/>
              <a:buChar char="•"/>
            </a:pPr>
            <a:endParaRPr lang="es-ES" sz="1600" dirty="0" smtClean="0">
              <a:solidFill>
                <a:schemeClr val="bg1"/>
              </a:solidFill>
              <a:latin typeface="Century Gothic" panose="020B0502020202020204" pitchFamily="34" charset="0"/>
            </a:endParaRPr>
          </a:p>
          <a:p>
            <a:pPr marL="285750" indent="-285750" algn="just">
              <a:buFont typeface="Arial" pitchFamily="34" charset="0"/>
              <a:buChar char="•"/>
            </a:pPr>
            <a:r>
              <a:rPr lang="es-ES" sz="1600" dirty="0" smtClean="0">
                <a:solidFill>
                  <a:schemeClr val="bg1"/>
                </a:solidFill>
                <a:latin typeface="Century Gothic" panose="020B0502020202020204" pitchFamily="34" charset="0"/>
              </a:rPr>
              <a:t>Para los sentenciadores, dicha norma tiene preminencia en relación al DL 701.</a:t>
            </a:r>
          </a:p>
          <a:p>
            <a:pPr marL="285750" indent="-285750">
              <a:buFont typeface="Arial" pitchFamily="34" charset="0"/>
              <a:buChar char="•"/>
            </a:pPr>
            <a:endParaRPr lang="es-ES" sz="1600" dirty="0">
              <a:solidFill>
                <a:schemeClr val="bg1"/>
              </a:solidFill>
              <a:latin typeface="Century Gothic" panose="020B0502020202020204" pitchFamily="34" charset="0"/>
            </a:endParaRPr>
          </a:p>
          <a:p>
            <a:pPr marL="285750" indent="-285750">
              <a:buFont typeface="Arial" pitchFamily="34" charset="0"/>
              <a:buChar char="•"/>
            </a:pPr>
            <a:r>
              <a:rPr lang="es-ES" sz="1600" dirty="0" smtClean="0">
                <a:solidFill>
                  <a:schemeClr val="bg1"/>
                </a:solidFill>
                <a:latin typeface="Century Gothic" panose="020B0502020202020204" pitchFamily="34" charset="0"/>
              </a:rPr>
              <a:t>En la época, concluyó la referida I. Corte de Apelaciones, que la “denunciada ha actuado en conformidad a la legislación especial que le rige, legislación que no considera a la Corporación Nacional Forestal, como ente fiscalizador.”</a:t>
            </a:r>
            <a:endParaRPr lang="es-CL" sz="16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56538795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245</TotalTime>
  <Words>575</Words>
  <Application>Microsoft Office PowerPoint</Application>
  <PresentationFormat>Presentación en pantalla (4:3)</PresentationFormat>
  <Paragraphs>120</Paragraphs>
  <Slides>15</Slides>
  <Notes>0</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Tema de Office</vt:lpstr>
      <vt:lpstr>Corta de Bosques, bajo tendidos eléctricos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Corta de Bosques, bajo tendidos eléctricos</dc:title>
  <dc:creator>Usuario de Windows</dc:creator>
  <cp:lastModifiedBy>aoctavio</cp:lastModifiedBy>
  <cp:revision>28</cp:revision>
  <cp:lastPrinted>2017-08-01T00:18:26Z</cp:lastPrinted>
  <dcterms:created xsi:type="dcterms:W3CDTF">2017-07-31T20:15:42Z</dcterms:created>
  <dcterms:modified xsi:type="dcterms:W3CDTF">2017-08-01T11:33:18Z</dcterms:modified>
</cp:coreProperties>
</file>