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3" d="100"/>
          <a:sy n="83" d="100"/>
        </p:scale>
        <p:origin x="-1380" y="-12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961571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 Juan López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“Escribir una cita aquí”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t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xfrm>
            <a:off x="1270000" y="1638300"/>
            <a:ext cx="10464800" cy="4033384"/>
          </a:xfrm>
          <a:prstGeom prst="rect">
            <a:avLst/>
          </a:prstGeom>
        </p:spPr>
        <p:txBody>
          <a:bodyPr/>
          <a:lstStyle/>
          <a:p>
            <a:pPr defTabSz="368045">
              <a:defRPr sz="5040" b="1">
                <a:latin typeface="Helvetica"/>
                <a:ea typeface="Helvetica"/>
                <a:cs typeface="Helvetica"/>
                <a:sym typeface="Helvetica"/>
              </a:defRPr>
            </a:pPr>
            <a:r>
              <a:t>El Coordinador Eléctrico Nacional como garante del reformulado acceso abierto a las redes ¿Hacia la separación efectiva del gestor de redes de transporte?  </a:t>
            </a:r>
          </a:p>
        </p:txBody>
      </p:sp>
      <p:sp>
        <p:nvSpPr>
          <p:cNvPr id="120" name="Shape 120"/>
          <p:cNvSpPr>
            <a:spLocks noGrp="1"/>
          </p:cNvSpPr>
          <p:nvPr>
            <p:ph type="subTitle" sz="half" idx="1"/>
          </p:nvPr>
        </p:nvSpPr>
        <p:spPr>
          <a:xfrm>
            <a:off x="1270000" y="6613993"/>
            <a:ext cx="10464800" cy="2824275"/>
          </a:xfrm>
          <a:prstGeom prst="rect">
            <a:avLst/>
          </a:prstGeom>
        </p:spPr>
        <p:txBody>
          <a:bodyPr/>
          <a:lstStyle/>
          <a:p>
            <a:pPr algn="r" defTabSz="461518">
              <a:defRPr sz="2528"/>
            </a:pPr>
            <a:r>
              <a:t> Alberto Olivares</a:t>
            </a:r>
          </a:p>
          <a:p>
            <a:pPr algn="r" defTabSz="461518">
              <a:defRPr sz="2528"/>
            </a:pPr>
            <a:r>
              <a:t>Académico Universidad de Talca</a:t>
            </a:r>
          </a:p>
          <a:p>
            <a:pPr algn="r" defTabSz="461518">
              <a:defRPr sz="2528"/>
            </a:pPr>
            <a:endParaRPr/>
          </a:p>
          <a:p>
            <a:pPr defTabSz="461518">
              <a:defRPr sz="2528"/>
            </a:pPr>
            <a:endParaRPr/>
          </a:p>
          <a:p>
            <a:pPr defTabSz="461518">
              <a:defRPr sz="2528"/>
            </a:pPr>
            <a:r>
              <a:t>XVII Jornadas de Derecho de la Energía</a:t>
            </a:r>
          </a:p>
          <a:p>
            <a:pPr defTabSz="461518">
              <a:defRPr sz="2528"/>
            </a:pPr>
            <a:r>
              <a:t>Santiago, 1 de agosto de 2017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just">
              <a:buSzTx/>
              <a:buNone/>
              <a:defRPr sz="4600">
                <a:latin typeface="Helvetica"/>
                <a:ea typeface="Helvetica"/>
                <a:cs typeface="Helvetica"/>
                <a:sym typeface="Helvetica"/>
              </a:defRPr>
            </a:pPr>
            <a:r>
              <a:rPr u="sng"/>
              <a:t>Tres técnicas regulatorias</a:t>
            </a:r>
            <a:r>
              <a:t>:</a:t>
            </a:r>
          </a:p>
          <a:p>
            <a:pPr marL="228600" indent="-228600" algn="just">
              <a:buClr>
                <a:srgbClr val="FF2600"/>
              </a:buClr>
              <a:buSzPct val="100000"/>
              <a:buAutoNum type="arabicPeriod"/>
              <a:defRPr sz="4600"/>
            </a:pPr>
            <a:r>
              <a:t> Separación de actividades</a:t>
            </a:r>
          </a:p>
          <a:p>
            <a:pPr marL="228600" indent="-228600" algn="just">
              <a:buClr>
                <a:srgbClr val="FF2600"/>
              </a:buClr>
              <a:buSzPct val="100000"/>
              <a:buAutoNum type="arabicPeriod"/>
              <a:defRPr sz="4600"/>
            </a:pPr>
            <a:r>
              <a:t> La designación de operadores independientes de las redes de transmisión</a:t>
            </a:r>
          </a:p>
          <a:p>
            <a:pPr marL="228600" indent="-228600" algn="just">
              <a:buClr>
                <a:srgbClr val="FF2600"/>
              </a:buClr>
              <a:buSzPct val="100000"/>
              <a:buAutoNum type="arabicPeriod"/>
              <a:defRPr sz="4600"/>
            </a:pPr>
            <a:r>
              <a:t> El acceso de terceros a la red (Third Party Access)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lvl="1" indent="228600" algn="r">
              <a:buSzTx/>
              <a:buNone/>
              <a:defRPr sz="5200"/>
            </a:pPr>
            <a:r>
              <a:t> </a:t>
            </a:r>
          </a:p>
          <a:p>
            <a:pPr marL="673100" lvl="1" indent="-228600" algn="r">
              <a:buSzPct val="100000"/>
              <a:buAutoNum type="romanUcPeriod" startAt="3"/>
              <a:defRPr sz="5200">
                <a:latin typeface="Helvetica"/>
                <a:ea typeface="Helvetica"/>
                <a:cs typeface="Helvetica"/>
                <a:sym typeface="Helvetica"/>
              </a:defRPr>
            </a:pPr>
            <a:r>
              <a:t>El acceso abierto a las redes en Chile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26313" indent="-226313" defTabSz="578358">
              <a:spcBef>
                <a:spcPts val="4100"/>
              </a:spcBef>
              <a:buClr>
                <a:schemeClr val="accent5"/>
              </a:buClr>
              <a:buSzPct val="100000"/>
              <a:buAutoNum type="arabicParenR"/>
              <a:defRPr sz="5148">
                <a:latin typeface="Helvetica"/>
                <a:ea typeface="Helvetica"/>
                <a:cs typeface="Helvetica"/>
                <a:sym typeface="Helvetica"/>
              </a:defRPr>
            </a:pPr>
            <a:r>
              <a:t> Ley corta I (Nº 19.940):</a:t>
            </a:r>
          </a:p>
          <a:p>
            <a:pPr marL="226313" indent="-226313" defTabSz="578358">
              <a:spcBef>
                <a:spcPts val="4100"/>
              </a:spcBef>
              <a:buClr>
                <a:schemeClr val="accent5"/>
              </a:buClr>
              <a:buSzPct val="100000"/>
              <a:buAutoNum type="alphaLcParenBoth"/>
              <a:defRPr sz="5148"/>
            </a:pPr>
            <a:r>
              <a:t> Acceso abierto (transmisión troncal, subtransmisión y adicional)</a:t>
            </a:r>
          </a:p>
          <a:p>
            <a:pPr marL="226313" indent="-226313" defTabSz="578358">
              <a:spcBef>
                <a:spcPts val="4100"/>
              </a:spcBef>
              <a:buClr>
                <a:schemeClr val="accent5"/>
              </a:buClr>
              <a:buSzPct val="100000"/>
              <a:buAutoNum type="alphaLcParenBoth"/>
              <a:defRPr sz="5148"/>
            </a:pPr>
            <a:r>
              <a:t> CDEC garantes de su correcta aplicación (liquidación de los costos de transmisión)</a:t>
            </a:r>
          </a:p>
          <a:p>
            <a:pPr marL="226313" indent="-226313" defTabSz="578358">
              <a:spcBef>
                <a:spcPts val="4100"/>
              </a:spcBef>
              <a:buClr>
                <a:schemeClr val="accent5"/>
              </a:buClr>
              <a:buSzPct val="100000"/>
              <a:buAutoNum type="alphaLcParenBoth"/>
              <a:defRPr sz="5148"/>
            </a:pPr>
            <a:r>
              <a:t> Panel de Expertos: Discrepancias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just" defTabSz="554990">
              <a:spcBef>
                <a:spcPts val="3900"/>
              </a:spcBef>
              <a:buSzTx/>
              <a:buNone/>
              <a:defRPr sz="4560">
                <a:latin typeface="Helvetica"/>
                <a:ea typeface="Helvetica"/>
                <a:cs typeface="Helvetica"/>
                <a:sym typeface="Helvetica"/>
              </a:defRPr>
            </a:pPr>
            <a:r>
              <a:t>Debilidades:</a:t>
            </a:r>
          </a:p>
          <a:p>
            <a:pPr marL="217170" indent="-217170" algn="just" defTabSz="554990">
              <a:spcBef>
                <a:spcPts val="3900"/>
              </a:spcBef>
              <a:buClr>
                <a:schemeClr val="accent5"/>
              </a:buClr>
              <a:buSzPct val="100000"/>
              <a:buAutoNum type="alphaLcParenBoth"/>
              <a:defRPr sz="4560"/>
            </a:pPr>
            <a:r>
              <a:t> Escasa regulación (reglas poco claras, no existencia de criterios, costos no uniformes)</a:t>
            </a:r>
          </a:p>
          <a:p>
            <a:pPr marL="217170" indent="-217170" algn="just" defTabSz="554990">
              <a:spcBef>
                <a:spcPts val="3900"/>
              </a:spcBef>
              <a:buClr>
                <a:schemeClr val="accent5"/>
              </a:buClr>
              <a:buSzPct val="100000"/>
              <a:buAutoNum type="alphaLcParenBoth"/>
              <a:defRPr sz="4560"/>
            </a:pPr>
            <a:r>
              <a:t> Negociación entre partes</a:t>
            </a:r>
          </a:p>
          <a:p>
            <a:pPr marL="0" indent="0" algn="just" defTabSz="554990">
              <a:spcBef>
                <a:spcPts val="3900"/>
              </a:spcBef>
              <a:buSzTx/>
              <a:buNone/>
              <a:defRPr sz="4560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Consecuencia: </a:t>
            </a:r>
            <a:r>
              <a:t>Aplicación incorrecta del acceso abierto = problemas a la libre competencia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26313" indent="-226313" defTabSz="578358">
              <a:spcBef>
                <a:spcPts val="4100"/>
              </a:spcBef>
              <a:buClr>
                <a:srgbClr val="FF2600"/>
              </a:buClr>
              <a:buSzPct val="100000"/>
              <a:buAutoNum type="arabicParenR" startAt="2"/>
              <a:defRPr sz="3564">
                <a:latin typeface="Helvetica"/>
                <a:ea typeface="Helvetica"/>
                <a:cs typeface="Helvetica"/>
                <a:sym typeface="Helvetica"/>
              </a:defRPr>
            </a:pPr>
            <a:r>
              <a:t> </a:t>
            </a:r>
            <a:r>
              <a:rPr sz="3663"/>
              <a:t>Ley 20.936 </a:t>
            </a:r>
          </a:p>
          <a:p>
            <a:pPr marL="226313" indent="-226313" defTabSz="578358">
              <a:spcBef>
                <a:spcPts val="4100"/>
              </a:spcBef>
              <a:buClr>
                <a:srgbClr val="FF2600"/>
              </a:buClr>
              <a:buSzPct val="100000"/>
              <a:buAutoNum type="alphaLcParenBoth"/>
              <a:defRPr sz="3663"/>
            </a:pPr>
            <a:r>
              <a:rPr>
                <a:uFill>
                  <a:solidFill>
                    <a:srgbClr val="323232"/>
                  </a:solidFill>
                </a:uFill>
              </a:rPr>
              <a:t>Eleva al mecanismo a la categoría de principio de la coordinación de la operación; </a:t>
            </a:r>
          </a:p>
          <a:p>
            <a:pPr marL="226313" indent="-226313" defTabSz="578358">
              <a:spcBef>
                <a:spcPts val="4100"/>
              </a:spcBef>
              <a:buClr>
                <a:srgbClr val="FF2600"/>
              </a:buClr>
              <a:buSzPct val="100000"/>
              <a:buAutoNum type="alphaLcParenBoth"/>
              <a:defRPr sz="3663"/>
            </a:pPr>
            <a:r>
              <a:rPr>
                <a:uFill>
                  <a:solidFill>
                    <a:srgbClr val="323232"/>
                  </a:solidFill>
                </a:uFill>
                <a:latin typeface="Arial"/>
                <a:ea typeface="Arial"/>
                <a:cs typeface="Arial"/>
                <a:sym typeface="Arial"/>
              </a:rPr>
              <a:t>Define el acceso abierto: </a:t>
            </a:r>
            <a:r>
              <a:rPr>
                <a:uFill>
                  <a:solidFill>
                    <a:srgbClr val="323232"/>
                  </a:solidFill>
                </a:uFill>
              </a:rPr>
              <a:t>“Las instalaciones de los sistemas de transmisión del sistema eléctrico están sometidos a un régimen de acceso abierto, pudiendo ser utilizados por terceros bajo condiciones técnicas y económicas no discriminatorias entre todos los usuarios, a través del pago de la remuneración del sistema de transmisión que corresponda” </a:t>
            </a:r>
            <a:r>
              <a:rPr>
                <a:uFill>
                  <a:solidFill>
                    <a:srgbClr val="323232"/>
                  </a:solidFill>
                </a:uFill>
                <a:latin typeface="Arial"/>
                <a:ea typeface="Arial"/>
                <a:cs typeface="Arial"/>
                <a:sym typeface="Arial"/>
              </a:rPr>
              <a:t>(art. 79, inc. 1º).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28600" indent="-228600">
              <a:buClr>
                <a:srgbClr val="FF2600"/>
              </a:buClr>
              <a:buSzPct val="100000"/>
              <a:buAutoNum type="alphaLcParenBoth" startAt="3"/>
              <a:defRPr sz="3700"/>
            </a:pPr>
            <a:r>
              <a:t> </a:t>
            </a:r>
            <a:r>
              <a:rPr>
                <a:uFill>
                  <a:solidFill>
                    <a:srgbClr val="323232"/>
                  </a:solidFill>
                </a:uFill>
              </a:rPr>
              <a:t>Entrega atribuciones al Coordinador Eléctrico Nacional para garantizar el acceso abierto, entre ellas las de autorizar la conexión a los sistemas de transmisión por parte de terceros;</a:t>
            </a:r>
          </a:p>
          <a:p>
            <a:pPr marL="228600" indent="-228600">
              <a:buClr>
                <a:srgbClr val="FF2600"/>
              </a:buClr>
              <a:buSzPct val="100000"/>
              <a:buAutoNum type="alphaLcParenBoth" startAt="3"/>
            </a:pPr>
            <a:r>
              <a:rPr>
                <a:uFill>
                  <a:solidFill>
                    <a:srgbClr val="323232"/>
                  </a:solidFill>
                </a:uFill>
              </a:rPr>
              <a:t> Establece el acceso abierto tanto para la transmisión en el país como para la interconexión internacional.</a:t>
            </a:r>
          </a:p>
          <a:p>
            <a:pPr marL="228600" indent="-228600">
              <a:buClr>
                <a:srgbClr val="FF2600"/>
              </a:buClr>
              <a:buSzPct val="100000"/>
              <a:buAutoNum type="alphaLcParenBoth" startAt="3"/>
            </a:pPr>
            <a:r>
              <a:rPr>
                <a:uFill>
                  <a:solidFill>
                    <a:srgbClr val="323232"/>
                  </a:solidFill>
                </a:uFill>
              </a:rPr>
              <a:t> Para la transmisión nacional, distingue entre sistemas de transmisión: i) nacional; ii) zonal, iii) para polos de desarrollo y; iv) dedicados (art 73). 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just" defTabSz="413613">
              <a:lnSpc>
                <a:spcPct val="120000"/>
              </a:lnSpc>
              <a:spcBef>
                <a:spcPts val="200"/>
              </a:spcBef>
              <a:buSzTx/>
              <a:buNone/>
              <a:tabLst>
                <a:tab pos="419100" algn="l"/>
                <a:tab pos="838200" algn="l"/>
                <a:tab pos="1257300" algn="l"/>
                <a:tab pos="1676400" algn="l"/>
                <a:tab pos="2095500" algn="l"/>
                <a:tab pos="2514600" algn="l"/>
                <a:tab pos="2933700" algn="l"/>
                <a:tab pos="3352800" algn="l"/>
                <a:tab pos="3784600" algn="l"/>
                <a:tab pos="4203700" algn="l"/>
                <a:tab pos="4622800" algn="l"/>
                <a:tab pos="4864100" algn="l"/>
              </a:tabLst>
              <a:defRPr sz="395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u="sng"/>
              <a:t>D</a:t>
            </a:r>
            <a:r>
              <a:rPr u="sng">
                <a:solidFill>
                  <a:srgbClr val="323232"/>
                </a:solidFill>
                <a:uFill>
                  <a:solidFill>
                    <a:srgbClr val="323232"/>
                  </a:solidFill>
                </a:uFill>
              </a:rPr>
              <a:t>os modalidades de acceso abierto</a:t>
            </a:r>
            <a:r>
              <a:rPr>
                <a:solidFill>
                  <a:srgbClr val="323232"/>
                </a:solidFill>
                <a:uFill>
                  <a:solidFill>
                    <a:srgbClr val="323232"/>
                  </a:solidFill>
                </a:uFill>
              </a:rPr>
              <a:t>:  </a:t>
            </a:r>
            <a:endParaRPr>
              <a:solidFill>
                <a:srgbClr val="323232"/>
              </a:solidFill>
              <a:uFill>
                <a:solidFill>
                  <a:srgbClr val="323232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marL="697794" indent="-697794" algn="just" defTabSz="413613">
              <a:lnSpc>
                <a:spcPct val="120000"/>
              </a:lnSpc>
              <a:spcBef>
                <a:spcPts val="200"/>
              </a:spcBef>
              <a:buClr>
                <a:schemeClr val="accent5"/>
              </a:buClr>
              <a:buSzPct val="100000"/>
              <a:buAutoNum type="alphaLcParenBoth"/>
              <a:tabLst>
                <a:tab pos="419100" algn="l"/>
                <a:tab pos="838200" algn="l"/>
                <a:tab pos="1257300" algn="l"/>
                <a:tab pos="1676400" algn="l"/>
                <a:tab pos="2095500" algn="l"/>
                <a:tab pos="2514600" algn="l"/>
                <a:tab pos="2933700" algn="l"/>
                <a:tab pos="3352800" algn="l"/>
                <a:tab pos="3784600" algn="l"/>
                <a:tab pos="4203700" algn="l"/>
                <a:tab pos="4622800" algn="l"/>
                <a:tab pos="4864100" algn="l"/>
              </a:tabLst>
              <a:defRPr sz="395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323232"/>
                </a:solidFill>
                <a:uFill>
                  <a:solidFill>
                    <a:srgbClr val="323232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>
                <a:solidFill>
                  <a:srgbClr val="323232"/>
                </a:solidFill>
                <a:uFill>
                  <a:solidFill>
                    <a:srgbClr val="323232"/>
                  </a:solidFill>
                </a:uFill>
                <a:latin typeface="+mn-lt"/>
                <a:ea typeface="+mn-ea"/>
                <a:cs typeface="+mn-cs"/>
                <a:sym typeface="Helvetica Light"/>
              </a:rPr>
              <a:t>Para los sistemas de transmisión nacional, zonal y para polos de desarrollo señala que “no podrán negar el acceso al servicio de transporte o transmisión a ningún interesado por motivos de capacidad técnica”, sin perjuicio de las atribuciones del Coordinador Nacional para limitar las inyecciones o retiros, para permitir la </a:t>
            </a:r>
            <a:r>
              <a:rPr>
                <a:solidFill>
                  <a:srgbClr val="323232"/>
                </a:solidFill>
                <a:uFill>
                  <a:solidFill>
                    <a:srgbClr val="323232"/>
                  </a:solidFill>
                </a:uFill>
              </a:rPr>
              <a:t>correcta operación del sistema eléctrico</a:t>
            </a:r>
            <a:r>
              <a:rPr>
                <a:solidFill>
                  <a:srgbClr val="323232"/>
                </a:solidFill>
                <a:uFill>
                  <a:solidFill>
                    <a:srgbClr val="323232"/>
                  </a:solidFill>
                </a:uFill>
                <a:latin typeface="+mn-lt"/>
                <a:ea typeface="+mn-ea"/>
                <a:cs typeface="+mn-cs"/>
                <a:sym typeface="Helvetica Light"/>
              </a:rPr>
              <a:t> (art. 79, inc. 2)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746477" indent="-746477" algn="just" defTabSz="413613">
              <a:lnSpc>
                <a:spcPct val="120000"/>
              </a:lnSpc>
              <a:spcBef>
                <a:spcPts val="200"/>
              </a:spcBef>
              <a:buClr>
                <a:schemeClr val="accent5"/>
              </a:buClr>
              <a:buSzPct val="100000"/>
              <a:buAutoNum type="alphaLcParenBoth" startAt="2"/>
              <a:tabLst>
                <a:tab pos="419100" algn="l"/>
                <a:tab pos="838200" algn="l"/>
                <a:tab pos="1257300" algn="l"/>
                <a:tab pos="1676400" algn="l"/>
                <a:tab pos="2095500" algn="l"/>
                <a:tab pos="2514600" algn="l"/>
                <a:tab pos="2933700" algn="l"/>
                <a:tab pos="3352800" algn="l"/>
                <a:tab pos="3784600" algn="l"/>
                <a:tab pos="4203700" algn="l"/>
                <a:tab pos="4622800" algn="l"/>
                <a:tab pos="4864100" algn="l"/>
              </a:tabLst>
              <a:defRPr sz="2760">
                <a:uFill>
                  <a:solidFill>
                    <a:srgbClr val="000000"/>
                  </a:solidFill>
                </a:uFill>
              </a:defRPr>
            </a:pPr>
            <a:r>
              <a:rPr sz="4232">
                <a:solidFill>
                  <a:srgbClr val="323232"/>
                </a:solidFill>
                <a:uFill>
                  <a:solidFill>
                    <a:srgbClr val="323232"/>
                  </a:solidFill>
                </a:uFill>
              </a:rPr>
              <a:t>Para los sistemas de transmisión dedicados, los operadores “no podrán negar el servicio a ningún interesado cuando exista </a:t>
            </a:r>
            <a:r>
              <a:rPr sz="4232">
                <a:solidFill>
                  <a:srgbClr val="323232"/>
                </a:solidFill>
                <a:uFill>
                  <a:solidFill>
                    <a:srgbClr val="323232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capacidad técnica disponible de transmisión</a:t>
            </a:r>
            <a:r>
              <a:rPr sz="4232">
                <a:solidFill>
                  <a:srgbClr val="323232"/>
                </a:solidFill>
                <a:uFill>
                  <a:solidFill>
                    <a:srgbClr val="323232"/>
                  </a:solidFill>
                </a:uFill>
              </a:rPr>
              <a:t>, sin perjuicio de la capacidad contratada o de los proyectos propios que se hayan contemplado fehacientemente al momento de la solicitud de uso de capacidad técnica” (art. 80)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lvl="6" indent="1371600" algn="r">
              <a:buSzTx/>
              <a:buNone/>
              <a:defRPr sz="5200">
                <a:latin typeface="Helvetica"/>
                <a:ea typeface="Helvetica"/>
                <a:cs typeface="Helvetica"/>
                <a:sym typeface="Helvetica"/>
              </a:defRPr>
            </a:pPr>
            <a:r>
              <a:t>  </a:t>
            </a:r>
          </a:p>
          <a:p>
            <a:pPr marL="2895600" lvl="6" indent="-228600" algn="r">
              <a:buSzPct val="100000"/>
              <a:buAutoNum type="romanUcPeriod" startAt="4"/>
              <a:defRPr sz="5200">
                <a:latin typeface="Helvetica"/>
                <a:ea typeface="Helvetica"/>
                <a:cs typeface="Helvetica"/>
                <a:sym typeface="Helvetica"/>
              </a:defRPr>
            </a:pPr>
            <a:r>
              <a:t>A modo de conclusión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28600" indent="-228600">
              <a:buClr>
                <a:schemeClr val="accent5"/>
              </a:buClr>
              <a:buSzPct val="100000"/>
              <a:buAutoNum type="arabicPeriod"/>
              <a:defRPr sz="55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 Aciertos de la Ley</a:t>
            </a:r>
            <a:r>
              <a:t>:</a:t>
            </a:r>
          </a:p>
          <a:p>
            <a:pPr marL="228600" indent="-228600">
              <a:buClr>
                <a:schemeClr val="accent5"/>
              </a:buClr>
              <a:buSzPct val="100000"/>
              <a:buAutoNum type="alphaLcParenBoth"/>
              <a:defRPr sz="5500"/>
            </a:pPr>
            <a:r>
              <a:t> El acceso abierto como principio de la coordinación de la operación</a:t>
            </a:r>
          </a:p>
          <a:p>
            <a:pPr marL="228600" indent="-228600">
              <a:buClr>
                <a:schemeClr val="accent5"/>
              </a:buClr>
              <a:buSzPct val="100000"/>
              <a:buAutoNum type="alphaLcParenBoth"/>
              <a:defRPr sz="5500"/>
            </a:pPr>
            <a:r>
              <a:t> Establecer 2 modalidades de acceso abierto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/>
          </p:cNvSpPr>
          <p:nvPr>
            <p:ph type="body" idx="1"/>
          </p:nvPr>
        </p:nvSpPr>
        <p:spPr>
          <a:xfrm>
            <a:off x="638730" y="1270000"/>
            <a:ext cx="11727341" cy="7213600"/>
          </a:xfrm>
          <a:prstGeom prst="rect">
            <a:avLst/>
          </a:prstGeom>
        </p:spPr>
        <p:txBody>
          <a:bodyPr/>
          <a:lstStyle/>
          <a:p>
            <a:pPr marL="266700" indent="-266700" algn="just">
              <a:buSzPct val="100000"/>
              <a:buAutoNum type="romanUcPeriod"/>
              <a:defRPr sz="5000"/>
            </a:pPr>
            <a:r>
              <a:t>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Electricidad y actividad eléctrica</a:t>
            </a:r>
          </a:p>
          <a:p>
            <a:pPr marL="228600" indent="-228600" algn="just">
              <a:buSzPct val="100000"/>
              <a:buAutoNum type="romanUcPeriod"/>
              <a:defRPr sz="5000">
                <a:latin typeface="Helvetica"/>
                <a:ea typeface="Helvetica"/>
                <a:cs typeface="Helvetica"/>
                <a:sym typeface="Helvetica"/>
              </a:defRPr>
            </a:pPr>
            <a:r>
              <a:t> La competencia en el sector eléctrico</a:t>
            </a:r>
          </a:p>
          <a:p>
            <a:pPr marL="254000" indent="-228600" algn="just">
              <a:buSzPct val="100000"/>
              <a:buAutoNum type="romanUcPeriod"/>
              <a:defRPr sz="5000">
                <a:latin typeface="Helvetica"/>
                <a:ea typeface="Helvetica"/>
                <a:cs typeface="Helvetica"/>
                <a:sym typeface="Helvetica"/>
              </a:defRPr>
            </a:pPr>
            <a:r>
              <a:t> El acceso abierto a las redes en Chile</a:t>
            </a:r>
          </a:p>
          <a:p>
            <a:pPr marL="228600" indent="-228600" algn="just">
              <a:buSzPct val="100000"/>
              <a:buAutoNum type="romanUcPeriod"/>
              <a:defRPr sz="5000">
                <a:latin typeface="Helvetica"/>
                <a:ea typeface="Helvetica"/>
                <a:cs typeface="Helvetica"/>
                <a:sym typeface="Helvetica"/>
              </a:defRPr>
            </a:pPr>
            <a:r>
              <a:t> Conclusiones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15949" indent="-615949" defTabSz="566674">
              <a:spcBef>
                <a:spcPts val="4000"/>
              </a:spcBef>
              <a:buClr>
                <a:schemeClr val="accent5"/>
              </a:buClr>
              <a:buSzPct val="100000"/>
              <a:buAutoNum type="arabicPeriod" startAt="2"/>
              <a:defRPr sz="4462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Desaciertos</a:t>
            </a:r>
            <a:r>
              <a:t>:</a:t>
            </a:r>
          </a:p>
          <a:p>
            <a:pPr marL="615949" indent="-615949" defTabSz="566674">
              <a:spcBef>
                <a:spcPts val="4000"/>
              </a:spcBef>
              <a:buClr>
                <a:schemeClr val="accent5"/>
              </a:buClr>
              <a:buSzPct val="100000"/>
              <a:buAutoNum type="alphaLcParenBoth"/>
              <a:defRPr sz="4462"/>
            </a:pPr>
            <a:r>
              <a:t>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Coordinador del Sistema Eléctrico Nacional como garante del acceso abierto:</a:t>
            </a:r>
            <a:r>
              <a:t> El Coordinador debe ser un operador del Mercado, distinto del operador de las redes de transmisión</a:t>
            </a:r>
          </a:p>
          <a:p>
            <a:pPr marL="615949" indent="-615949" defTabSz="566674">
              <a:spcBef>
                <a:spcPts val="4000"/>
              </a:spcBef>
              <a:buClr>
                <a:schemeClr val="accent5"/>
              </a:buClr>
              <a:buSzPct val="100000"/>
              <a:buAutoNum type="alphaLcParenBoth"/>
              <a:defRPr sz="4462"/>
            </a:pPr>
            <a:r>
              <a:t> Se debe pasar del modelo ISO (Indepent System Operator) al modelo TSO (Transmission System Operator)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4600"/>
            </a:pPr>
            <a:r>
              <a:t>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Por tanto:</a:t>
            </a:r>
          </a:p>
          <a:p>
            <a:pPr marL="811388" indent="-811388">
              <a:buClr>
                <a:schemeClr val="accent5"/>
              </a:buClr>
              <a:buSzPct val="100000"/>
              <a:buAutoNum type="alphaLcParenBoth"/>
              <a:defRPr sz="4600"/>
            </a:pPr>
            <a:r>
              <a:t>Separación efectiva de las redes de transmisión</a:t>
            </a:r>
          </a:p>
          <a:p>
            <a:pPr marL="811388" indent="-811388">
              <a:buClr>
                <a:schemeClr val="accent5"/>
              </a:buClr>
              <a:buSzPct val="100000"/>
              <a:buAutoNum type="alphaLcParenBoth"/>
              <a:defRPr sz="4600"/>
            </a:pPr>
            <a:r>
              <a:t>Propietario de las redes = Operador del sistema de transmisión</a:t>
            </a:r>
          </a:p>
          <a:p>
            <a:pPr marL="811388" indent="-811388">
              <a:buClr>
                <a:schemeClr val="accent5"/>
              </a:buClr>
              <a:buSzPct val="100000"/>
              <a:buAutoNum type="alphaLcParenBoth"/>
              <a:defRPr sz="4600"/>
            </a:pPr>
            <a:r>
              <a:t>Acceso abierto a las redes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just" defTabSz="578358">
              <a:spcBef>
                <a:spcPts val="4100"/>
              </a:spcBef>
              <a:buSzTx/>
              <a:buNone/>
              <a:defRPr sz="5247"/>
            </a:pPr>
            <a:r>
              <a:t>De esta forma existirá una aplicación correcta del acceso abierto a las redes de transmisión</a:t>
            </a:r>
          </a:p>
          <a:p>
            <a:pPr marL="226313" indent="-226313" algn="just" defTabSz="578358">
              <a:spcBef>
                <a:spcPts val="4100"/>
              </a:spcBef>
              <a:buClr>
                <a:schemeClr val="accent5"/>
              </a:buClr>
              <a:buSzPct val="100000"/>
              <a:buAutoNum type="alphaLcParenBoth"/>
              <a:defRPr sz="5247"/>
            </a:pPr>
            <a:r>
              <a:t> Condiciones para el correcto funcionamiento del mercado</a:t>
            </a:r>
          </a:p>
          <a:p>
            <a:pPr marL="226313" indent="-226313" algn="just" defTabSz="578358">
              <a:spcBef>
                <a:spcPts val="4100"/>
              </a:spcBef>
              <a:buClr>
                <a:schemeClr val="accent5"/>
              </a:buClr>
              <a:buSzPct val="100000"/>
              <a:buAutoNum type="alphaLcParenBoth"/>
              <a:defRPr sz="5247"/>
            </a:pPr>
            <a:r>
              <a:t> Incentivo a las ERNC</a:t>
            </a:r>
          </a:p>
          <a:p>
            <a:pPr marL="226313" indent="-226313" algn="just" defTabSz="578358">
              <a:spcBef>
                <a:spcPts val="4100"/>
              </a:spcBef>
              <a:buClr>
                <a:schemeClr val="accent5"/>
              </a:buClr>
              <a:buSzPct val="100000"/>
              <a:buAutoNum type="alphaLcParenBoth"/>
              <a:defRPr sz="5247"/>
            </a:pPr>
            <a:r>
              <a:t> Mejora la calidad de las redes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895600" lvl="6" indent="-228600" algn="just">
              <a:buSzPct val="100000"/>
              <a:buAutoNum type="romanUcPeriod"/>
              <a:defRPr sz="4200"/>
            </a:pPr>
            <a:endParaRPr/>
          </a:p>
          <a:p>
            <a:pPr marL="2451100" lvl="5" indent="-228600" algn="just">
              <a:buSzPct val="100000"/>
              <a:buAutoNum type="romanUcPeriod"/>
              <a:defRPr sz="5200"/>
            </a:pPr>
            <a:r>
              <a:t>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Electricidad y actividad eléctrica. Características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asted-image.tiff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6431287" y="1430535"/>
            <a:ext cx="5908032" cy="6892703"/>
          </a:xfrm>
          <a:prstGeom prst="rect">
            <a:avLst/>
          </a:prstGeom>
        </p:spPr>
      </p:pic>
      <p:pic>
        <p:nvPicPr>
          <p:cNvPr id="127" name="pasted-image.tiff"/>
          <p:cNvPicPr>
            <a:picLocks noGrp="1" noChangeAspect="1"/>
          </p:cNvPicPr>
          <p:nvPr>
            <p:ph type="pic" idx="14"/>
          </p:nvPr>
        </p:nvPicPr>
        <p:blipFill>
          <a:blip r:embed="rId3">
            <a:extLst/>
          </a:blip>
          <a:srcRect t="18747" b="18747"/>
          <a:stretch>
            <a:fillRect/>
          </a:stretch>
        </p:blipFill>
        <p:spPr>
          <a:xfrm>
            <a:off x="821187" y="5544268"/>
            <a:ext cx="5334001" cy="3771901"/>
          </a:xfrm>
          <a:prstGeom prst="rect">
            <a:avLst/>
          </a:prstGeom>
        </p:spPr>
      </p:pic>
      <p:pic>
        <p:nvPicPr>
          <p:cNvPr id="128" name="pasted-image.tiff"/>
          <p:cNvPicPr>
            <a:picLocks noGrp="1" noChangeAspect="1"/>
          </p:cNvPicPr>
          <p:nvPr>
            <p:ph type="pic" idx="15"/>
          </p:nvPr>
        </p:nvPicPr>
        <p:blipFill>
          <a:blip r:embed="rId4">
            <a:extLst/>
          </a:blip>
          <a:srcRect l="30891" r="30891"/>
          <a:stretch>
            <a:fillRect/>
          </a:stretch>
        </p:blipFill>
        <p:spPr>
          <a:xfrm>
            <a:off x="1944290" y="447693"/>
            <a:ext cx="3350437" cy="50097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pasted-image.tiff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10259" r="10259"/>
          <a:stretch>
            <a:fillRect/>
          </a:stretch>
        </p:blipFill>
        <p:spPr>
          <a:xfrm>
            <a:off x="5841961" y="5314324"/>
            <a:ext cx="5528844" cy="3909683"/>
          </a:xfrm>
          <a:prstGeom prst="rect">
            <a:avLst/>
          </a:prstGeom>
        </p:spPr>
      </p:pic>
      <p:pic>
        <p:nvPicPr>
          <p:cNvPr id="131" name="pasted-image.tiff"/>
          <p:cNvPicPr>
            <a:picLocks noGrp="1" noChangeAspect="1"/>
          </p:cNvPicPr>
          <p:nvPr>
            <p:ph type="pic" idx="14"/>
          </p:nvPr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5262676" y="472265"/>
            <a:ext cx="6948485" cy="4618070"/>
          </a:xfrm>
          <a:prstGeom prst="rect">
            <a:avLst/>
          </a:prstGeom>
        </p:spPr>
      </p:pic>
      <p:pic>
        <p:nvPicPr>
          <p:cNvPr id="132" name="pasted-image.tiff"/>
          <p:cNvPicPr>
            <a:picLocks noGrp="1" noChangeAspect="1"/>
          </p:cNvPicPr>
          <p:nvPr>
            <p:ph type="pic" idx="15"/>
          </p:nvPr>
        </p:nvPicPr>
        <p:blipFill>
          <a:blip r:embed="rId4">
            <a:extLst/>
          </a:blip>
          <a:srcRect/>
          <a:stretch>
            <a:fillRect/>
          </a:stretch>
        </p:blipFill>
        <p:spPr>
          <a:xfrm>
            <a:off x="1163491" y="1651603"/>
            <a:ext cx="3814815" cy="6016248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35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0663" y="739427"/>
            <a:ext cx="10375422" cy="77815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asted-image.png"/>
          <p:cNvPicPr>
            <a:picLocks noGrp="1" noChangeAspect="1"/>
          </p:cNvPicPr>
          <p:nvPr>
            <p:ph type="pic" idx="15"/>
          </p:nvPr>
        </p:nvPicPr>
        <p:blipFill>
          <a:blip r:embed="rId2">
            <a:extLst/>
          </a:blip>
          <a:srcRect l="3257" r="3257"/>
          <a:stretch>
            <a:fillRect/>
          </a:stretch>
        </p:blipFill>
        <p:spPr>
          <a:xfrm>
            <a:off x="503197" y="590050"/>
            <a:ext cx="5334001" cy="5705689"/>
          </a:xfrm>
          <a:prstGeom prst="rect">
            <a:avLst/>
          </a:prstGeom>
        </p:spPr>
      </p:pic>
      <p:pic>
        <p:nvPicPr>
          <p:cNvPr id="138" name="pasted-image.tiff"/>
          <p:cNvPicPr>
            <a:picLocks noChangeAspect="1"/>
          </p:cNvPicPr>
          <p:nvPr/>
        </p:nvPicPr>
        <p:blipFill>
          <a:blip r:embed="rId3">
            <a:extLst/>
          </a:blip>
          <a:srcRect l="1323" r="1323"/>
          <a:stretch>
            <a:fillRect/>
          </a:stretch>
        </p:blipFill>
        <p:spPr>
          <a:xfrm>
            <a:off x="5279824" y="3736490"/>
            <a:ext cx="7506431" cy="53081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1905000" lvl="2" indent="-635000" algn="r">
              <a:buSzPct val="100000"/>
              <a:buAutoNum type="romanUcPeriod" startAt="2"/>
              <a:defRPr sz="4200"/>
            </a:pPr>
            <a:endParaRPr/>
          </a:p>
          <a:p>
            <a:pPr marL="2540000" lvl="3" indent="-635000" algn="r">
              <a:buSzPct val="100000"/>
              <a:buAutoNum type="romanUcPeriod" startAt="2"/>
              <a:defRPr sz="5200">
                <a:latin typeface="Helvetica"/>
                <a:ea typeface="Helvetica"/>
                <a:cs typeface="Helvetica"/>
                <a:sym typeface="Helvetica"/>
              </a:defRPr>
            </a:pPr>
            <a:r>
              <a:t>La competencia en el sector eléctrico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457200">
              <a:lnSpc>
                <a:spcPts val="6500"/>
              </a:lnSpc>
              <a:spcBef>
                <a:spcPts val="1200"/>
              </a:spcBef>
              <a:buSzTx/>
              <a:buNone/>
              <a:defRPr sz="4100">
                <a:latin typeface="Helvetica"/>
                <a:ea typeface="Helvetica"/>
                <a:cs typeface="Helvetica"/>
                <a:sym typeface="Helvetica"/>
              </a:defRPr>
            </a:pPr>
            <a:r>
              <a:t>LIBERALIZACIÓN DEL SECTOR:</a:t>
            </a:r>
          </a:p>
          <a:p>
            <a:pPr marL="228600" indent="-228600" defTabSz="457200">
              <a:lnSpc>
                <a:spcPts val="6500"/>
              </a:lnSpc>
              <a:spcBef>
                <a:spcPts val="1200"/>
              </a:spcBef>
              <a:buSzPct val="100000"/>
              <a:buBlip>
                <a:blip r:embed="rId2"/>
              </a:buBlip>
              <a:defRPr sz="41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marL="228600" indent="-228600" defTabSz="457200">
              <a:lnSpc>
                <a:spcPts val="6500"/>
              </a:lnSpc>
              <a:spcBef>
                <a:spcPts val="1200"/>
              </a:spcBef>
              <a:buClr>
                <a:schemeClr val="accent5"/>
              </a:buClr>
              <a:buSzPct val="100000"/>
              <a:buAutoNum type="alphaLcParenBoth"/>
              <a:defRPr sz="4100">
                <a:latin typeface="Helvetica"/>
                <a:ea typeface="Helvetica"/>
                <a:cs typeface="Helvetica"/>
                <a:sym typeface="Helvetica"/>
              </a:defRPr>
            </a:pPr>
            <a:r>
              <a:t> </a:t>
            </a:r>
            <a:r>
              <a:rPr>
                <a:latin typeface="+mn-lt"/>
                <a:ea typeface="+mn-ea"/>
                <a:cs typeface="+mn-cs"/>
                <a:sym typeface="Helvetica Light"/>
              </a:rPr>
              <a:t>La necesidad de desarticular el monopolio natural que posee el servicio eléctrico, por prestarse a través de redes</a:t>
            </a:r>
          </a:p>
          <a:p>
            <a:pPr marL="228600" indent="-228600" defTabSz="457200">
              <a:lnSpc>
                <a:spcPts val="6500"/>
              </a:lnSpc>
              <a:spcBef>
                <a:spcPts val="1200"/>
              </a:spcBef>
              <a:buClr>
                <a:schemeClr val="accent5"/>
              </a:buClr>
              <a:buSzPct val="100000"/>
              <a:buAutoNum type="alphaLcParenBoth"/>
              <a:defRPr sz="4100"/>
            </a:pPr>
            <a:r>
              <a:t> La introducción de competencia en aquellas actividades donde sea posible, a fin de consolidar el mercado eléctrico. 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684</Words>
  <Application>Microsoft Office PowerPoint</Application>
  <PresentationFormat>Personalizado</PresentationFormat>
  <Paragraphs>58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White</vt:lpstr>
      <vt:lpstr>El Coordinador Eléctrico Nacional como garante del reformulado acceso abierto a las redes ¿Hacia la separación efectiva del gestor de redes de transporte?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Coordinador Eléctrico Nacional como garante del reformulado acceso abierto a las redes ¿Hacia la separación efectiva del gestor de redes de transporte?  </dc:title>
  <dc:creator>aoctavio</dc:creator>
  <cp:lastModifiedBy>aoctavio</cp:lastModifiedBy>
  <cp:revision>1</cp:revision>
  <dcterms:modified xsi:type="dcterms:W3CDTF">2017-08-01T11:36:49Z</dcterms:modified>
</cp:coreProperties>
</file>