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53" r:id="rId1"/>
    <p:sldMasterId id="2147483665" r:id="rId2"/>
    <p:sldMasterId id="2147485605" r:id="rId3"/>
    <p:sldMasterId id="2147485617" r:id="rId4"/>
  </p:sldMasterIdLst>
  <p:notesMasterIdLst>
    <p:notesMasterId r:id="rId40"/>
  </p:notesMasterIdLst>
  <p:handoutMasterIdLst>
    <p:handoutMasterId r:id="rId41"/>
  </p:handoutMasterIdLst>
  <p:sldIdLst>
    <p:sldId id="293" r:id="rId5"/>
    <p:sldId id="257" r:id="rId6"/>
    <p:sldId id="258" r:id="rId7"/>
    <p:sldId id="259" r:id="rId8"/>
    <p:sldId id="260" r:id="rId9"/>
    <p:sldId id="261" r:id="rId10"/>
    <p:sldId id="262" r:id="rId11"/>
    <p:sldId id="263" r:id="rId12"/>
    <p:sldId id="291" r:id="rId13"/>
    <p:sldId id="265" r:id="rId14"/>
    <p:sldId id="266" r:id="rId15"/>
    <p:sldId id="267" r:id="rId16"/>
    <p:sldId id="292" r:id="rId17"/>
    <p:sldId id="269" r:id="rId18"/>
    <p:sldId id="270" r:id="rId19"/>
    <p:sldId id="294" r:id="rId20"/>
    <p:sldId id="272" r:id="rId21"/>
    <p:sldId id="295" r:id="rId22"/>
    <p:sldId id="274" r:id="rId23"/>
    <p:sldId id="275" r:id="rId24"/>
    <p:sldId id="276" r:id="rId25"/>
    <p:sldId id="296" r:id="rId26"/>
    <p:sldId id="278" r:id="rId27"/>
    <p:sldId id="279" r:id="rId28"/>
    <p:sldId id="280" r:id="rId29"/>
    <p:sldId id="297" r:id="rId30"/>
    <p:sldId id="282" r:id="rId31"/>
    <p:sldId id="283" r:id="rId32"/>
    <p:sldId id="284" r:id="rId33"/>
    <p:sldId id="285" r:id="rId34"/>
    <p:sldId id="286" r:id="rId35"/>
    <p:sldId id="298" r:id="rId36"/>
    <p:sldId id="288" r:id="rId37"/>
    <p:sldId id="289" r:id="rId38"/>
    <p:sldId id="299" r:id="rId39"/>
  </p:sldIdLst>
  <p:sldSz cx="9144000" cy="5143500" type="screen16x9"/>
  <p:notesSz cx="6950075" cy="9236075"/>
  <p:defaultTextStyle>
    <a:defPPr>
      <a:defRPr lang="en-US"/>
    </a:defPPr>
    <a:lvl1pPr algn="l" defTabSz="457200" rtl="0" fontAlgn="base">
      <a:spcBef>
        <a:spcPct val="0"/>
      </a:spcBef>
      <a:spcAft>
        <a:spcPct val="0"/>
      </a:spcAft>
      <a:defRPr kern="1200">
        <a:solidFill>
          <a:schemeClr val="tx1"/>
        </a:solidFill>
        <a:latin typeface="Arial" pitchFamily="34" charset="0"/>
        <a:ea typeface="ヒラギノ角ゴ Pro W3" charset="-128"/>
        <a:cs typeface="+mn-cs"/>
      </a:defRPr>
    </a:lvl1pPr>
    <a:lvl2pPr marL="457200" algn="l" defTabSz="457200" rtl="0" fontAlgn="base">
      <a:spcBef>
        <a:spcPct val="0"/>
      </a:spcBef>
      <a:spcAft>
        <a:spcPct val="0"/>
      </a:spcAft>
      <a:defRPr kern="1200">
        <a:solidFill>
          <a:schemeClr val="tx1"/>
        </a:solidFill>
        <a:latin typeface="Arial" pitchFamily="34" charset="0"/>
        <a:ea typeface="ヒラギノ角ゴ Pro W3" charset="-128"/>
        <a:cs typeface="+mn-cs"/>
      </a:defRPr>
    </a:lvl2pPr>
    <a:lvl3pPr marL="914400" algn="l" defTabSz="457200" rtl="0" fontAlgn="base">
      <a:spcBef>
        <a:spcPct val="0"/>
      </a:spcBef>
      <a:spcAft>
        <a:spcPct val="0"/>
      </a:spcAft>
      <a:defRPr kern="1200">
        <a:solidFill>
          <a:schemeClr val="tx1"/>
        </a:solidFill>
        <a:latin typeface="Arial" pitchFamily="34" charset="0"/>
        <a:ea typeface="ヒラギノ角ゴ Pro W3" charset="-128"/>
        <a:cs typeface="+mn-cs"/>
      </a:defRPr>
    </a:lvl3pPr>
    <a:lvl4pPr marL="1371600" algn="l" defTabSz="457200" rtl="0" fontAlgn="base">
      <a:spcBef>
        <a:spcPct val="0"/>
      </a:spcBef>
      <a:spcAft>
        <a:spcPct val="0"/>
      </a:spcAft>
      <a:defRPr kern="1200">
        <a:solidFill>
          <a:schemeClr val="tx1"/>
        </a:solidFill>
        <a:latin typeface="Arial" pitchFamily="34" charset="0"/>
        <a:ea typeface="ヒラギノ角ゴ Pro W3" charset="-128"/>
        <a:cs typeface="+mn-cs"/>
      </a:defRPr>
    </a:lvl4pPr>
    <a:lvl5pPr marL="1828800" algn="l" defTabSz="457200" rtl="0" fontAlgn="base">
      <a:spcBef>
        <a:spcPct val="0"/>
      </a:spcBef>
      <a:spcAft>
        <a:spcPct val="0"/>
      </a:spcAft>
      <a:defRPr kern="1200">
        <a:solidFill>
          <a:schemeClr val="tx1"/>
        </a:solidFill>
        <a:latin typeface="Arial" pitchFamily="34" charset="0"/>
        <a:ea typeface="ヒラギノ角ゴ Pro W3" charset="-128"/>
        <a:cs typeface="+mn-cs"/>
      </a:defRPr>
    </a:lvl5pPr>
    <a:lvl6pPr marL="2286000" algn="l" defTabSz="914400" rtl="0" eaLnBrk="1" latinLnBrk="0" hangingPunct="1">
      <a:defRPr kern="1200">
        <a:solidFill>
          <a:schemeClr val="tx1"/>
        </a:solidFill>
        <a:latin typeface="Arial" pitchFamily="34" charset="0"/>
        <a:ea typeface="ヒラギノ角ゴ Pro W3" charset="-128"/>
        <a:cs typeface="+mn-cs"/>
      </a:defRPr>
    </a:lvl6pPr>
    <a:lvl7pPr marL="2743200" algn="l" defTabSz="914400" rtl="0" eaLnBrk="1" latinLnBrk="0" hangingPunct="1">
      <a:defRPr kern="1200">
        <a:solidFill>
          <a:schemeClr val="tx1"/>
        </a:solidFill>
        <a:latin typeface="Arial" pitchFamily="34" charset="0"/>
        <a:ea typeface="ヒラギノ角ゴ Pro W3" charset="-128"/>
        <a:cs typeface="+mn-cs"/>
      </a:defRPr>
    </a:lvl7pPr>
    <a:lvl8pPr marL="3200400" algn="l" defTabSz="914400" rtl="0" eaLnBrk="1" latinLnBrk="0" hangingPunct="1">
      <a:defRPr kern="1200">
        <a:solidFill>
          <a:schemeClr val="tx1"/>
        </a:solidFill>
        <a:latin typeface="Arial" pitchFamily="34" charset="0"/>
        <a:ea typeface="ヒラギノ角ゴ Pro W3" charset="-128"/>
        <a:cs typeface="+mn-cs"/>
      </a:defRPr>
    </a:lvl8pPr>
    <a:lvl9pPr marL="3657600" algn="l" defTabSz="914400" rtl="0" eaLnBrk="1" latinLnBrk="0" hangingPunct="1">
      <a:defRPr kern="1200">
        <a:solidFill>
          <a:schemeClr val="tx1"/>
        </a:solidFill>
        <a:latin typeface="Arial" pitchFamily="34" charset="0"/>
        <a:ea typeface="ヒラギノ角ゴ Pro W3" charset="-128"/>
        <a:cs typeface="+mn-cs"/>
      </a:defRPr>
    </a:lvl9pPr>
  </p:defaultTextStyle>
  <p:extLst>
    <p:ext uri="{EFAFB233-063F-42B5-8137-9DF3F51BA10A}">
      <p15:sldGuideLst xmlns:p15="http://schemas.microsoft.com/office/powerpoint/2012/main" xmlns="">
        <p15:guide id="1" orient="horz" pos="-544">
          <p15:clr>
            <a:srgbClr val="A4A3A4"/>
          </p15:clr>
        </p15:guide>
        <p15:guide id="2" pos="235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5FA1"/>
    <a:srgbClr val="D52B1E"/>
    <a:srgbClr val="0063AF"/>
    <a:srgbClr val="E73339"/>
    <a:srgbClr val="CCFF33"/>
    <a:srgbClr val="339933"/>
    <a:srgbClr val="808080"/>
    <a:srgbClr val="FF6600"/>
    <a:srgbClr val="FFCC00"/>
    <a:srgbClr val="FE45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65" autoAdjust="0"/>
    <p:restoredTop sz="92628" autoAdjust="0"/>
  </p:normalViewPr>
  <p:slideViewPr>
    <p:cSldViewPr snapToObjects="1">
      <p:cViewPr>
        <p:scale>
          <a:sx n="120" d="100"/>
          <a:sy n="120" d="100"/>
        </p:scale>
        <p:origin x="-1566" y="-492"/>
      </p:cViewPr>
      <p:guideLst>
        <p:guide orient="horz" pos="-544"/>
        <p:guide pos="235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0755" cy="462120"/>
          </a:xfrm>
          <a:prstGeom prst="rect">
            <a:avLst/>
          </a:prstGeom>
        </p:spPr>
        <p:txBody>
          <a:bodyPr vert="horz" wrap="square" lIns="91435" tIns="45717" rIns="91435" bIns="45717" numCol="1" anchor="t" anchorCtr="0" compatLnSpc="1">
            <a:prstTxWarp prst="textNoShape">
              <a:avLst/>
            </a:prstTxWarp>
          </a:bodyPr>
          <a:lstStyle>
            <a:lvl1pPr>
              <a:defRPr sz="1200">
                <a:latin typeface="Arial" charset="0"/>
                <a:ea typeface="ヒラギノ角ゴ Pro W3" pitchFamily="-110" charset="-128"/>
                <a:cs typeface="+mn-cs"/>
              </a:defRPr>
            </a:lvl1pPr>
          </a:lstStyle>
          <a:p>
            <a:pPr>
              <a:defRPr/>
            </a:pPr>
            <a:endParaRPr lang="es-ES_tradnl"/>
          </a:p>
        </p:txBody>
      </p:sp>
      <p:sp>
        <p:nvSpPr>
          <p:cNvPr id="3" name="Marcador de fecha 2"/>
          <p:cNvSpPr>
            <a:spLocks noGrp="1"/>
          </p:cNvSpPr>
          <p:nvPr>
            <p:ph type="dt" sz="quarter" idx="1"/>
          </p:nvPr>
        </p:nvSpPr>
        <p:spPr>
          <a:xfrm>
            <a:off x="3937746" y="0"/>
            <a:ext cx="3010755" cy="462120"/>
          </a:xfrm>
          <a:prstGeom prst="rect">
            <a:avLst/>
          </a:prstGeom>
        </p:spPr>
        <p:txBody>
          <a:bodyPr vert="horz" wrap="square" lIns="91435" tIns="45717" rIns="91435" bIns="45717" numCol="1" anchor="t" anchorCtr="0" compatLnSpc="1">
            <a:prstTxWarp prst="textNoShape">
              <a:avLst/>
            </a:prstTxWarp>
          </a:bodyPr>
          <a:lstStyle>
            <a:lvl1pPr algn="r">
              <a:defRPr sz="1200">
                <a:ea typeface="ヒラギノ角ゴ Pro W3" pitchFamily="1" charset="-128"/>
              </a:defRPr>
            </a:lvl1pPr>
          </a:lstStyle>
          <a:p>
            <a:pPr>
              <a:defRPr/>
            </a:pPr>
            <a:fld id="{2E7054F6-2D47-4913-940A-DD2D47191DCF}" type="datetime1">
              <a:rPr lang="es-ES_tradnl"/>
              <a:pPr>
                <a:defRPr/>
              </a:pPr>
              <a:t>01/08/2017</a:t>
            </a:fld>
            <a:endParaRPr lang="es-ES_tradnl"/>
          </a:p>
        </p:txBody>
      </p:sp>
      <p:sp>
        <p:nvSpPr>
          <p:cNvPr id="4" name="Marcador de pie de página 3"/>
          <p:cNvSpPr>
            <a:spLocks noGrp="1"/>
          </p:cNvSpPr>
          <p:nvPr>
            <p:ph type="ftr" sz="quarter" idx="2"/>
          </p:nvPr>
        </p:nvSpPr>
        <p:spPr>
          <a:xfrm>
            <a:off x="0" y="8772378"/>
            <a:ext cx="3010755" cy="462120"/>
          </a:xfrm>
          <a:prstGeom prst="rect">
            <a:avLst/>
          </a:prstGeom>
        </p:spPr>
        <p:txBody>
          <a:bodyPr vert="horz" wrap="square" lIns="91435" tIns="45717" rIns="91435" bIns="45717" numCol="1" anchor="b" anchorCtr="0" compatLnSpc="1">
            <a:prstTxWarp prst="textNoShape">
              <a:avLst/>
            </a:prstTxWarp>
          </a:bodyPr>
          <a:lstStyle>
            <a:lvl1pPr>
              <a:defRPr sz="1200">
                <a:latin typeface="Arial" charset="0"/>
                <a:ea typeface="ヒラギノ角ゴ Pro W3" pitchFamily="-110" charset="-128"/>
                <a:cs typeface="+mn-cs"/>
              </a:defRPr>
            </a:lvl1pPr>
          </a:lstStyle>
          <a:p>
            <a:pPr>
              <a:defRPr/>
            </a:pPr>
            <a:endParaRPr lang="es-ES_tradnl"/>
          </a:p>
        </p:txBody>
      </p:sp>
      <p:sp>
        <p:nvSpPr>
          <p:cNvPr id="5" name="Marcador de número de diapositiva 4"/>
          <p:cNvSpPr>
            <a:spLocks noGrp="1"/>
          </p:cNvSpPr>
          <p:nvPr>
            <p:ph type="sldNum" sz="quarter" idx="3"/>
          </p:nvPr>
        </p:nvSpPr>
        <p:spPr>
          <a:xfrm>
            <a:off x="3937746" y="8772378"/>
            <a:ext cx="3010755" cy="462120"/>
          </a:xfrm>
          <a:prstGeom prst="rect">
            <a:avLst/>
          </a:prstGeom>
        </p:spPr>
        <p:txBody>
          <a:bodyPr vert="horz" wrap="square" lIns="91435" tIns="45717" rIns="91435" bIns="45717" numCol="1" anchor="b" anchorCtr="0" compatLnSpc="1">
            <a:prstTxWarp prst="textNoShape">
              <a:avLst/>
            </a:prstTxWarp>
          </a:bodyPr>
          <a:lstStyle>
            <a:lvl1pPr algn="r">
              <a:defRPr sz="1200">
                <a:ea typeface="ヒラギノ角ゴ Pro W3" pitchFamily="1" charset="-128"/>
              </a:defRPr>
            </a:lvl1pPr>
          </a:lstStyle>
          <a:p>
            <a:pPr>
              <a:defRPr/>
            </a:pPr>
            <a:fld id="{AE02252B-F001-4633-9AEB-7040F7A18FEB}" type="slidenum">
              <a:rPr lang="es-ES_tradnl"/>
              <a:pPr>
                <a:defRPr/>
              </a:pPr>
              <a:t>‹Nº›</a:t>
            </a:fld>
            <a:endParaRPr lang="es-ES_tradnl"/>
          </a:p>
        </p:txBody>
      </p:sp>
    </p:spTree>
    <p:extLst>
      <p:ext uri="{BB962C8B-B14F-4D97-AF65-F5344CB8AC3E}">
        <p14:creationId xmlns:p14="http://schemas.microsoft.com/office/powerpoint/2010/main" val="2536946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0755" cy="462120"/>
          </a:xfrm>
          <a:prstGeom prst="rect">
            <a:avLst/>
          </a:prstGeom>
        </p:spPr>
        <p:txBody>
          <a:bodyPr vert="horz" wrap="square" lIns="91435" tIns="45717" rIns="91435" bIns="45717" numCol="1" anchor="t" anchorCtr="0" compatLnSpc="1">
            <a:prstTxWarp prst="textNoShape">
              <a:avLst/>
            </a:prstTxWarp>
          </a:bodyPr>
          <a:lstStyle>
            <a:lvl1pPr>
              <a:defRPr sz="1200">
                <a:latin typeface="Calibri" pitchFamily="-110" charset="0"/>
                <a:ea typeface="ヒラギノ角ゴ Pro W3" pitchFamily="-110" charset="-128"/>
                <a:cs typeface="+mn-cs"/>
              </a:defRPr>
            </a:lvl1pPr>
          </a:lstStyle>
          <a:p>
            <a:pPr>
              <a:defRPr/>
            </a:pPr>
            <a:endParaRPr lang="es-ES"/>
          </a:p>
        </p:txBody>
      </p:sp>
      <p:sp>
        <p:nvSpPr>
          <p:cNvPr id="3" name="Date Placeholder 2"/>
          <p:cNvSpPr>
            <a:spLocks noGrp="1"/>
          </p:cNvSpPr>
          <p:nvPr>
            <p:ph type="dt" idx="1"/>
          </p:nvPr>
        </p:nvSpPr>
        <p:spPr>
          <a:xfrm>
            <a:off x="3937746" y="0"/>
            <a:ext cx="3010755" cy="462120"/>
          </a:xfrm>
          <a:prstGeom prst="rect">
            <a:avLst/>
          </a:prstGeom>
        </p:spPr>
        <p:txBody>
          <a:bodyPr vert="horz" wrap="square" lIns="91435" tIns="45717" rIns="91435" bIns="45717" numCol="1" anchor="t" anchorCtr="0" compatLnSpc="1">
            <a:prstTxWarp prst="textNoShape">
              <a:avLst/>
            </a:prstTxWarp>
          </a:bodyPr>
          <a:lstStyle>
            <a:lvl1pPr algn="r">
              <a:defRPr sz="1200">
                <a:latin typeface="Calibri" pitchFamily="34" charset="0"/>
                <a:ea typeface="ヒラギノ角ゴ Pro W3" pitchFamily="1" charset="-128"/>
              </a:defRPr>
            </a:lvl1pPr>
          </a:lstStyle>
          <a:p>
            <a:pPr>
              <a:defRPr/>
            </a:pPr>
            <a:fld id="{BB4F62C6-03C4-420E-905B-BFE699220949}" type="datetime1">
              <a:rPr lang="en-US"/>
              <a:pPr>
                <a:defRPr/>
              </a:pPr>
              <a:t>8/1/2017</a:t>
            </a:fld>
            <a:endParaRPr lang="en-US"/>
          </a:p>
        </p:txBody>
      </p:sp>
      <p:sp>
        <p:nvSpPr>
          <p:cNvPr id="4" name="Slide Image Placeholder 3"/>
          <p:cNvSpPr>
            <a:spLocks noGrp="1" noRot="1" noChangeAspect="1"/>
          </p:cNvSpPr>
          <p:nvPr>
            <p:ph type="sldImg" idx="2"/>
          </p:nvPr>
        </p:nvSpPr>
        <p:spPr>
          <a:xfrm>
            <a:off x="396875" y="692150"/>
            <a:ext cx="6156325" cy="3463925"/>
          </a:xfrm>
          <a:prstGeom prst="rect">
            <a:avLst/>
          </a:prstGeom>
          <a:noFill/>
          <a:ln w="12700">
            <a:solidFill>
              <a:prstClr val="black"/>
            </a:solidFill>
          </a:ln>
        </p:spPr>
        <p:txBody>
          <a:bodyPr vert="horz" wrap="square" lIns="91435" tIns="45717" rIns="91435" bIns="45717" numCol="1" anchor="ctr" anchorCtr="0" compatLnSpc="1">
            <a:prstTxWarp prst="textNoShape">
              <a:avLst/>
            </a:prstTxWarp>
          </a:bodyPr>
          <a:lstStyle/>
          <a:p>
            <a:pPr lvl="0"/>
            <a:endParaRPr lang="es-ES" noProof="0" smtClean="0"/>
          </a:p>
        </p:txBody>
      </p:sp>
      <p:sp>
        <p:nvSpPr>
          <p:cNvPr id="5" name="Notes Placeholder 4"/>
          <p:cNvSpPr>
            <a:spLocks noGrp="1"/>
          </p:cNvSpPr>
          <p:nvPr>
            <p:ph type="body" sz="quarter" idx="3"/>
          </p:nvPr>
        </p:nvSpPr>
        <p:spPr>
          <a:xfrm>
            <a:off x="695637" y="4387767"/>
            <a:ext cx="5558801" cy="4155919"/>
          </a:xfrm>
          <a:prstGeom prst="rect">
            <a:avLst/>
          </a:prstGeom>
        </p:spPr>
        <p:txBody>
          <a:bodyPr vert="horz" wrap="square" lIns="91435" tIns="45717" rIns="91435" bIns="45717"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378"/>
            <a:ext cx="3010755" cy="462120"/>
          </a:xfrm>
          <a:prstGeom prst="rect">
            <a:avLst/>
          </a:prstGeom>
        </p:spPr>
        <p:txBody>
          <a:bodyPr vert="horz" wrap="square" lIns="91435" tIns="45717" rIns="91435" bIns="45717" numCol="1" anchor="b" anchorCtr="0" compatLnSpc="1">
            <a:prstTxWarp prst="textNoShape">
              <a:avLst/>
            </a:prstTxWarp>
          </a:bodyPr>
          <a:lstStyle>
            <a:lvl1pPr>
              <a:defRPr sz="1200">
                <a:latin typeface="Calibri" pitchFamily="-110" charset="0"/>
                <a:ea typeface="ヒラギノ角ゴ Pro W3" pitchFamily="-110" charset="-128"/>
                <a:cs typeface="+mn-cs"/>
              </a:defRPr>
            </a:lvl1pPr>
          </a:lstStyle>
          <a:p>
            <a:pPr>
              <a:defRPr/>
            </a:pPr>
            <a:endParaRPr lang="es-ES"/>
          </a:p>
        </p:txBody>
      </p:sp>
      <p:sp>
        <p:nvSpPr>
          <p:cNvPr id="7" name="Slide Number Placeholder 6"/>
          <p:cNvSpPr>
            <a:spLocks noGrp="1"/>
          </p:cNvSpPr>
          <p:nvPr>
            <p:ph type="sldNum" sz="quarter" idx="5"/>
          </p:nvPr>
        </p:nvSpPr>
        <p:spPr>
          <a:xfrm>
            <a:off x="3937746" y="8772378"/>
            <a:ext cx="3010755" cy="462120"/>
          </a:xfrm>
          <a:prstGeom prst="rect">
            <a:avLst/>
          </a:prstGeom>
        </p:spPr>
        <p:txBody>
          <a:bodyPr vert="horz" wrap="square" lIns="91435" tIns="45717" rIns="91435" bIns="45717" numCol="1" anchor="b" anchorCtr="0" compatLnSpc="1">
            <a:prstTxWarp prst="textNoShape">
              <a:avLst/>
            </a:prstTxWarp>
          </a:bodyPr>
          <a:lstStyle>
            <a:lvl1pPr algn="r">
              <a:defRPr sz="1200">
                <a:latin typeface="Calibri" pitchFamily="34" charset="0"/>
                <a:ea typeface="ヒラギノ角ゴ Pro W3" pitchFamily="1" charset="-128"/>
              </a:defRPr>
            </a:lvl1pPr>
          </a:lstStyle>
          <a:p>
            <a:pPr>
              <a:defRPr/>
            </a:pPr>
            <a:fld id="{17D2C71D-12F0-4F3E-8BB4-EBF21B951461}" type="slidenum">
              <a:rPr lang="en-US"/>
              <a:pPr>
                <a:defRPr/>
              </a:pPr>
              <a:t>‹Nº›</a:t>
            </a:fld>
            <a:endParaRPr lang="en-US"/>
          </a:p>
        </p:txBody>
      </p:sp>
    </p:spTree>
    <p:extLst>
      <p:ext uri="{BB962C8B-B14F-4D97-AF65-F5344CB8AC3E}">
        <p14:creationId xmlns:p14="http://schemas.microsoft.com/office/powerpoint/2010/main" val="410425797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dirty="0" smtClean="0"/>
          </a:p>
        </p:txBody>
      </p:sp>
    </p:spTree>
    <p:extLst>
      <p:ext uri="{BB962C8B-B14F-4D97-AF65-F5344CB8AC3E}">
        <p14:creationId xmlns:p14="http://schemas.microsoft.com/office/powerpoint/2010/main" val="1961685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10</a:t>
            </a:fld>
            <a:endParaRPr lang="en-US"/>
          </a:p>
        </p:txBody>
      </p:sp>
    </p:spTree>
    <p:extLst>
      <p:ext uri="{BB962C8B-B14F-4D97-AF65-F5344CB8AC3E}">
        <p14:creationId xmlns:p14="http://schemas.microsoft.com/office/powerpoint/2010/main" val="2382553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13</a:t>
            </a:fld>
            <a:endParaRPr lang="en-US"/>
          </a:p>
        </p:txBody>
      </p:sp>
    </p:spTree>
    <p:extLst>
      <p:ext uri="{BB962C8B-B14F-4D97-AF65-F5344CB8AC3E}">
        <p14:creationId xmlns:p14="http://schemas.microsoft.com/office/powerpoint/2010/main" val="494791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15</a:t>
            </a:fld>
            <a:endParaRPr lang="en-US"/>
          </a:p>
        </p:txBody>
      </p:sp>
    </p:spTree>
    <p:extLst>
      <p:ext uri="{BB962C8B-B14F-4D97-AF65-F5344CB8AC3E}">
        <p14:creationId xmlns:p14="http://schemas.microsoft.com/office/powerpoint/2010/main" val="21816454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16</a:t>
            </a:fld>
            <a:endParaRPr lang="en-US"/>
          </a:p>
        </p:txBody>
      </p:sp>
    </p:spTree>
    <p:extLst>
      <p:ext uri="{BB962C8B-B14F-4D97-AF65-F5344CB8AC3E}">
        <p14:creationId xmlns:p14="http://schemas.microsoft.com/office/powerpoint/2010/main" val="170241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17</a:t>
            </a:fld>
            <a:endParaRPr lang="en-US"/>
          </a:p>
        </p:txBody>
      </p:sp>
    </p:spTree>
    <p:extLst>
      <p:ext uri="{BB962C8B-B14F-4D97-AF65-F5344CB8AC3E}">
        <p14:creationId xmlns:p14="http://schemas.microsoft.com/office/powerpoint/2010/main" val="2382553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18</a:t>
            </a:fld>
            <a:endParaRPr lang="en-US"/>
          </a:p>
        </p:txBody>
      </p:sp>
    </p:spTree>
    <p:extLst>
      <p:ext uri="{BB962C8B-B14F-4D97-AF65-F5344CB8AC3E}">
        <p14:creationId xmlns:p14="http://schemas.microsoft.com/office/powerpoint/2010/main" val="3614579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19</a:t>
            </a:fld>
            <a:endParaRPr lang="en-US"/>
          </a:p>
        </p:txBody>
      </p:sp>
    </p:spTree>
    <p:extLst>
      <p:ext uri="{BB962C8B-B14F-4D97-AF65-F5344CB8AC3E}">
        <p14:creationId xmlns:p14="http://schemas.microsoft.com/office/powerpoint/2010/main" val="37808956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20</a:t>
            </a:fld>
            <a:endParaRPr lang="en-US"/>
          </a:p>
        </p:txBody>
      </p:sp>
    </p:spTree>
    <p:extLst>
      <p:ext uri="{BB962C8B-B14F-4D97-AF65-F5344CB8AC3E}">
        <p14:creationId xmlns:p14="http://schemas.microsoft.com/office/powerpoint/2010/main" val="20195892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21</a:t>
            </a:fld>
            <a:endParaRPr lang="en-US"/>
          </a:p>
        </p:txBody>
      </p:sp>
    </p:spTree>
    <p:extLst>
      <p:ext uri="{BB962C8B-B14F-4D97-AF65-F5344CB8AC3E}">
        <p14:creationId xmlns:p14="http://schemas.microsoft.com/office/powerpoint/2010/main" val="2058819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22</a:t>
            </a:fld>
            <a:endParaRPr lang="en-US"/>
          </a:p>
        </p:txBody>
      </p:sp>
    </p:spTree>
    <p:extLst>
      <p:ext uri="{BB962C8B-B14F-4D97-AF65-F5344CB8AC3E}">
        <p14:creationId xmlns:p14="http://schemas.microsoft.com/office/powerpoint/2010/main" val="1946745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a:t>
            </a:fld>
            <a:endParaRPr lang="en-US"/>
          </a:p>
        </p:txBody>
      </p:sp>
    </p:spTree>
    <p:extLst>
      <p:ext uri="{BB962C8B-B14F-4D97-AF65-F5344CB8AC3E}">
        <p14:creationId xmlns:p14="http://schemas.microsoft.com/office/powerpoint/2010/main" val="20242525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23</a:t>
            </a:fld>
            <a:endParaRPr lang="en-US"/>
          </a:p>
        </p:txBody>
      </p:sp>
    </p:spTree>
    <p:extLst>
      <p:ext uri="{BB962C8B-B14F-4D97-AF65-F5344CB8AC3E}">
        <p14:creationId xmlns:p14="http://schemas.microsoft.com/office/powerpoint/2010/main" val="4760200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24</a:t>
            </a:fld>
            <a:endParaRPr lang="en-US"/>
          </a:p>
        </p:txBody>
      </p:sp>
    </p:spTree>
    <p:extLst>
      <p:ext uri="{BB962C8B-B14F-4D97-AF65-F5344CB8AC3E}">
        <p14:creationId xmlns:p14="http://schemas.microsoft.com/office/powerpoint/2010/main" val="3540566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25</a:t>
            </a:fld>
            <a:endParaRPr lang="en-US"/>
          </a:p>
        </p:txBody>
      </p:sp>
    </p:spTree>
    <p:extLst>
      <p:ext uri="{BB962C8B-B14F-4D97-AF65-F5344CB8AC3E}">
        <p14:creationId xmlns:p14="http://schemas.microsoft.com/office/powerpoint/2010/main" val="15335825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26</a:t>
            </a:fld>
            <a:endParaRPr lang="en-US"/>
          </a:p>
        </p:txBody>
      </p:sp>
    </p:spTree>
    <p:extLst>
      <p:ext uri="{BB962C8B-B14F-4D97-AF65-F5344CB8AC3E}">
        <p14:creationId xmlns:p14="http://schemas.microsoft.com/office/powerpoint/2010/main" val="5015550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27</a:t>
            </a:fld>
            <a:endParaRPr lang="en-US"/>
          </a:p>
        </p:txBody>
      </p:sp>
    </p:spTree>
    <p:extLst>
      <p:ext uri="{BB962C8B-B14F-4D97-AF65-F5344CB8AC3E}">
        <p14:creationId xmlns:p14="http://schemas.microsoft.com/office/powerpoint/2010/main" val="2054199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28</a:t>
            </a:fld>
            <a:endParaRPr lang="en-US"/>
          </a:p>
        </p:txBody>
      </p:sp>
    </p:spTree>
    <p:extLst>
      <p:ext uri="{BB962C8B-B14F-4D97-AF65-F5344CB8AC3E}">
        <p14:creationId xmlns:p14="http://schemas.microsoft.com/office/powerpoint/2010/main" val="525766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29</a:t>
            </a:fld>
            <a:endParaRPr lang="en-US"/>
          </a:p>
        </p:txBody>
      </p:sp>
    </p:spTree>
    <p:extLst>
      <p:ext uri="{BB962C8B-B14F-4D97-AF65-F5344CB8AC3E}">
        <p14:creationId xmlns:p14="http://schemas.microsoft.com/office/powerpoint/2010/main" val="21816454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30</a:t>
            </a:fld>
            <a:endParaRPr lang="en-US"/>
          </a:p>
        </p:txBody>
      </p:sp>
    </p:spTree>
    <p:extLst>
      <p:ext uri="{BB962C8B-B14F-4D97-AF65-F5344CB8AC3E}">
        <p14:creationId xmlns:p14="http://schemas.microsoft.com/office/powerpoint/2010/main" val="3833674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31</a:t>
            </a:fld>
            <a:endParaRPr lang="en-US"/>
          </a:p>
        </p:txBody>
      </p:sp>
    </p:spTree>
    <p:extLst>
      <p:ext uri="{BB962C8B-B14F-4D97-AF65-F5344CB8AC3E}">
        <p14:creationId xmlns:p14="http://schemas.microsoft.com/office/powerpoint/2010/main" val="3786486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32</a:t>
            </a:fld>
            <a:endParaRPr lang="en-US"/>
          </a:p>
        </p:txBody>
      </p:sp>
    </p:spTree>
    <p:extLst>
      <p:ext uri="{BB962C8B-B14F-4D97-AF65-F5344CB8AC3E}">
        <p14:creationId xmlns:p14="http://schemas.microsoft.com/office/powerpoint/2010/main" val="1033795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3</a:t>
            </a:fld>
            <a:endParaRPr lang="en-US"/>
          </a:p>
        </p:txBody>
      </p:sp>
    </p:spTree>
    <p:extLst>
      <p:ext uri="{BB962C8B-B14F-4D97-AF65-F5344CB8AC3E}">
        <p14:creationId xmlns:p14="http://schemas.microsoft.com/office/powerpoint/2010/main" val="15853215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33</a:t>
            </a:fld>
            <a:endParaRPr lang="en-US"/>
          </a:p>
        </p:txBody>
      </p:sp>
    </p:spTree>
    <p:extLst>
      <p:ext uri="{BB962C8B-B14F-4D97-AF65-F5344CB8AC3E}">
        <p14:creationId xmlns:p14="http://schemas.microsoft.com/office/powerpoint/2010/main" val="14078181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34</a:t>
            </a:fld>
            <a:endParaRPr lang="en-US"/>
          </a:p>
        </p:txBody>
      </p:sp>
    </p:spTree>
    <p:extLst>
      <p:ext uri="{BB962C8B-B14F-4D97-AF65-F5344CB8AC3E}">
        <p14:creationId xmlns:p14="http://schemas.microsoft.com/office/powerpoint/2010/main" val="88022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dirty="0" smtClean="0"/>
          </a:p>
        </p:txBody>
      </p:sp>
    </p:spTree>
    <p:extLst>
      <p:ext uri="{BB962C8B-B14F-4D97-AF65-F5344CB8AC3E}">
        <p14:creationId xmlns:p14="http://schemas.microsoft.com/office/powerpoint/2010/main" val="243215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Ojo </a:t>
            </a:r>
            <a:r>
              <a:rPr lang="es-ES" dirty="0" err="1" smtClean="0"/>
              <a:t>feña</a:t>
            </a:r>
            <a:r>
              <a:rPr lang="es-ES" baseline="0" dirty="0" smtClean="0"/>
              <a:t> que la meta es en energía, no en capacidad instalada. No es lo mismo. Además que es energía renovable, no renovable no convencional, por lo que se incluyen las </a:t>
            </a:r>
            <a:r>
              <a:rPr lang="es-ES" baseline="0" dirty="0" err="1" smtClean="0"/>
              <a:t>hidro</a:t>
            </a:r>
            <a:r>
              <a:rPr lang="es-ES" baseline="0" dirty="0" smtClean="0"/>
              <a:t>. </a:t>
            </a:r>
            <a:r>
              <a:rPr lang="es-ES" baseline="0" dirty="0" err="1" smtClean="0"/>
              <a:t>Probablente</a:t>
            </a:r>
            <a:r>
              <a:rPr lang="es-ES" baseline="0" dirty="0" smtClean="0"/>
              <a:t> lo sepas, pero no pierdo nada con reiterarlo.</a:t>
            </a:r>
          </a:p>
          <a:p>
            <a:endParaRPr lang="es-ES" dirty="0"/>
          </a:p>
          <a:p>
            <a:r>
              <a:rPr lang="es-ES" dirty="0" smtClean="0">
                <a:solidFill>
                  <a:srgbClr val="FF0000"/>
                </a:solidFill>
              </a:rPr>
              <a:t>-Sí, por eso puse la aclaración abajo en la nota de que los gráficos incluyen </a:t>
            </a:r>
            <a:r>
              <a:rPr lang="es-ES" dirty="0" err="1" smtClean="0">
                <a:solidFill>
                  <a:srgbClr val="FF0000"/>
                </a:solidFill>
              </a:rPr>
              <a:t>hidro</a:t>
            </a:r>
            <a:r>
              <a:rPr lang="es-ES" dirty="0" smtClean="0">
                <a:solidFill>
                  <a:srgbClr val="FF0000"/>
                </a:solidFill>
              </a:rPr>
              <a:t> de mas de 20 </a:t>
            </a:r>
            <a:r>
              <a:rPr lang="es-ES" dirty="0" err="1" smtClean="0">
                <a:solidFill>
                  <a:srgbClr val="FF0000"/>
                </a:solidFill>
              </a:rPr>
              <a:t>mW</a:t>
            </a:r>
            <a:r>
              <a:rPr lang="es-ES" dirty="0" smtClean="0">
                <a:solidFill>
                  <a:srgbClr val="FF0000"/>
                </a:solidFill>
              </a:rPr>
              <a:t>. Usé estos gráficos porque son los que están en el informe de seguimiento de la política que sacaron en diciembre pasado y así se reportaba el avance de esta meta </a:t>
            </a:r>
            <a:r>
              <a:rPr lang="es-ES" dirty="0" err="1" smtClean="0">
                <a:solidFill>
                  <a:srgbClr val="FF0000"/>
                </a:solidFill>
              </a:rPr>
              <a:t>jaja</a:t>
            </a:r>
            <a:r>
              <a:rPr lang="es-ES" dirty="0" smtClean="0">
                <a:solidFill>
                  <a:srgbClr val="FF0000"/>
                </a:solidFill>
              </a:rPr>
              <a:t>..</a:t>
            </a:r>
            <a:endParaRPr lang="es-ES_tradnl" dirty="0">
              <a:solidFill>
                <a:srgbClr val="FF0000"/>
              </a:solidFill>
            </a:endParaRPr>
          </a:p>
        </p:txBody>
      </p:sp>
      <p:sp>
        <p:nvSpPr>
          <p:cNvPr id="4" name="Marcador de número de diapositiva 3"/>
          <p:cNvSpPr>
            <a:spLocks noGrp="1"/>
          </p:cNvSpPr>
          <p:nvPr>
            <p:ph type="sldNum" sz="quarter" idx="10"/>
          </p:nvPr>
        </p:nvSpPr>
        <p:spPr/>
        <p:txBody>
          <a:bodyPr/>
          <a:lstStyle/>
          <a:p>
            <a:pPr>
              <a:defRPr/>
            </a:pPr>
            <a:fld id="{17D2C71D-12F0-4F3E-8BB4-EBF21B951461}" type="slidenum">
              <a:rPr lang="en-US" smtClean="0"/>
              <a:pPr>
                <a:defRPr/>
              </a:pPr>
              <a:t>4</a:t>
            </a:fld>
            <a:endParaRPr lang="en-US"/>
          </a:p>
        </p:txBody>
      </p:sp>
    </p:spTree>
    <p:extLst>
      <p:ext uri="{BB962C8B-B14F-4D97-AF65-F5344CB8AC3E}">
        <p14:creationId xmlns:p14="http://schemas.microsoft.com/office/powerpoint/2010/main" val="1625703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5</a:t>
            </a:fld>
            <a:endParaRPr lang="en-US"/>
          </a:p>
        </p:txBody>
      </p:sp>
    </p:spTree>
    <p:extLst>
      <p:ext uri="{BB962C8B-B14F-4D97-AF65-F5344CB8AC3E}">
        <p14:creationId xmlns:p14="http://schemas.microsoft.com/office/powerpoint/2010/main" val="4156957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Ojo que técnicamente</a:t>
            </a:r>
            <a:r>
              <a:rPr lang="es-ES" baseline="0" dirty="0" smtClean="0"/>
              <a:t> no es mejillones – </a:t>
            </a:r>
            <a:r>
              <a:rPr lang="es-ES" baseline="0" dirty="0" err="1" smtClean="0"/>
              <a:t>cardones</a:t>
            </a:r>
            <a:r>
              <a:rPr lang="es-ES" baseline="0" dirty="0" smtClean="0"/>
              <a:t>, sino nueva </a:t>
            </a:r>
            <a:r>
              <a:rPr lang="es-ES" baseline="0" dirty="0" err="1" smtClean="0"/>
              <a:t>Cardones</a:t>
            </a:r>
            <a:r>
              <a:rPr lang="es-ES" baseline="0" dirty="0" smtClean="0"/>
              <a:t> y los changos, no le pondría nombre.</a:t>
            </a:r>
          </a:p>
          <a:p>
            <a:r>
              <a:rPr lang="es-ES_tradnl" dirty="0" smtClean="0">
                <a:solidFill>
                  <a:srgbClr val="FF0000"/>
                </a:solidFill>
              </a:rPr>
              <a:t>Ok</a:t>
            </a:r>
            <a:endParaRPr lang="es-ES_tradnl" dirty="0">
              <a:solidFill>
                <a:srgbClr val="FF0000"/>
              </a:solidFill>
            </a:endParaRPr>
          </a:p>
        </p:txBody>
      </p:sp>
      <p:sp>
        <p:nvSpPr>
          <p:cNvPr id="4" name="Marcador de número de diapositiva 3"/>
          <p:cNvSpPr>
            <a:spLocks noGrp="1"/>
          </p:cNvSpPr>
          <p:nvPr>
            <p:ph type="sldNum" sz="quarter" idx="10"/>
          </p:nvPr>
        </p:nvSpPr>
        <p:spPr/>
        <p:txBody>
          <a:bodyPr/>
          <a:lstStyle/>
          <a:p>
            <a:pPr>
              <a:defRPr/>
            </a:pPr>
            <a:fld id="{17D2C71D-12F0-4F3E-8BB4-EBF21B951461}" type="slidenum">
              <a:rPr lang="en-US" smtClean="0"/>
              <a:pPr>
                <a:defRPr/>
              </a:pPr>
              <a:t>6</a:t>
            </a:fld>
            <a:endParaRPr lang="en-US"/>
          </a:p>
        </p:txBody>
      </p:sp>
    </p:spTree>
    <p:extLst>
      <p:ext uri="{BB962C8B-B14F-4D97-AF65-F5344CB8AC3E}">
        <p14:creationId xmlns:p14="http://schemas.microsoft.com/office/powerpoint/2010/main" val="7718468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7</a:t>
            </a:fld>
            <a:endParaRPr lang="en-US"/>
          </a:p>
        </p:txBody>
      </p:sp>
    </p:spTree>
    <p:extLst>
      <p:ext uri="{BB962C8B-B14F-4D97-AF65-F5344CB8AC3E}">
        <p14:creationId xmlns:p14="http://schemas.microsoft.com/office/powerpoint/2010/main" val="58243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8</a:t>
            </a:fld>
            <a:endParaRPr lang="en-US"/>
          </a:p>
        </p:txBody>
      </p:sp>
    </p:spTree>
    <p:extLst>
      <p:ext uri="{BB962C8B-B14F-4D97-AF65-F5344CB8AC3E}">
        <p14:creationId xmlns:p14="http://schemas.microsoft.com/office/powerpoint/2010/main" val="1104879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7D2C71D-12F0-4F3E-8BB4-EBF21B951461}" type="slidenum">
              <a:rPr lang="en-US" smtClean="0"/>
              <a:pPr>
                <a:defRPr/>
              </a:pPr>
              <a:t>9</a:t>
            </a:fld>
            <a:endParaRPr lang="en-US"/>
          </a:p>
        </p:txBody>
      </p:sp>
    </p:spTree>
    <p:extLst>
      <p:ext uri="{BB962C8B-B14F-4D97-AF65-F5344CB8AC3E}">
        <p14:creationId xmlns:p14="http://schemas.microsoft.com/office/powerpoint/2010/main" val="991870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597823"/>
            <a:ext cx="8001000" cy="1102519"/>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2914650"/>
            <a:ext cx="68580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8"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10"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41699279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Placeholder 1"/>
          <p:cNvSpPr>
            <a:spLocks noGrp="1"/>
          </p:cNvSpPr>
          <p:nvPr>
            <p:ph type="title"/>
          </p:nvPr>
        </p:nvSpPr>
        <p:spPr bwMode="auto">
          <a:xfrm>
            <a:off x="827086" y="0"/>
            <a:ext cx="8316914"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8"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9"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7436469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05980"/>
            <a:ext cx="2057400" cy="4388644"/>
          </a:xfrm>
          <a:prstGeom prst="rect">
            <a:avLst/>
          </a:prstGeo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05980"/>
            <a:ext cx="5410200" cy="4388644"/>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8"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241623792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3"/>
            <a:ext cx="7772400" cy="1102519"/>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6" name="Slide Number Placeholder 5"/>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2A222F4D-F677-4B24-BE9C-3FD01FA29B33}" type="slidenum">
              <a:rPr lang="en-US"/>
              <a:pPr>
                <a:defRPr/>
              </a:pPr>
              <a:t>‹Nº›</a:t>
            </a:fld>
            <a:endParaRPr lang="en-US"/>
          </a:p>
        </p:txBody>
      </p:sp>
    </p:spTree>
    <p:extLst>
      <p:ext uri="{BB962C8B-B14F-4D97-AF65-F5344CB8AC3E}">
        <p14:creationId xmlns:p14="http://schemas.microsoft.com/office/powerpoint/2010/main" val="277661955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93888"/>
            <a:ext cx="6477000" cy="85725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200151"/>
            <a:ext cx="8229600" cy="339447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6" name="Slide Number Placeholder 5"/>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490AC300-843F-450B-BAFE-791132C80A81}" type="slidenum">
              <a:rPr lang="en-US"/>
              <a:pPr>
                <a:defRPr/>
              </a:pPr>
              <a:t>‹Nº›</a:t>
            </a:fld>
            <a:endParaRPr lang="en-US"/>
          </a:p>
        </p:txBody>
      </p:sp>
    </p:spTree>
    <p:extLst>
      <p:ext uri="{BB962C8B-B14F-4D97-AF65-F5344CB8AC3E}">
        <p14:creationId xmlns:p14="http://schemas.microsoft.com/office/powerpoint/2010/main" val="90703226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6" name="Slide Number Placeholder 5"/>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AE6B8930-A726-4B70-BA6B-C610537599B9}" type="slidenum">
              <a:rPr lang="en-US"/>
              <a:pPr>
                <a:defRPr/>
              </a:pPr>
              <a:t>‹Nº›</a:t>
            </a:fld>
            <a:endParaRPr lang="en-US"/>
          </a:p>
        </p:txBody>
      </p:sp>
    </p:spTree>
    <p:extLst>
      <p:ext uri="{BB962C8B-B14F-4D97-AF65-F5344CB8AC3E}">
        <p14:creationId xmlns:p14="http://schemas.microsoft.com/office/powerpoint/2010/main" val="88980090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93888"/>
            <a:ext cx="6477000" cy="85725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7" name="Slide Number Placeholder 6"/>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1B2DE5EA-3955-4A08-AB39-E8A10EDE8963}" type="slidenum">
              <a:rPr lang="en-US"/>
              <a:pPr>
                <a:defRPr/>
              </a:pPr>
              <a:t>‹Nº›</a:t>
            </a:fld>
            <a:endParaRPr lang="en-US"/>
          </a:p>
        </p:txBody>
      </p:sp>
    </p:spTree>
    <p:extLst>
      <p:ext uri="{BB962C8B-B14F-4D97-AF65-F5344CB8AC3E}">
        <p14:creationId xmlns:p14="http://schemas.microsoft.com/office/powerpoint/2010/main" val="136091318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893888"/>
            <a:ext cx="6477000" cy="85725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3"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8" name="Footer Placeholder 7"/>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9" name="Slide Number Placeholder 8"/>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FA5F6093-818D-40F5-9066-1525B80C04D9}" type="slidenum">
              <a:rPr lang="en-US"/>
              <a:pPr>
                <a:defRPr/>
              </a:pPr>
              <a:t>‹Nº›</a:t>
            </a:fld>
            <a:endParaRPr lang="en-US"/>
          </a:p>
        </p:txBody>
      </p:sp>
    </p:spTree>
    <p:extLst>
      <p:ext uri="{BB962C8B-B14F-4D97-AF65-F5344CB8AC3E}">
        <p14:creationId xmlns:p14="http://schemas.microsoft.com/office/powerpoint/2010/main" val="280177788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893888"/>
            <a:ext cx="6477000" cy="85725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4" name="Footer Placeholder 3"/>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5" name="Slide Number Placeholder 4"/>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BE35BB1C-FB83-4DAE-AA6C-C5D930640FA1}" type="slidenum">
              <a:rPr lang="en-US"/>
              <a:pPr>
                <a:defRPr/>
              </a:pPr>
              <a:t>‹Nº›</a:t>
            </a:fld>
            <a:endParaRPr lang="en-US"/>
          </a:p>
        </p:txBody>
      </p:sp>
    </p:spTree>
    <p:extLst>
      <p:ext uri="{BB962C8B-B14F-4D97-AF65-F5344CB8AC3E}">
        <p14:creationId xmlns:p14="http://schemas.microsoft.com/office/powerpoint/2010/main" val="98920493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3" name="Footer Placeholder 2"/>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4" name="Slide Number Placeholder 3"/>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7CD948C6-54E6-42B6-B367-0ED333CAA00B}" type="slidenum">
              <a:rPr lang="en-US"/>
              <a:pPr>
                <a:defRPr/>
              </a:pPr>
              <a:t>‹Nº›</a:t>
            </a:fld>
            <a:endParaRPr lang="en-US"/>
          </a:p>
        </p:txBody>
      </p:sp>
    </p:spTree>
    <p:extLst>
      <p:ext uri="{BB962C8B-B14F-4D97-AF65-F5344CB8AC3E}">
        <p14:creationId xmlns:p14="http://schemas.microsoft.com/office/powerpoint/2010/main" val="197640099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9" y="204787"/>
            <a:ext cx="3008313" cy="871538"/>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92"/>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9" y="1076328"/>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7" name="Slide Number Placeholder 6"/>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6CBB2054-14EB-49B2-B7B6-5F286F907D05}" type="slidenum">
              <a:rPr lang="en-US"/>
              <a:pPr>
                <a:defRPr/>
              </a:pPr>
              <a:t>‹Nº›</a:t>
            </a:fld>
            <a:endParaRPr lang="en-US"/>
          </a:p>
        </p:txBody>
      </p:sp>
    </p:spTree>
    <p:extLst>
      <p:ext uri="{BB962C8B-B14F-4D97-AF65-F5344CB8AC3E}">
        <p14:creationId xmlns:p14="http://schemas.microsoft.com/office/powerpoint/2010/main" val="525580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42950"/>
            <a:ext cx="8316913" cy="4038600"/>
          </a:xfrm>
        </p:spPr>
        <p:txBody>
          <a:bodyPr/>
          <a:lstStyle>
            <a:lvl1pPr marL="0" indent="0">
              <a:buNone/>
              <a:defRPr sz="16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Placeholder 1"/>
          <p:cNvSpPr>
            <a:spLocks noGrp="1"/>
          </p:cNvSpPr>
          <p:nvPr>
            <p:ph type="title"/>
          </p:nvPr>
        </p:nvSpPr>
        <p:spPr bwMode="auto">
          <a:xfrm>
            <a:off x="827086" y="0"/>
            <a:ext cx="8316914"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11"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347044928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7"/>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7" name="Slide Number Placeholder 6"/>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7ACC1020-77FB-4031-8262-6AB4F1967D06}" type="slidenum">
              <a:rPr lang="en-US"/>
              <a:pPr>
                <a:defRPr/>
              </a:pPr>
              <a:t>‹Nº›</a:t>
            </a:fld>
            <a:endParaRPr lang="en-US"/>
          </a:p>
        </p:txBody>
      </p:sp>
    </p:spTree>
    <p:extLst>
      <p:ext uri="{BB962C8B-B14F-4D97-AF65-F5344CB8AC3E}">
        <p14:creationId xmlns:p14="http://schemas.microsoft.com/office/powerpoint/2010/main" val="257126794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893888"/>
            <a:ext cx="6477000" cy="85725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6" name="Slide Number Placeholder 5"/>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D38A4338-D5F9-431E-B70B-A75F3F15931B}" type="slidenum">
              <a:rPr lang="en-US"/>
              <a:pPr>
                <a:defRPr/>
              </a:pPr>
              <a:t>‹Nº›</a:t>
            </a:fld>
            <a:endParaRPr lang="en-US"/>
          </a:p>
        </p:txBody>
      </p:sp>
    </p:spTree>
    <p:extLst>
      <p:ext uri="{BB962C8B-B14F-4D97-AF65-F5344CB8AC3E}">
        <p14:creationId xmlns:p14="http://schemas.microsoft.com/office/powerpoint/2010/main" val="346478181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80"/>
            <a:ext cx="6019800" cy="4388644"/>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110" charset="0"/>
                <a:ea typeface="ヒラギノ角ゴ Pro W3" pitchFamily="-110" charset="-128"/>
                <a:cs typeface="+mn-cs"/>
              </a:defRPr>
            </a:lvl1pPr>
          </a:lstStyle>
          <a:p>
            <a:pPr>
              <a:defRPr/>
            </a:pPr>
            <a:r>
              <a:rPr lang="es-CL" smtClean="0"/>
              <a:t>Gobierno de Chile | Ministerio de Energía</a:t>
            </a:r>
            <a:endParaRPr lang="es-ES"/>
          </a:p>
        </p:txBody>
      </p:sp>
      <p:sp>
        <p:nvSpPr>
          <p:cNvPr id="6" name="Slide Number Placeholder 5"/>
          <p:cNvSpPr>
            <a:spLocks noGrp="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pitchFamily="1" charset="-128"/>
              </a:defRPr>
            </a:lvl1pPr>
          </a:lstStyle>
          <a:p>
            <a:pPr>
              <a:defRPr/>
            </a:pPr>
            <a:fld id="{0B89CD1D-D85C-4B37-9D75-528F405A50DC}" type="slidenum">
              <a:rPr lang="en-US"/>
              <a:pPr>
                <a:defRPr/>
              </a:pPr>
              <a:t>‹Nº›</a:t>
            </a:fld>
            <a:endParaRPr lang="en-US"/>
          </a:p>
        </p:txBody>
      </p:sp>
    </p:spTree>
    <p:extLst>
      <p:ext uri="{BB962C8B-B14F-4D97-AF65-F5344CB8AC3E}">
        <p14:creationId xmlns:p14="http://schemas.microsoft.com/office/powerpoint/2010/main" val="32203907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8613"/>
            <a:ext cx="7772400" cy="11017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endParaRPr lang="es-CL"/>
          </a:p>
        </p:txBody>
      </p:sp>
      <p:sp>
        <p:nvSpPr>
          <p:cNvPr id="5" name="4 Marcador de pie de página"/>
          <p:cNvSpPr>
            <a:spLocks noGrp="1"/>
          </p:cNvSpPr>
          <p:nvPr>
            <p:ph type="ftr" sz="quarter" idx="11"/>
          </p:nvPr>
        </p:nvSpPr>
        <p:spPr/>
        <p:txBody>
          <a:bodyPr/>
          <a:lstStyle/>
          <a:p>
            <a:r>
              <a:rPr lang="es-CL" smtClean="0"/>
              <a:t>Gobierno de Chile | Ministerio de Energía</a:t>
            </a:r>
            <a:endParaRPr lang="es-CL"/>
          </a:p>
        </p:txBody>
      </p:sp>
      <p:sp>
        <p:nvSpPr>
          <p:cNvPr id="6" name="5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23415762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endParaRPr lang="es-CL"/>
          </a:p>
        </p:txBody>
      </p:sp>
      <p:sp>
        <p:nvSpPr>
          <p:cNvPr id="5" name="4 Marcador de pie de página"/>
          <p:cNvSpPr>
            <a:spLocks noGrp="1"/>
          </p:cNvSpPr>
          <p:nvPr>
            <p:ph type="ftr" sz="quarter" idx="11"/>
          </p:nvPr>
        </p:nvSpPr>
        <p:spPr/>
        <p:txBody>
          <a:bodyPr/>
          <a:lstStyle/>
          <a:p>
            <a:r>
              <a:rPr lang="es-CL" smtClean="0"/>
              <a:t>Gobierno de Chile | Ministerio de Energía</a:t>
            </a:r>
            <a:endParaRPr lang="es-CL"/>
          </a:p>
        </p:txBody>
      </p:sp>
      <p:sp>
        <p:nvSpPr>
          <p:cNvPr id="6" name="5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1286195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175"/>
            <a:ext cx="7772400" cy="1022350"/>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endParaRPr lang="es-CL"/>
          </a:p>
        </p:txBody>
      </p:sp>
      <p:sp>
        <p:nvSpPr>
          <p:cNvPr id="5" name="4 Marcador de pie de página"/>
          <p:cNvSpPr>
            <a:spLocks noGrp="1"/>
          </p:cNvSpPr>
          <p:nvPr>
            <p:ph type="ftr" sz="quarter" idx="11"/>
          </p:nvPr>
        </p:nvSpPr>
        <p:spPr/>
        <p:txBody>
          <a:bodyPr/>
          <a:lstStyle/>
          <a:p>
            <a:r>
              <a:rPr lang="es-CL" smtClean="0"/>
              <a:t>Gobierno de Chile | Ministerio de Energía</a:t>
            </a:r>
            <a:endParaRPr lang="es-CL"/>
          </a:p>
        </p:txBody>
      </p:sp>
      <p:sp>
        <p:nvSpPr>
          <p:cNvPr id="6" name="5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40349853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endParaRPr lang="es-CL"/>
          </a:p>
        </p:txBody>
      </p:sp>
      <p:sp>
        <p:nvSpPr>
          <p:cNvPr id="6" name="5 Marcador de pie de página"/>
          <p:cNvSpPr>
            <a:spLocks noGrp="1"/>
          </p:cNvSpPr>
          <p:nvPr>
            <p:ph type="ftr" sz="quarter" idx="11"/>
          </p:nvPr>
        </p:nvSpPr>
        <p:spPr/>
        <p:txBody>
          <a:bodyPr/>
          <a:lstStyle/>
          <a:p>
            <a:r>
              <a:rPr lang="es-CL" smtClean="0"/>
              <a:t>Gobierno de Chile | Ministerio de Energía</a:t>
            </a:r>
            <a:endParaRPr lang="es-CL"/>
          </a:p>
        </p:txBody>
      </p:sp>
      <p:sp>
        <p:nvSpPr>
          <p:cNvPr id="7" name="6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24732047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endParaRPr lang="es-CL"/>
          </a:p>
        </p:txBody>
      </p:sp>
      <p:sp>
        <p:nvSpPr>
          <p:cNvPr id="8" name="7 Marcador de pie de página"/>
          <p:cNvSpPr>
            <a:spLocks noGrp="1"/>
          </p:cNvSpPr>
          <p:nvPr>
            <p:ph type="ftr" sz="quarter" idx="11"/>
          </p:nvPr>
        </p:nvSpPr>
        <p:spPr/>
        <p:txBody>
          <a:bodyPr/>
          <a:lstStyle/>
          <a:p>
            <a:r>
              <a:rPr lang="es-CL" smtClean="0"/>
              <a:t>Gobierno de Chile | Ministerio de Energía</a:t>
            </a:r>
            <a:endParaRPr lang="es-CL"/>
          </a:p>
        </p:txBody>
      </p:sp>
      <p:sp>
        <p:nvSpPr>
          <p:cNvPr id="9" name="8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42467959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endParaRPr lang="es-CL"/>
          </a:p>
        </p:txBody>
      </p:sp>
      <p:sp>
        <p:nvSpPr>
          <p:cNvPr id="4" name="3 Marcador de pie de página"/>
          <p:cNvSpPr>
            <a:spLocks noGrp="1"/>
          </p:cNvSpPr>
          <p:nvPr>
            <p:ph type="ftr" sz="quarter" idx="11"/>
          </p:nvPr>
        </p:nvSpPr>
        <p:spPr/>
        <p:txBody>
          <a:bodyPr/>
          <a:lstStyle/>
          <a:p>
            <a:r>
              <a:rPr lang="es-CL" smtClean="0"/>
              <a:t>Gobierno de Chile | Ministerio de Energía</a:t>
            </a:r>
            <a:endParaRPr lang="es-CL"/>
          </a:p>
        </p:txBody>
      </p:sp>
      <p:sp>
        <p:nvSpPr>
          <p:cNvPr id="5" name="4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33033445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CL"/>
          </a:p>
        </p:txBody>
      </p:sp>
      <p:sp>
        <p:nvSpPr>
          <p:cNvPr id="3" name="2 Marcador de pie de página"/>
          <p:cNvSpPr>
            <a:spLocks noGrp="1"/>
          </p:cNvSpPr>
          <p:nvPr>
            <p:ph type="ftr" sz="quarter" idx="11"/>
          </p:nvPr>
        </p:nvSpPr>
        <p:spPr/>
        <p:txBody>
          <a:bodyPr/>
          <a:lstStyle/>
          <a:p>
            <a:r>
              <a:rPr lang="es-CL" smtClean="0"/>
              <a:t>Gobierno de Chile | Ministerio de Energía</a:t>
            </a:r>
            <a:endParaRPr lang="es-CL"/>
          </a:p>
        </p:txBody>
      </p:sp>
      <p:sp>
        <p:nvSpPr>
          <p:cNvPr id="4" name="3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740668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200" y="2419349"/>
            <a:ext cx="8305800" cy="2347913"/>
          </a:xfrm>
          <a:prstGeom prst="rect">
            <a:avLst/>
          </a:prstGeom>
        </p:spPr>
        <p:txBody>
          <a:bodyPr/>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838200" y="1276350"/>
            <a:ext cx="83058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8"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2156419939"/>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4788"/>
            <a:ext cx="3008313" cy="871537"/>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CL"/>
          </a:p>
        </p:txBody>
      </p:sp>
      <p:sp>
        <p:nvSpPr>
          <p:cNvPr id="6" name="5 Marcador de pie de página"/>
          <p:cNvSpPr>
            <a:spLocks noGrp="1"/>
          </p:cNvSpPr>
          <p:nvPr>
            <p:ph type="ftr" sz="quarter" idx="11"/>
          </p:nvPr>
        </p:nvSpPr>
        <p:spPr/>
        <p:txBody>
          <a:bodyPr/>
          <a:lstStyle/>
          <a:p>
            <a:r>
              <a:rPr lang="es-CL" smtClean="0"/>
              <a:t>Gobierno de Chile | Ministerio de Energía</a:t>
            </a:r>
            <a:endParaRPr lang="es-CL"/>
          </a:p>
        </p:txBody>
      </p:sp>
      <p:sp>
        <p:nvSpPr>
          <p:cNvPr id="7" name="6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29614537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450"/>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CL"/>
          </a:p>
        </p:txBody>
      </p:sp>
      <p:sp>
        <p:nvSpPr>
          <p:cNvPr id="6" name="5 Marcador de pie de página"/>
          <p:cNvSpPr>
            <a:spLocks noGrp="1"/>
          </p:cNvSpPr>
          <p:nvPr>
            <p:ph type="ftr" sz="quarter" idx="11"/>
          </p:nvPr>
        </p:nvSpPr>
        <p:spPr/>
        <p:txBody>
          <a:bodyPr/>
          <a:lstStyle/>
          <a:p>
            <a:r>
              <a:rPr lang="es-CL" smtClean="0"/>
              <a:t>Gobierno de Chile | Ministerio de Energía</a:t>
            </a:r>
            <a:endParaRPr lang="es-CL"/>
          </a:p>
        </p:txBody>
      </p:sp>
      <p:sp>
        <p:nvSpPr>
          <p:cNvPr id="7" name="6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24891805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endParaRPr lang="es-CL"/>
          </a:p>
        </p:txBody>
      </p:sp>
      <p:sp>
        <p:nvSpPr>
          <p:cNvPr id="5" name="4 Marcador de pie de página"/>
          <p:cNvSpPr>
            <a:spLocks noGrp="1"/>
          </p:cNvSpPr>
          <p:nvPr>
            <p:ph type="ftr" sz="quarter" idx="11"/>
          </p:nvPr>
        </p:nvSpPr>
        <p:spPr/>
        <p:txBody>
          <a:bodyPr/>
          <a:lstStyle/>
          <a:p>
            <a:r>
              <a:rPr lang="es-CL" smtClean="0"/>
              <a:t>Gobierno de Chile | Ministerio de Energía</a:t>
            </a:r>
            <a:endParaRPr lang="es-CL"/>
          </a:p>
        </p:txBody>
      </p:sp>
      <p:sp>
        <p:nvSpPr>
          <p:cNvPr id="6" name="5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39998152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375"/>
            <a:ext cx="2057400" cy="438785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06375"/>
            <a:ext cx="6019800" cy="43878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endParaRPr lang="es-CL"/>
          </a:p>
        </p:txBody>
      </p:sp>
      <p:sp>
        <p:nvSpPr>
          <p:cNvPr id="5" name="4 Marcador de pie de página"/>
          <p:cNvSpPr>
            <a:spLocks noGrp="1"/>
          </p:cNvSpPr>
          <p:nvPr>
            <p:ph type="ftr" sz="quarter" idx="11"/>
          </p:nvPr>
        </p:nvSpPr>
        <p:spPr/>
        <p:txBody>
          <a:bodyPr/>
          <a:lstStyle/>
          <a:p>
            <a:r>
              <a:rPr lang="es-CL" smtClean="0"/>
              <a:t>Gobierno de Chile | Ministerio de Energía</a:t>
            </a:r>
            <a:endParaRPr lang="es-CL"/>
          </a:p>
        </p:txBody>
      </p:sp>
      <p:sp>
        <p:nvSpPr>
          <p:cNvPr id="6" name="5 Marcador de número de diapositiva"/>
          <p:cNvSpPr>
            <a:spLocks noGrp="1"/>
          </p:cNvSpPr>
          <p:nvPr>
            <p:ph type="sldNum" sz="quarter" idx="12"/>
          </p:nvPr>
        </p:nvSpPr>
        <p:spPr/>
        <p:txBody>
          <a:bodyPr/>
          <a:lstStyle/>
          <a:p>
            <a:fld id="{D8B87057-4376-4424-B19C-730FBA85EC88}" type="slidenum">
              <a:rPr lang="es-CL" smtClean="0"/>
              <a:t>‹Nº›</a:t>
            </a:fld>
            <a:endParaRPr lang="es-CL"/>
          </a:p>
        </p:txBody>
      </p:sp>
    </p:spTree>
    <p:extLst>
      <p:ext uri="{BB962C8B-B14F-4D97-AF65-F5344CB8AC3E}">
        <p14:creationId xmlns:p14="http://schemas.microsoft.com/office/powerpoint/2010/main" val="20333036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endParaRPr lang="en-US"/>
          </a:p>
        </p:txBody>
      </p:sp>
      <p:sp>
        <p:nvSpPr>
          <p:cNvPr id="5" name="4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6" name="5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23489595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endParaRPr lang="en-US"/>
          </a:p>
        </p:txBody>
      </p:sp>
      <p:sp>
        <p:nvSpPr>
          <p:cNvPr id="5" name="4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6" name="5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1541591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178"/>
            <a:ext cx="7772400" cy="1021556"/>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180039"/>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endParaRPr lang="en-US"/>
          </a:p>
        </p:txBody>
      </p:sp>
      <p:sp>
        <p:nvSpPr>
          <p:cNvPr id="5" name="4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6" name="5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18063108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901308"/>
            <a:ext cx="4038600" cy="25491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901308"/>
            <a:ext cx="4038600" cy="25491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endParaRPr lang="en-US"/>
          </a:p>
        </p:txBody>
      </p:sp>
      <p:sp>
        <p:nvSpPr>
          <p:cNvPr id="6" name="5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7" name="6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42073575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1513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163116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33" y="11513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33" y="163116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endParaRPr lang="en-US"/>
          </a:p>
        </p:txBody>
      </p:sp>
      <p:sp>
        <p:nvSpPr>
          <p:cNvPr id="8" name="7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9" name="8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12639771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endParaRPr lang="en-US"/>
          </a:p>
        </p:txBody>
      </p:sp>
      <p:sp>
        <p:nvSpPr>
          <p:cNvPr id="4" name="3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5" name="4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937733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200151"/>
            <a:ext cx="38862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200151"/>
            <a:ext cx="41910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Placeholder 1"/>
          <p:cNvSpPr>
            <a:spLocks noGrp="1"/>
          </p:cNvSpPr>
          <p:nvPr>
            <p:ph type="title"/>
          </p:nvPr>
        </p:nvSpPr>
        <p:spPr bwMode="auto">
          <a:xfrm>
            <a:off x="827086" y="0"/>
            <a:ext cx="8316914"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7"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11"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9086255"/>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n-US"/>
          </a:p>
        </p:txBody>
      </p:sp>
      <p:sp>
        <p:nvSpPr>
          <p:cNvPr id="3" name="2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4" name="3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23254535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8" y="204792"/>
            <a:ext cx="3008313" cy="871537"/>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04789"/>
            <a:ext cx="5111750" cy="438983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8" y="1076329"/>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n-US"/>
          </a:p>
        </p:txBody>
      </p:sp>
      <p:sp>
        <p:nvSpPr>
          <p:cNvPr id="6" name="5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7" name="6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26590971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3"/>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459582"/>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CL"/>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n-US"/>
          </a:p>
        </p:txBody>
      </p:sp>
      <p:sp>
        <p:nvSpPr>
          <p:cNvPr id="6" name="5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7" name="6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27183688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endParaRPr lang="en-US"/>
          </a:p>
        </p:txBody>
      </p:sp>
      <p:sp>
        <p:nvSpPr>
          <p:cNvPr id="5" name="4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6" name="5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2718852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54782"/>
            <a:ext cx="2057400" cy="329565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154782"/>
            <a:ext cx="6019800" cy="32956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endParaRPr lang="en-US"/>
          </a:p>
        </p:txBody>
      </p:sp>
      <p:sp>
        <p:nvSpPr>
          <p:cNvPr id="5" name="4 Marcador de pie de página"/>
          <p:cNvSpPr>
            <a:spLocks noGrp="1"/>
          </p:cNvSpPr>
          <p:nvPr>
            <p:ph type="ftr" sz="quarter" idx="11"/>
          </p:nvPr>
        </p:nvSpPr>
        <p:spPr/>
        <p:txBody>
          <a:bodyPr/>
          <a:lstStyle/>
          <a:p>
            <a:pPr>
              <a:defRPr/>
            </a:pPr>
            <a:r>
              <a:rPr lang="es-ES_tradnl" smtClean="0"/>
              <a:t>Gobierno de Chile | Ministerio de Energía</a:t>
            </a:r>
            <a:endParaRPr lang="es-ES_tradnl"/>
          </a:p>
        </p:txBody>
      </p:sp>
      <p:sp>
        <p:nvSpPr>
          <p:cNvPr id="6" name="5 Marcador de número de diapositiva"/>
          <p:cNvSpPr>
            <a:spLocks noGrp="1"/>
          </p:cNvSpPr>
          <p:nvPr>
            <p:ph type="sldNum" sz="quarter" idx="12"/>
          </p:nvPr>
        </p:nvSpPr>
        <p:spPr/>
        <p:txBody>
          <a:bodyPr/>
          <a:lstStyle/>
          <a:p>
            <a:pPr>
              <a:defRPr/>
            </a:pPr>
            <a:fld id="{B977E711-F5B4-4773-8AF4-B910148A62A4}" type="slidenum">
              <a:rPr lang="en-US" smtClean="0"/>
              <a:pPr>
                <a:defRPr/>
              </a:pPr>
              <a:t>‹Nº›</a:t>
            </a:fld>
            <a:endParaRPr lang="en-US"/>
          </a:p>
        </p:txBody>
      </p:sp>
    </p:spTree>
    <p:extLst>
      <p:ext uri="{BB962C8B-B14F-4D97-AF65-F5344CB8AC3E}">
        <p14:creationId xmlns:p14="http://schemas.microsoft.com/office/powerpoint/2010/main" val="38070082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1_En blanco">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pPr>
              <a:defRPr/>
            </a:pPr>
            <a:r>
              <a:rPr lang="es-ES_tradnl" smtClean="0"/>
              <a:t>Gobierno de Chile | Ministerio de Energía</a:t>
            </a:r>
            <a:endParaRPr lang="es-ES_tradnl"/>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pPr>
              <a:defRPr/>
            </a:pPr>
            <a:fld id="{B977E711-F5B4-4773-8AF4-B910148A62A4}" type="slidenum">
              <a:rPr lang="en-US" smtClean="0"/>
              <a:pPr>
                <a:defRPr/>
              </a:pPr>
              <a:t>‹Nº›</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obj">
  <p:cSld name="1_Dos objetos">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006CB7"/>
                </a:solidFill>
                <a:latin typeface="Verdana"/>
                <a:cs typeface="Verdana"/>
              </a:defRPr>
            </a:lvl1pPr>
          </a:lstStyle>
          <a:p>
            <a:r>
              <a:rPr lang="es-ES" smtClean="0"/>
              <a:t>Haga clic para modificar el estilo de título del patrón</a:t>
            </a:r>
            <a:endParaRPr/>
          </a:p>
        </p:txBody>
      </p:sp>
      <p:sp>
        <p:nvSpPr>
          <p:cNvPr id="3" name="Holder 3"/>
          <p:cNvSpPr>
            <a:spLocks noGrp="1"/>
          </p:cNvSpPr>
          <p:nvPr>
            <p:ph sz="half" idx="2"/>
          </p:nvPr>
        </p:nvSpPr>
        <p:spPr>
          <a:xfrm>
            <a:off x="457200" y="1183007"/>
            <a:ext cx="3977640" cy="1477328"/>
          </a:xfrm>
          <a:prstGeom prst="rect">
            <a:avLst/>
          </a:prstGeom>
        </p:spPr>
        <p:txBody>
          <a:bodyPr wrap="square" lIns="0" tIns="0" rIns="0" bIns="0">
            <a:spAutoFit/>
          </a:bodyPr>
          <a:lstStyle>
            <a:lvl1pPr>
              <a:defRPr/>
            </a:lvl1pPr>
          </a:lstStyle>
          <a:p>
            <a:pPr lvl="0"/>
            <a:r>
              <a:rPr lang="es-ES" smtClean="0"/>
              <a:t>Haga clic para modificar el estilo de texto del patrón</a:t>
            </a:r>
          </a:p>
        </p:txBody>
      </p:sp>
      <p:sp>
        <p:nvSpPr>
          <p:cNvPr id="4" name="Holder 4"/>
          <p:cNvSpPr>
            <a:spLocks noGrp="1"/>
          </p:cNvSpPr>
          <p:nvPr>
            <p:ph sz="half" idx="3"/>
          </p:nvPr>
        </p:nvSpPr>
        <p:spPr>
          <a:xfrm>
            <a:off x="5757421" y="1288350"/>
            <a:ext cx="3078479" cy="369332"/>
          </a:xfrm>
          <a:prstGeom prst="rect">
            <a:avLst/>
          </a:prstGeom>
        </p:spPr>
        <p:txBody>
          <a:bodyPr wrap="square" lIns="0" tIns="0" rIns="0" bIns="0">
            <a:spAutoFit/>
          </a:bodyPr>
          <a:lstStyle>
            <a:lvl1pPr>
              <a:defRPr sz="1200" b="1" i="0" u="sng">
                <a:solidFill>
                  <a:schemeClr val="tx1"/>
                </a:solidFill>
                <a:latin typeface="Calibri"/>
                <a:cs typeface="Calibri"/>
              </a:defRPr>
            </a:lvl1pPr>
          </a:lstStyle>
          <a:p>
            <a:pPr lvl="0"/>
            <a:r>
              <a:rPr lang="es-ES" smtClean="0"/>
              <a:t>Haga clic para modificar el estilo de texto del patrón</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pPr>
              <a:defRPr/>
            </a:pPr>
            <a:r>
              <a:rPr lang="es-ES_tradnl" smtClean="0"/>
              <a:t>Gobierno de Chile | Ministerio de Energía</a:t>
            </a:r>
            <a:endParaRPr lang="es-ES_tradnl"/>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pPr>
              <a:defRPr/>
            </a:pPr>
            <a:fld id="{B977E711-F5B4-4773-8AF4-B910148A62A4}" type="slidenum">
              <a:rPr lang="en-US" smtClean="0"/>
              <a:pPr>
                <a:defRPr/>
              </a:pPr>
              <a:t>‹Nº›</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cSld name="1_Sólo el título">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006CB7"/>
                </a:solidFill>
                <a:latin typeface="Verdana"/>
                <a:cs typeface="Verdana"/>
              </a:defRPr>
            </a:lvl1pPr>
          </a:lstStyle>
          <a:p>
            <a:r>
              <a:rPr lang="es-ES" smtClean="0"/>
              <a:t>Haga clic para modificar el estilo de título del patrón</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pPr>
              <a:defRPr/>
            </a:pPr>
            <a:r>
              <a:rPr lang="es-ES_tradnl" smtClean="0"/>
              <a:t>Gobierno de Chile | Ministerio de Energía</a:t>
            </a:r>
            <a:endParaRPr lang="es-ES_tradnl"/>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pPr>
              <a:defRPr/>
            </a:pPr>
            <a:fld id="{B977E711-F5B4-4773-8AF4-B910148A62A4}" type="slidenum">
              <a:rPr lang="en-US" smtClean="0"/>
              <a:pPr>
                <a:defRPr/>
              </a:pPr>
              <a:t>‹Nº›</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42950"/>
            <a:ext cx="8316913" cy="4038600"/>
          </a:xfrm>
        </p:spPr>
        <p:txBody>
          <a:bodyPr/>
          <a:lstStyle>
            <a:lvl1pPr marL="0" indent="0">
              <a:buNone/>
              <a:defRPr sz="16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Placeholder 1"/>
          <p:cNvSpPr>
            <a:spLocks noGrp="1"/>
          </p:cNvSpPr>
          <p:nvPr>
            <p:ph type="title"/>
          </p:nvPr>
        </p:nvSpPr>
        <p:spPr bwMode="auto">
          <a:xfrm>
            <a:off x="827086" y="0"/>
            <a:ext cx="8316914"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11"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34704492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6612" y="1151335"/>
            <a:ext cx="4040188" cy="47982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838200" y="1631156"/>
            <a:ext cx="4040188"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949825" y="1151335"/>
            <a:ext cx="4041775" cy="47982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9825" y="1631156"/>
            <a:ext cx="4041775"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Placeholder 1"/>
          <p:cNvSpPr>
            <a:spLocks noGrp="1"/>
          </p:cNvSpPr>
          <p:nvPr>
            <p:ph type="title"/>
          </p:nvPr>
        </p:nvSpPr>
        <p:spPr bwMode="auto">
          <a:xfrm>
            <a:off x="827086" y="0"/>
            <a:ext cx="8316914"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9" name="Footer Placeholder 4"/>
          <p:cNvSpPr>
            <a:spLocks noGrp="1"/>
          </p:cNvSpPr>
          <p:nvPr>
            <p:ph type="ftr" sz="quarter" idx="10"/>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12" name="Slide Number Placeholder 5"/>
          <p:cNvSpPr>
            <a:spLocks noGrp="1"/>
          </p:cNvSpPr>
          <p:nvPr>
            <p:ph type="sldNum" sz="quarter" idx="11"/>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77990739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Placeholder 1"/>
          <p:cNvSpPr>
            <a:spLocks noGrp="1"/>
          </p:cNvSpPr>
          <p:nvPr>
            <p:ph type="title"/>
          </p:nvPr>
        </p:nvSpPr>
        <p:spPr bwMode="auto">
          <a:xfrm>
            <a:off x="827086" y="0"/>
            <a:ext cx="8316914"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7"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8"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27481934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6"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374269999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462" y="204787"/>
            <a:ext cx="3008313" cy="871538"/>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62400" y="23712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22621" y="110866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9"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109787927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7"/>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9"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Tree>
    <p:extLst>
      <p:ext uri="{BB962C8B-B14F-4D97-AF65-F5344CB8AC3E}">
        <p14:creationId xmlns:p14="http://schemas.microsoft.com/office/powerpoint/2010/main" val="3919795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microsoft.com/office/2007/relationships/hdphoto" Target="../media/hdphoto1.wdp"/><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image" Target="../media/image1.jpeg"/><Relationship Id="rId2" Type="http://schemas.openxmlformats.org/officeDocument/2006/relationships/slideLayout" Target="../slideLayouts/slideLayout35.xml"/><Relationship Id="rId16" Type="http://schemas.openxmlformats.org/officeDocument/2006/relationships/theme" Target="../theme/theme4.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Imagen 4" descr="iconosministerio4.jpg"/>
          <p:cNvPicPr>
            <a:picLocks noChangeAspect="1"/>
          </p:cNvPicPr>
          <p:nvPr userDrawn="1"/>
        </p:nvPicPr>
        <p:blipFill>
          <a:blip r:embed="rId13">
            <a:extLst>
              <a:ext uri="{BEBA8EAE-BF5A-486C-A8C5-ECC9F3942E4B}">
                <a14:imgProps xmlns:a14="http://schemas.microsoft.com/office/drawing/2010/main">
                  <a14:imgLayer r:embed="rId14">
                    <a14:imgEffect>
                      <a14:sharpenSoften amount="25000"/>
                    </a14:imgEffect>
                  </a14:imgLayer>
                </a14:imgProps>
              </a:ext>
              <a:ext uri="{28A0092B-C50C-407E-A947-70E740481C1C}">
                <a14:useLocalDpi xmlns:a14="http://schemas.microsoft.com/office/drawing/2010/main" val="0"/>
              </a:ext>
            </a:extLst>
          </a:blip>
          <a:srcRect t="369" r="22710" b="369"/>
          <a:stretch>
            <a:fillRect/>
          </a:stretch>
        </p:blipFill>
        <p:spPr bwMode="auto">
          <a:xfrm>
            <a:off x="-9525" y="0"/>
            <a:ext cx="925513"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Placeholder 2"/>
          <p:cNvSpPr>
            <a:spLocks noGrp="1"/>
          </p:cNvSpPr>
          <p:nvPr>
            <p:ph type="body" idx="1"/>
          </p:nvPr>
        </p:nvSpPr>
        <p:spPr bwMode="auto">
          <a:xfrm>
            <a:off x="827086" y="819150"/>
            <a:ext cx="8316914" cy="388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Footer Placeholder 4"/>
          <p:cNvSpPr>
            <a:spLocks noGrp="1"/>
          </p:cNvSpPr>
          <p:nvPr>
            <p:ph type="ftr" sz="quarter" idx="3"/>
          </p:nvPr>
        </p:nvSpPr>
        <p:spPr>
          <a:xfrm>
            <a:off x="896495" y="4927895"/>
            <a:ext cx="2743384" cy="184150"/>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ea typeface="ヒラギノ角ゴ Pro W3" pitchFamily="1" charset="-128"/>
              </a:defRPr>
            </a:lvl1pPr>
          </a:lstStyle>
          <a:p>
            <a:pPr>
              <a:defRPr/>
            </a:pPr>
            <a:r>
              <a:rPr lang="es-ES_tradnl"/>
              <a:t>Gobierno de Chile | Ministerio de Energía</a:t>
            </a:r>
          </a:p>
        </p:txBody>
      </p:sp>
      <p:sp>
        <p:nvSpPr>
          <p:cNvPr id="6" name="Slide Number Placeholder 5"/>
          <p:cNvSpPr>
            <a:spLocks noGrp="1"/>
          </p:cNvSpPr>
          <p:nvPr>
            <p:ph type="sldNum" sz="quarter" idx="4"/>
          </p:nvPr>
        </p:nvSpPr>
        <p:spPr>
          <a:xfrm>
            <a:off x="6836569" y="4933950"/>
            <a:ext cx="2133600" cy="146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pitchFamily="1" charset="-128"/>
              </a:defRPr>
            </a:lvl1pPr>
          </a:lstStyle>
          <a:p>
            <a:pPr>
              <a:defRPr/>
            </a:pPr>
            <a:fld id="{B977E711-F5B4-4773-8AF4-B910148A62A4}" type="slidenum">
              <a:rPr lang="en-US"/>
              <a:pPr>
                <a:defRPr/>
              </a:pPr>
              <a:t>‹Nº›</a:t>
            </a:fld>
            <a:endParaRPr lang="en-US"/>
          </a:p>
        </p:txBody>
      </p:sp>
      <p:sp>
        <p:nvSpPr>
          <p:cNvPr id="2056" name="Rectangle 9"/>
          <p:cNvSpPr>
            <a:spLocks noChangeArrowheads="1"/>
          </p:cNvSpPr>
          <p:nvPr/>
        </p:nvSpPr>
        <p:spPr bwMode="auto">
          <a:xfrm>
            <a:off x="8512175" y="0"/>
            <a:ext cx="284163" cy="342900"/>
          </a:xfrm>
          <a:prstGeom prst="rect">
            <a:avLst/>
          </a:prstGeom>
          <a:solidFill>
            <a:srgbClr val="006CB7"/>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defRPr/>
            </a:pPr>
            <a:endParaRPr lang="es-ES">
              <a:solidFill>
                <a:srgbClr val="FFFFFF"/>
              </a:solidFill>
              <a:latin typeface="Calibri" pitchFamily="-110" charset="0"/>
              <a:ea typeface="ヒラギノ角ゴ Pro W3" pitchFamily="-110" charset="-128"/>
            </a:endParaRPr>
          </a:p>
        </p:txBody>
      </p:sp>
      <p:sp>
        <p:nvSpPr>
          <p:cNvPr id="2057" name="Rectangle 10"/>
          <p:cNvSpPr>
            <a:spLocks noChangeArrowheads="1"/>
          </p:cNvSpPr>
          <p:nvPr/>
        </p:nvSpPr>
        <p:spPr bwMode="auto">
          <a:xfrm>
            <a:off x="8796338" y="0"/>
            <a:ext cx="347662" cy="342900"/>
          </a:xfrm>
          <a:prstGeom prst="rect">
            <a:avLst/>
          </a:prstGeom>
          <a:solidFill>
            <a:srgbClr val="EF4144"/>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defRPr/>
            </a:pPr>
            <a:endParaRPr lang="es-ES">
              <a:solidFill>
                <a:srgbClr val="FFFFFF"/>
              </a:solidFill>
              <a:latin typeface="Calibri" pitchFamily="-110" charset="0"/>
              <a:ea typeface="ヒラギノ角ゴ Pro W3" pitchFamily="-110" charset="-128"/>
            </a:endParaRPr>
          </a:p>
        </p:txBody>
      </p:sp>
    </p:spTree>
  </p:cSld>
  <p:clrMap bg1="lt1" tx1="dk1" bg2="lt2" tx2="dk2" accent1="accent1" accent2="accent2" accent3="accent3" accent4="accent4" accent5="accent5" accent6="accent6" hlink="hlink" folHlink="folHlink"/>
  <p:sldLayoutIdLst>
    <p:sldLayoutId id="2147485583" r:id="rId1"/>
    <p:sldLayoutId id="2147485584" r:id="rId2"/>
    <p:sldLayoutId id="2147485585" r:id="rId3"/>
    <p:sldLayoutId id="2147485586" r:id="rId4"/>
    <p:sldLayoutId id="2147485587" r:id="rId5"/>
    <p:sldLayoutId id="2147485588" r:id="rId6"/>
    <p:sldLayoutId id="2147485589" r:id="rId7"/>
    <p:sldLayoutId id="2147485590" r:id="rId8"/>
    <p:sldLayoutId id="2147485591" r:id="rId9"/>
    <p:sldLayoutId id="2147485592" r:id="rId10"/>
    <p:sldLayoutId id="2147485593" r:id="rId11"/>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p:titleStyle>
    <p:bodyStyle>
      <a:lvl1pPr marL="342900" indent="-342900" algn="just" defTabSz="457200" rtl="0" eaLnBrk="0" fontAlgn="base" hangingPunct="0">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just" defTabSz="457200" rtl="0" eaLnBrk="0" fontAlgn="base" hangingPunct="0">
        <a:spcBef>
          <a:spcPct val="20000"/>
        </a:spcBef>
        <a:spcAft>
          <a:spcPct val="0"/>
        </a:spcAft>
        <a:buFont typeface="Arial" pitchFamily="34" charset="0"/>
        <a:buChar char="–"/>
        <a:defRPr sz="2800" kern="1200">
          <a:solidFill>
            <a:srgbClr val="595959"/>
          </a:solidFill>
          <a:latin typeface="+mn-lt"/>
          <a:ea typeface="ヒラギノ角ゴ Pro W3" charset="-128"/>
          <a:cs typeface="ヒラギノ角ゴ Pro W3" charset="0"/>
        </a:defRPr>
      </a:lvl2pPr>
      <a:lvl3pPr marL="1143000" indent="-228600" algn="just" defTabSz="457200" rtl="0" eaLnBrk="0" fontAlgn="base" hangingPunct="0">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charset="0"/>
        </a:defRPr>
      </a:lvl3pPr>
      <a:lvl4pPr marL="1600200" indent="-228600" algn="just"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057400" indent="-228600" algn="just"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Imagen 4" descr="iconosministerio4.jpg"/>
          <p:cNvPicPr>
            <a:picLocks noChangeAspect="1"/>
          </p:cNvPicPr>
          <p:nvPr userDrawn="1"/>
        </p:nvPicPr>
        <p:blipFill>
          <a:blip r:embed="rId13">
            <a:extLst>
              <a:ext uri="{28A0092B-C50C-407E-A947-70E740481C1C}">
                <a14:useLocalDpi xmlns:a14="http://schemas.microsoft.com/office/drawing/2010/main" val="0"/>
              </a:ext>
            </a:extLst>
          </a:blip>
          <a:srcRect t="369" r="22710" b="369"/>
          <a:stretch>
            <a:fillRect/>
          </a:stretch>
        </p:blipFill>
        <p:spPr bwMode="auto">
          <a:xfrm>
            <a:off x="-9525" y="0"/>
            <a:ext cx="9239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Imagen 6" descr="ecologico.jpg"/>
          <p:cNvPicPr>
            <a:picLocks noChangeAspect="1"/>
          </p:cNvPicPr>
          <p:nvPr userDrawn="1"/>
        </p:nvPicPr>
        <p:blipFill>
          <a:blip r:embed="rId14">
            <a:extLst>
              <a:ext uri="{28A0092B-C50C-407E-A947-70E740481C1C}">
                <a14:useLocalDpi xmlns:a14="http://schemas.microsoft.com/office/drawing/2010/main" val="0"/>
              </a:ext>
            </a:extLst>
          </a:blip>
          <a:srcRect b="23883"/>
          <a:stretch>
            <a:fillRect/>
          </a:stretch>
        </p:blipFill>
        <p:spPr bwMode="auto">
          <a:xfrm>
            <a:off x="1500188" y="0"/>
            <a:ext cx="7034212" cy="497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594" r:id="rId1"/>
    <p:sldLayoutId id="2147485595" r:id="rId2"/>
    <p:sldLayoutId id="2147485596" r:id="rId3"/>
    <p:sldLayoutId id="2147485597" r:id="rId4"/>
    <p:sldLayoutId id="2147485598" r:id="rId5"/>
    <p:sldLayoutId id="2147485599" r:id="rId6"/>
    <p:sldLayoutId id="2147485600" r:id="rId7"/>
    <p:sldLayoutId id="2147485601" r:id="rId8"/>
    <p:sldLayoutId id="2147485602" r:id="rId9"/>
    <p:sldLayoutId id="2147485603" r:id="rId10"/>
    <p:sldLayoutId id="2147485604" r:id="rId11"/>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4400" b="1" kern="1200">
          <a:solidFill>
            <a:schemeClr val="tx1"/>
          </a:solidFill>
          <a:latin typeface="Verdana"/>
          <a:ea typeface="ヒラギノ角ゴ Pro W3" charset="-128"/>
          <a:cs typeface="Verdana"/>
        </a:defRPr>
      </a:lvl1pPr>
      <a:lvl2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4400" b="1">
          <a:solidFill>
            <a:schemeClr val="tx1"/>
          </a:solidFill>
          <a:latin typeface="Verdana" charset="0"/>
          <a:ea typeface="ヒラギノ角ゴ Pro W3" charset="-128"/>
        </a:defRPr>
      </a:lvl6pPr>
      <a:lvl7pPr marL="914400" algn="l" defTabSz="457200" rtl="0" fontAlgn="base">
        <a:spcBef>
          <a:spcPct val="0"/>
        </a:spcBef>
        <a:spcAft>
          <a:spcPct val="0"/>
        </a:spcAft>
        <a:defRPr sz="4400" b="1">
          <a:solidFill>
            <a:schemeClr val="tx1"/>
          </a:solidFill>
          <a:latin typeface="Verdana" charset="0"/>
          <a:ea typeface="ヒラギノ角ゴ Pro W3" charset="-128"/>
        </a:defRPr>
      </a:lvl7pPr>
      <a:lvl8pPr marL="1371600" algn="l" defTabSz="457200" rtl="0" fontAlgn="base">
        <a:spcBef>
          <a:spcPct val="0"/>
        </a:spcBef>
        <a:spcAft>
          <a:spcPct val="0"/>
        </a:spcAft>
        <a:defRPr sz="4400" b="1">
          <a:solidFill>
            <a:schemeClr val="tx1"/>
          </a:solidFill>
          <a:latin typeface="Verdana" charset="0"/>
          <a:ea typeface="ヒラギノ角ゴ Pro W3" charset="-128"/>
        </a:defRPr>
      </a:lvl8pPr>
      <a:lvl9pPr marL="1828800" algn="l" defTabSz="457200" rtl="0" fontAlgn="base">
        <a:spcBef>
          <a:spcPct val="0"/>
        </a:spcBef>
        <a:spcAft>
          <a:spcPct val="0"/>
        </a:spcAft>
        <a:defRPr sz="4400" b="1">
          <a:solidFill>
            <a:schemeClr val="tx1"/>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CL"/>
          </a:p>
        </p:txBody>
      </p:sp>
      <p:sp>
        <p:nvSpPr>
          <p:cNvPr id="5" name="4 Marcador de pie de página"/>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L" smtClean="0"/>
              <a:t>Gobierno de Chile | Ministerio de Energía</a:t>
            </a:r>
            <a:endParaRPr lang="es-CL"/>
          </a:p>
        </p:txBody>
      </p:sp>
      <p:sp>
        <p:nvSpPr>
          <p:cNvPr id="6" name="5 Marcador de número de diapositiva"/>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8B87057-4376-4424-B19C-730FBA85EC88}" type="slidenum">
              <a:rPr lang="es-CL" smtClean="0"/>
              <a:t>‹Nº›</a:t>
            </a:fld>
            <a:endParaRPr lang="es-CL"/>
          </a:p>
        </p:txBody>
      </p:sp>
    </p:spTree>
    <p:extLst>
      <p:ext uri="{BB962C8B-B14F-4D97-AF65-F5344CB8AC3E}">
        <p14:creationId xmlns:p14="http://schemas.microsoft.com/office/powerpoint/2010/main" val="3025226130"/>
      </p:ext>
    </p:extLst>
  </p:cSld>
  <p:clrMap bg1="lt1" tx1="dk1" bg2="lt2" tx2="dk2" accent1="accent1" accent2="accent2" accent3="accent3" accent4="accent4" accent5="accent5" accent6="accent6" hlink="hlink" folHlink="folHlink"/>
  <p:sldLayoutIdLst>
    <p:sldLayoutId id="2147485606" r:id="rId1"/>
    <p:sldLayoutId id="2147485607" r:id="rId2"/>
    <p:sldLayoutId id="2147485608" r:id="rId3"/>
    <p:sldLayoutId id="2147485609" r:id="rId4"/>
    <p:sldLayoutId id="2147485610" r:id="rId5"/>
    <p:sldLayoutId id="2147485611" r:id="rId6"/>
    <p:sldLayoutId id="2147485612" r:id="rId7"/>
    <p:sldLayoutId id="2147485613" r:id="rId8"/>
    <p:sldLayoutId id="2147485614" r:id="rId9"/>
    <p:sldLayoutId id="2147485615" r:id="rId10"/>
    <p:sldLayoutId id="214748561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200154"/>
            <a:ext cx="8229600" cy="339447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4767262"/>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4 Marcador de pie de página"/>
          <p:cNvSpPr>
            <a:spLocks noGrp="1"/>
          </p:cNvSpPr>
          <p:nvPr>
            <p:ph type="ftr" sz="quarter" idx="3"/>
          </p:nvPr>
        </p:nvSpPr>
        <p:spPr>
          <a:xfrm>
            <a:off x="3124200" y="4767262"/>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ES_tradnl" smtClean="0"/>
              <a:t>Gobierno de Chile | Ministerio de Energía</a:t>
            </a:r>
            <a:endParaRPr lang="es-ES_tradnl"/>
          </a:p>
        </p:txBody>
      </p:sp>
      <p:sp>
        <p:nvSpPr>
          <p:cNvPr id="6" name="5 Marcador de número de diapositiva"/>
          <p:cNvSpPr>
            <a:spLocks noGrp="1"/>
          </p:cNvSpPr>
          <p:nvPr>
            <p:ph type="sldNum" sz="quarter" idx="4"/>
          </p:nvPr>
        </p:nvSpPr>
        <p:spPr>
          <a:xfrm>
            <a:off x="6553200" y="4767262"/>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977E711-F5B4-4773-8AF4-B910148A62A4}" type="slidenum">
              <a:rPr lang="en-US" smtClean="0"/>
              <a:pPr>
                <a:defRPr/>
              </a:pPr>
              <a:t>‹Nº›</a:t>
            </a:fld>
            <a:endParaRPr lang="en-US"/>
          </a:p>
        </p:txBody>
      </p:sp>
      <p:pic>
        <p:nvPicPr>
          <p:cNvPr id="7" name="Imagen 4" descr="iconosministerio4.jpg"/>
          <p:cNvPicPr>
            <a:picLocks noChangeAspect="1"/>
          </p:cNvPicPr>
          <p:nvPr userDrawn="1"/>
        </p:nvPicPr>
        <p:blipFill>
          <a:blip r:embed="rId17">
            <a:extLst>
              <a:ext uri="{BEBA8EAE-BF5A-486C-A8C5-ECC9F3942E4B}">
                <a14:imgProps xmlns:a14="http://schemas.microsoft.com/office/drawing/2010/main">
                  <a14:imgLayer r:embed="rId18">
                    <a14:imgEffect>
                      <a14:sharpenSoften amount="25000"/>
                    </a14:imgEffect>
                  </a14:imgLayer>
                </a14:imgProps>
              </a:ext>
              <a:ext uri="{28A0092B-C50C-407E-A947-70E740481C1C}">
                <a14:useLocalDpi xmlns:a14="http://schemas.microsoft.com/office/drawing/2010/main" val="0"/>
              </a:ext>
            </a:extLst>
          </a:blip>
          <a:srcRect t="369" r="22710" b="369"/>
          <a:stretch>
            <a:fillRect/>
          </a:stretch>
        </p:blipFill>
        <p:spPr bwMode="auto">
          <a:xfrm>
            <a:off x="-9525" y="0"/>
            <a:ext cx="925513"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955643"/>
      </p:ext>
    </p:extLst>
  </p:cSld>
  <p:clrMap bg1="lt1" tx1="dk1" bg2="lt2" tx2="dk2" accent1="accent1" accent2="accent2" accent3="accent3" accent4="accent4" accent5="accent5" accent6="accent6" hlink="hlink" folHlink="folHlink"/>
  <p:sldLayoutIdLst>
    <p:sldLayoutId id="2147485618" r:id="rId1"/>
    <p:sldLayoutId id="2147485619" r:id="rId2"/>
    <p:sldLayoutId id="2147485620" r:id="rId3"/>
    <p:sldLayoutId id="2147485621" r:id="rId4"/>
    <p:sldLayoutId id="2147485622" r:id="rId5"/>
    <p:sldLayoutId id="2147485623" r:id="rId6"/>
    <p:sldLayoutId id="2147485624" r:id="rId7"/>
    <p:sldLayoutId id="2147485625" r:id="rId8"/>
    <p:sldLayoutId id="2147485626" r:id="rId9"/>
    <p:sldLayoutId id="2147485627" r:id="rId10"/>
    <p:sldLayoutId id="2147485628" r:id="rId11"/>
    <p:sldLayoutId id="2147485629" r:id="rId12"/>
    <p:sldLayoutId id="2147485630" r:id="rId13"/>
    <p:sldLayoutId id="2147485631" r:id="rId14"/>
    <p:sldLayoutId id="2147485633"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xml"/><Relationship Id="rId1" Type="http://schemas.openxmlformats.org/officeDocument/2006/relationships/slideLayout" Target="../slideLayouts/slideLayout3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8.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8.xml"/><Relationship Id="rId4" Type="http://schemas.openxmlformats.org/officeDocument/2006/relationships/image" Target="../media/image16.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1.xml"/><Relationship Id="rId1" Type="http://schemas.openxmlformats.org/officeDocument/2006/relationships/slideLayout" Target="../slideLayouts/slideLayout4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8.xml"/></Relationships>
</file>

<file path=ppt/slides/_rels/slide16.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3.xml"/><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8.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48.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48.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48.xml"/></Relationships>
</file>

<file path=ppt/slides/_rels/slide2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9.xml"/><Relationship Id="rId1"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8.xml"/></Relationships>
</file>

<file path=ppt/slides/_rels/slide25.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22.xml"/><Relationship Id="rId1" Type="http://schemas.openxmlformats.org/officeDocument/2006/relationships/slideLayout" Target="../slideLayouts/slideLayout48.xml"/></Relationships>
</file>

<file path=ppt/slides/_rels/slide26.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3.xml"/><Relationship Id="rId1" Type="http://schemas.openxmlformats.org/officeDocument/2006/relationships/slideLayout" Target="../slideLayouts/slideLayout4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8.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4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8.xml"/></Relationships>
</file>

<file path=ppt/slides/_rels/slide3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9.xml"/><Relationship Id="rId1" Type="http://schemas.openxmlformats.org/officeDocument/2006/relationships/slideLayout" Target="../slideLayouts/slideLayout4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8.xml"/></Relationships>
</file>

<file path=ppt/slides/_rels/slide3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32.xml"/><Relationship Id="rId1" Type="http://schemas.openxmlformats.org/officeDocument/2006/relationships/slideLayout" Target="../slideLayouts/slideLayout34.xml"/><Relationship Id="rId6" Type="http://schemas.openxmlformats.org/officeDocument/2006/relationships/hyperlink" Target="mailto:matiascoxc@gmail.com" TargetMode="External"/><Relationship Id="rId5" Type="http://schemas.openxmlformats.org/officeDocument/2006/relationships/hyperlink" Target="mailto:Fernanda.riverosi@gmail.com"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8.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5.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8.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8.xml"/><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9.xml"/><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rot="16200000">
            <a:off x="2045217" y="-2011547"/>
            <a:ext cx="5163436" cy="9186530"/>
          </a:xfrm>
          <a:prstGeom prst="rect">
            <a:avLst/>
          </a:prstGeom>
        </p:spPr>
      </p:pic>
      <p:pic>
        <p:nvPicPr>
          <p:cNvPr id="43010" name="Imagen 20" descr="iconosministerio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61998" y="2356713"/>
            <a:ext cx="5257800" cy="1054100"/>
          </a:xfrm>
          <a:prstGeom prst="rect">
            <a:avLst/>
          </a:prstGeom>
          <a:noFill/>
          <a:ln>
            <a:noFill/>
          </a:ln>
          <a:extLst>
            <a:ext uri="{909E8E84-426E-40DD-AFC4-6F175D3DCCD1}">
              <a14:hiddenFill xmlns:a14="http://schemas.microsoft.com/office/drawing/2010/main">
                <a:solidFill>
                  <a:srgbClr val="FFFFFF">
                    <a:alpha val="2196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CuadroTexto 9"/>
          <p:cNvSpPr txBox="1">
            <a:spLocks noChangeArrowheads="1"/>
          </p:cNvSpPr>
          <p:nvPr/>
        </p:nvSpPr>
        <p:spPr bwMode="auto">
          <a:xfrm>
            <a:off x="421758" y="3242203"/>
            <a:ext cx="4595755" cy="15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algn="ctr" eaLnBrk="1" hangingPunct="1"/>
            <a:r>
              <a:rPr lang="en-GB" sz="1400" dirty="0" smtClean="0">
                <a:solidFill>
                  <a:srgbClr val="FFFFFF"/>
                </a:solidFill>
                <a:latin typeface="+mj-lt"/>
              </a:rPr>
              <a:t/>
            </a:r>
            <a:br>
              <a:rPr lang="en-GB" sz="1400" dirty="0" smtClean="0">
                <a:solidFill>
                  <a:srgbClr val="FFFFFF"/>
                </a:solidFill>
                <a:latin typeface="+mj-lt"/>
              </a:rPr>
            </a:br>
            <a:endParaRPr lang="en-GB" sz="1400" dirty="0" smtClean="0">
              <a:solidFill>
                <a:srgbClr val="FFFFFF"/>
              </a:solidFill>
              <a:latin typeface="+mj-lt"/>
            </a:endParaRPr>
          </a:p>
          <a:p>
            <a:pPr algn="ctr" eaLnBrk="1" hangingPunct="1"/>
            <a:r>
              <a:rPr lang="es-ES" sz="1600" b="1" dirty="0" smtClean="0">
                <a:solidFill>
                  <a:schemeClr val="bg1"/>
                </a:solidFill>
                <a:latin typeface="+mj-lt"/>
              </a:rPr>
              <a:t>Fernanda Riveros Inostroza</a:t>
            </a:r>
          </a:p>
          <a:p>
            <a:pPr algn="ctr">
              <a:spcBef>
                <a:spcPct val="20000"/>
              </a:spcBef>
            </a:pPr>
            <a:r>
              <a:rPr lang="es-CL" sz="1400" dirty="0" smtClean="0">
                <a:solidFill>
                  <a:schemeClr val="bg1"/>
                </a:solidFill>
                <a:latin typeface="+mj-lt"/>
                <a:cs typeface="ヒラギノ角ゴ Pro W3" charset="-128"/>
              </a:rPr>
              <a:t>Abogada </a:t>
            </a:r>
            <a:r>
              <a:rPr lang="es-CL" sz="1400" dirty="0">
                <a:solidFill>
                  <a:schemeClr val="bg1"/>
                </a:solidFill>
                <a:latin typeface="+mj-lt"/>
                <a:cs typeface="ヒラギノ角ゴ Pro W3" charset="-128"/>
              </a:rPr>
              <a:t>Universidad de Chile</a:t>
            </a:r>
          </a:p>
          <a:p>
            <a:pPr algn="ctr">
              <a:spcBef>
                <a:spcPct val="20000"/>
              </a:spcBef>
            </a:pPr>
            <a:r>
              <a:rPr lang="es-CL" sz="1400" dirty="0" smtClean="0">
                <a:solidFill>
                  <a:schemeClr val="bg1"/>
                </a:solidFill>
                <a:latin typeface="+mj-lt"/>
                <a:cs typeface="ヒラギノ角ゴ Pro W3" charset="-128"/>
              </a:rPr>
              <a:t>Diplomado</a:t>
            </a:r>
            <a:r>
              <a:rPr lang="es-CL" sz="1400" dirty="0">
                <a:solidFill>
                  <a:schemeClr val="bg1"/>
                </a:solidFill>
                <a:latin typeface="+mj-lt"/>
                <a:cs typeface="ヒラギノ角ゴ Pro W3" charset="-128"/>
              </a:rPr>
              <a:t> </a:t>
            </a:r>
            <a:r>
              <a:rPr lang="es-CL" sz="1400" dirty="0" smtClean="0">
                <a:solidFill>
                  <a:schemeClr val="bg1"/>
                </a:solidFill>
                <a:latin typeface="+mj-lt"/>
                <a:cs typeface="ヒラギノ角ゴ Pro W3" charset="-128"/>
              </a:rPr>
              <a:t>“Regulación </a:t>
            </a:r>
            <a:r>
              <a:rPr lang="es-CL" sz="1400" dirty="0">
                <a:solidFill>
                  <a:schemeClr val="bg1"/>
                </a:solidFill>
                <a:latin typeface="+mj-lt"/>
                <a:cs typeface="ヒラギノ角ゴ Pro W3" charset="-128"/>
              </a:rPr>
              <a:t>del Sector Eléctrico” </a:t>
            </a:r>
            <a:endParaRPr lang="es-CL" sz="1400" dirty="0" smtClean="0">
              <a:solidFill>
                <a:schemeClr val="bg1"/>
              </a:solidFill>
              <a:latin typeface="+mj-lt"/>
              <a:cs typeface="ヒラギノ角ゴ Pro W3" charset="-128"/>
            </a:endParaRPr>
          </a:p>
          <a:p>
            <a:pPr algn="ctr">
              <a:spcBef>
                <a:spcPct val="20000"/>
              </a:spcBef>
            </a:pPr>
            <a:r>
              <a:rPr lang="es-CL" sz="1400" dirty="0" smtClean="0">
                <a:solidFill>
                  <a:schemeClr val="bg1"/>
                </a:solidFill>
                <a:latin typeface="+mj-lt"/>
                <a:cs typeface="ヒラギノ角ゴ Pro W3" charset="-128"/>
              </a:rPr>
              <a:t>Universidad </a:t>
            </a:r>
            <a:r>
              <a:rPr lang="es-CL" sz="1400" dirty="0">
                <a:solidFill>
                  <a:schemeClr val="bg1"/>
                </a:solidFill>
                <a:latin typeface="+mj-lt"/>
                <a:cs typeface="ヒラギノ角ゴ Pro W3" charset="-128"/>
              </a:rPr>
              <a:t>de </a:t>
            </a:r>
            <a:r>
              <a:rPr lang="es-CL" sz="1400" dirty="0" smtClean="0">
                <a:solidFill>
                  <a:schemeClr val="bg1"/>
                </a:solidFill>
                <a:latin typeface="+mj-lt"/>
                <a:cs typeface="ヒラギノ角ゴ Pro W3" charset="-128"/>
              </a:rPr>
              <a:t>Chile</a:t>
            </a:r>
            <a:endParaRPr lang="es-CL" sz="1400" dirty="0">
              <a:solidFill>
                <a:schemeClr val="bg1"/>
              </a:solidFill>
              <a:latin typeface="+mj-lt"/>
              <a:cs typeface="ヒラギノ角ゴ Pro W3" charset="-128"/>
            </a:endParaRPr>
          </a:p>
        </p:txBody>
      </p:sp>
      <p:sp>
        <p:nvSpPr>
          <p:cNvPr id="2" name="1 Rectángulo"/>
          <p:cNvSpPr/>
          <p:nvPr/>
        </p:nvSpPr>
        <p:spPr>
          <a:xfrm>
            <a:off x="5181600" y="30163"/>
            <a:ext cx="3810000" cy="553998"/>
          </a:xfrm>
          <a:prstGeom prst="rect">
            <a:avLst/>
          </a:prstGeom>
        </p:spPr>
        <p:txBody>
          <a:bodyPr>
            <a:spAutoFit/>
          </a:bodyPr>
          <a:lstStyle/>
          <a:p>
            <a:pPr algn="r">
              <a:defRPr/>
            </a:pPr>
            <a:endParaRPr lang="en-GB" sz="1500" dirty="0" smtClean="0">
              <a:latin typeface="+mj-lt"/>
            </a:endParaRPr>
          </a:p>
          <a:p>
            <a:pPr algn="r">
              <a:defRPr/>
            </a:pPr>
            <a:endParaRPr lang="en-GB" sz="1500" b="1" dirty="0">
              <a:latin typeface="+mj-lt"/>
            </a:endParaRPr>
          </a:p>
        </p:txBody>
      </p:sp>
      <p:sp>
        <p:nvSpPr>
          <p:cNvPr id="7" name="CuadroTexto 9"/>
          <p:cNvSpPr txBox="1">
            <a:spLocks noChangeArrowheads="1"/>
          </p:cNvSpPr>
          <p:nvPr/>
        </p:nvSpPr>
        <p:spPr bwMode="auto">
          <a:xfrm>
            <a:off x="457200" y="895350"/>
            <a:ext cx="8534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algn="ctr" eaLnBrk="1" hangingPunct="1"/>
            <a:r>
              <a:rPr lang="en-GB" sz="4400" b="1" dirty="0" smtClean="0">
                <a:solidFill>
                  <a:srgbClr val="FFFFFF"/>
                </a:solidFill>
                <a:latin typeface="+mn-lt"/>
              </a:rPr>
              <a:t>Gesti</a:t>
            </a:r>
            <a:r>
              <a:rPr lang="es-ES" sz="4400" b="1" dirty="0" smtClean="0">
                <a:solidFill>
                  <a:srgbClr val="FFFFFF"/>
                </a:solidFill>
                <a:latin typeface="+mn-lt"/>
              </a:rPr>
              <a:t>ón de la demanda </a:t>
            </a:r>
          </a:p>
          <a:p>
            <a:pPr algn="ctr" eaLnBrk="1" hangingPunct="1"/>
            <a:r>
              <a:rPr lang="es-ES" sz="3200" b="1" dirty="0" smtClean="0">
                <a:solidFill>
                  <a:srgbClr val="FFFFFF"/>
                </a:solidFill>
                <a:latin typeface="+mn-lt"/>
              </a:rPr>
              <a:t>y su aporte a la introducción de energías renovables</a:t>
            </a:r>
            <a:endParaRPr lang="en-GB" sz="1100" b="1" dirty="0" smtClean="0">
              <a:solidFill>
                <a:srgbClr val="FFFFFF"/>
              </a:solidFill>
              <a:latin typeface="+mn-lt"/>
            </a:endParaRPr>
          </a:p>
        </p:txBody>
      </p:sp>
      <p:sp>
        <p:nvSpPr>
          <p:cNvPr id="11" name="CuadroTexto 9"/>
          <p:cNvSpPr txBox="1">
            <a:spLocks noChangeArrowheads="1"/>
          </p:cNvSpPr>
          <p:nvPr/>
        </p:nvSpPr>
        <p:spPr bwMode="auto">
          <a:xfrm>
            <a:off x="4114800" y="3183961"/>
            <a:ext cx="4595755" cy="1594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algn="ctr" eaLnBrk="1" hangingPunct="1"/>
            <a:r>
              <a:rPr lang="en-GB" sz="1400" dirty="0" smtClean="0">
                <a:solidFill>
                  <a:srgbClr val="FFFFFF"/>
                </a:solidFill>
                <a:latin typeface="+mj-lt"/>
              </a:rPr>
              <a:t/>
            </a:r>
            <a:br>
              <a:rPr lang="en-GB" sz="1400" dirty="0" smtClean="0">
                <a:solidFill>
                  <a:srgbClr val="FFFFFF"/>
                </a:solidFill>
                <a:latin typeface="+mj-lt"/>
              </a:rPr>
            </a:br>
            <a:endParaRPr lang="en-GB" sz="1400" dirty="0" smtClean="0">
              <a:solidFill>
                <a:srgbClr val="FFFFFF"/>
              </a:solidFill>
              <a:latin typeface="+mj-lt"/>
            </a:endParaRPr>
          </a:p>
          <a:p>
            <a:pPr algn="ctr">
              <a:spcBef>
                <a:spcPct val="20000"/>
              </a:spcBef>
            </a:pPr>
            <a:r>
              <a:rPr lang="es-ES" sz="1600" b="1" dirty="0" smtClean="0">
                <a:solidFill>
                  <a:schemeClr val="bg1"/>
                </a:solidFill>
                <a:latin typeface="+mj-lt"/>
              </a:rPr>
              <a:t>Matías Campos Cox</a:t>
            </a:r>
          </a:p>
          <a:p>
            <a:pPr algn="ctr">
              <a:spcBef>
                <a:spcPct val="20000"/>
              </a:spcBef>
            </a:pPr>
            <a:r>
              <a:rPr lang="es-CL" sz="1400" dirty="0" smtClean="0">
                <a:solidFill>
                  <a:schemeClr val="bg1"/>
                </a:solidFill>
                <a:latin typeface="+mj-lt"/>
                <a:cs typeface="ヒラギノ角ゴ Pro W3" charset="-128"/>
              </a:rPr>
              <a:t>Abogado Universidad Andr</a:t>
            </a:r>
            <a:r>
              <a:rPr lang="es-ES" sz="1400" dirty="0" err="1" smtClean="0">
                <a:solidFill>
                  <a:schemeClr val="bg1"/>
                </a:solidFill>
                <a:latin typeface="+mj-lt"/>
                <a:cs typeface="ヒラギノ角ゴ Pro W3" charset="-128"/>
              </a:rPr>
              <a:t>és</a:t>
            </a:r>
            <a:r>
              <a:rPr lang="es-ES" sz="1400" dirty="0" smtClean="0">
                <a:solidFill>
                  <a:schemeClr val="bg1"/>
                </a:solidFill>
                <a:latin typeface="+mj-lt"/>
                <a:cs typeface="ヒラギノ角ゴ Pro W3" charset="-128"/>
              </a:rPr>
              <a:t> Bello</a:t>
            </a:r>
            <a:endParaRPr lang="es-CL" sz="1400" dirty="0">
              <a:solidFill>
                <a:schemeClr val="bg1"/>
              </a:solidFill>
              <a:latin typeface="+mj-lt"/>
              <a:cs typeface="ヒラギノ角ゴ Pro W3" charset="-128"/>
            </a:endParaRPr>
          </a:p>
          <a:p>
            <a:pPr algn="ctr">
              <a:spcBef>
                <a:spcPct val="20000"/>
              </a:spcBef>
            </a:pPr>
            <a:r>
              <a:rPr lang="es-CL" sz="1400" dirty="0" smtClean="0">
                <a:solidFill>
                  <a:schemeClr val="bg1"/>
                </a:solidFill>
                <a:latin typeface="+mj-lt"/>
                <a:cs typeface="ヒラギノ角ゴ Pro W3" charset="-128"/>
              </a:rPr>
              <a:t>Mag</a:t>
            </a:r>
            <a:r>
              <a:rPr lang="es-ES" sz="1400" dirty="0" err="1" smtClean="0">
                <a:solidFill>
                  <a:schemeClr val="bg1"/>
                </a:solidFill>
                <a:latin typeface="+mj-lt"/>
                <a:cs typeface="ヒラギノ角ゴ Pro W3" charset="-128"/>
              </a:rPr>
              <a:t>íster</a:t>
            </a:r>
            <a:r>
              <a:rPr lang="es-ES" sz="1400" dirty="0" smtClean="0">
                <a:solidFill>
                  <a:schemeClr val="bg1"/>
                </a:solidFill>
                <a:latin typeface="+mj-lt"/>
                <a:cs typeface="ヒラギノ角ゴ Pro W3" charset="-128"/>
              </a:rPr>
              <a:t> en Derecho, Mención Regulatorio</a:t>
            </a:r>
            <a:endParaRPr lang="es-CL" sz="1400" dirty="0">
              <a:solidFill>
                <a:schemeClr val="bg1"/>
              </a:solidFill>
              <a:latin typeface="+mj-lt"/>
              <a:cs typeface="ヒラギノ角ゴ Pro W3" charset="-128"/>
            </a:endParaRPr>
          </a:p>
          <a:p>
            <a:pPr algn="ctr">
              <a:spcBef>
                <a:spcPct val="20000"/>
              </a:spcBef>
            </a:pPr>
            <a:r>
              <a:rPr lang="es-CL" sz="1400" dirty="0" smtClean="0">
                <a:solidFill>
                  <a:schemeClr val="bg1"/>
                </a:solidFill>
                <a:latin typeface="+mj-lt"/>
                <a:cs typeface="ヒラギノ角ゴ Pro W3" charset="-128"/>
              </a:rPr>
              <a:t>Pontificia Universidad Cat</a:t>
            </a:r>
            <a:r>
              <a:rPr lang="es-ES" sz="1400" dirty="0" err="1" smtClean="0">
                <a:solidFill>
                  <a:schemeClr val="bg1"/>
                </a:solidFill>
                <a:latin typeface="+mj-lt"/>
                <a:cs typeface="ヒラギノ角ゴ Pro W3" charset="-128"/>
              </a:rPr>
              <a:t>ólica</a:t>
            </a:r>
            <a:r>
              <a:rPr lang="es-ES" sz="1400" dirty="0" smtClean="0">
                <a:solidFill>
                  <a:schemeClr val="bg1"/>
                </a:solidFill>
                <a:latin typeface="+mj-lt"/>
                <a:cs typeface="ヒラギノ角ゴ Pro W3" charset="-128"/>
              </a:rPr>
              <a:t> de Chile</a:t>
            </a:r>
            <a:endParaRPr lang="es-CL" sz="1400" dirty="0">
              <a:solidFill>
                <a:schemeClr val="bg1"/>
              </a:solidFill>
              <a:latin typeface="+mj-lt"/>
              <a:cs typeface="ヒラギノ角ゴ Pro W3" charset="-128"/>
            </a:endParaRPr>
          </a:p>
        </p:txBody>
      </p:sp>
      <p:cxnSp>
        <p:nvCxnSpPr>
          <p:cNvPr id="5" name="Straight Connector 4"/>
          <p:cNvCxnSpPr/>
          <p:nvPr/>
        </p:nvCxnSpPr>
        <p:spPr>
          <a:xfrm>
            <a:off x="2438400" y="3354526"/>
            <a:ext cx="4495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628273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62087"/>
            <a:ext cx="7034213" cy="2981326"/>
          </a:xfrm>
        </p:spPr>
        <p:txBody>
          <a:bodyPr>
            <a:normAutofit/>
          </a:bodyPr>
          <a:lstStyle/>
          <a:p>
            <a:pPr marL="0" indent="0" algn="just">
              <a:buNone/>
            </a:pPr>
            <a:endParaRPr lang="es-CL" sz="1800" dirty="0" smtClean="0">
              <a:solidFill>
                <a:schemeClr val="tx1">
                  <a:lumMod val="50000"/>
                  <a:lumOff val="50000"/>
                </a:schemeClr>
              </a:solidFill>
              <a:sym typeface="Wingdings" panose="05000000000000000000" pitchFamily="2" charset="2"/>
            </a:endParaRPr>
          </a:p>
          <a:p>
            <a:pPr marL="0" indent="0" algn="just">
              <a:buNone/>
            </a:pPr>
            <a:r>
              <a:rPr lang="es-CL" sz="1800" dirty="0" smtClean="0">
                <a:solidFill>
                  <a:schemeClr val="tx1">
                    <a:lumMod val="50000"/>
                    <a:lumOff val="50000"/>
                  </a:schemeClr>
                </a:solidFill>
                <a:sym typeface="Wingdings" panose="05000000000000000000" pitchFamily="2" charset="2"/>
              </a:rPr>
              <a:t> </a:t>
            </a:r>
            <a:r>
              <a:rPr lang="es-CL" sz="1800" dirty="0" smtClean="0">
                <a:solidFill>
                  <a:schemeClr val="tx1">
                    <a:lumMod val="50000"/>
                    <a:lumOff val="50000"/>
                  </a:schemeClr>
                </a:solidFill>
              </a:rPr>
              <a:t>Factor de planta mucho menor a las tecnologías convencionales, ya sea por variaciones horarias o estacionales.</a:t>
            </a:r>
          </a:p>
          <a:p>
            <a:pPr marL="0" indent="0" algn="just">
              <a:buNone/>
            </a:pPr>
            <a:endParaRPr lang="es-CL" sz="1800" dirty="0">
              <a:solidFill>
                <a:schemeClr val="tx1">
                  <a:lumMod val="50000"/>
                  <a:lumOff val="50000"/>
                </a:schemeClr>
              </a:solidFill>
            </a:endParaRPr>
          </a:p>
          <a:p>
            <a:pPr marL="0" indent="0" algn="just">
              <a:buNone/>
            </a:pPr>
            <a:r>
              <a:rPr lang="es-CL" sz="1800" dirty="0" smtClean="0">
                <a:solidFill>
                  <a:schemeClr val="tx1">
                    <a:lumMod val="50000"/>
                    <a:lumOff val="50000"/>
                  </a:schemeClr>
                </a:solidFill>
                <a:sym typeface="Wingdings" panose="05000000000000000000" pitchFamily="2" charset="2"/>
              </a:rPr>
              <a:t> </a:t>
            </a:r>
            <a:r>
              <a:rPr lang="es-CL" sz="1800" dirty="0" smtClean="0">
                <a:solidFill>
                  <a:schemeClr val="tx1">
                    <a:lumMod val="50000"/>
                    <a:lumOff val="50000"/>
                  </a:schemeClr>
                </a:solidFill>
              </a:rPr>
              <a:t>Producen </a:t>
            </a:r>
            <a:r>
              <a:rPr lang="es-CL" sz="1800" dirty="0">
                <a:solidFill>
                  <a:schemeClr val="tx1">
                    <a:lumMod val="50000"/>
                    <a:lumOff val="50000"/>
                  </a:schemeClr>
                </a:solidFill>
              </a:rPr>
              <a:t>una reducción del consumo y los costos durante los horarios valle, lo que implica la necesidad de contar con una importante capacidad de recuperación del sistema en un corto plazo de tiempo, lo que presenta importantes dificultades técnicas, con los correspondientes altos costos aparejados.</a:t>
            </a:r>
          </a:p>
          <a:p>
            <a:pPr algn="just"/>
            <a:endParaRPr lang="es-CL" dirty="0" smtClean="0"/>
          </a:p>
          <a:p>
            <a:pPr algn="just"/>
            <a:endParaRPr lang="es-CL" sz="1600" dirty="0" smtClean="0"/>
          </a:p>
          <a:p>
            <a:pPr algn="just"/>
            <a:endParaRPr lang="es-CL" sz="1600" dirty="0" smtClean="0"/>
          </a:p>
          <a:p>
            <a:pPr algn="just"/>
            <a:endParaRPr lang="en-GB" sz="1600" dirty="0"/>
          </a:p>
          <a:p>
            <a:endParaRPr lang="en-GB" sz="1600" dirty="0"/>
          </a:p>
        </p:txBody>
      </p:sp>
      <p:sp>
        <p:nvSpPr>
          <p:cNvPr id="8" name="28 Rectángulo redondeado"/>
          <p:cNvSpPr/>
          <p:nvPr/>
        </p:nvSpPr>
        <p:spPr>
          <a:xfrm>
            <a:off x="1143000" y="209549"/>
            <a:ext cx="6858000" cy="7620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r>
              <a:rPr lang="en-US" sz="2400" b="1" dirty="0" smtClean="0">
                <a:solidFill>
                  <a:srgbClr val="006CB7"/>
                </a:solidFill>
                <a:ea typeface="ヒラギノ角ゴ Pro W3" charset="-128"/>
                <a:cs typeface="Verdana"/>
              </a:rPr>
              <a:t>DIFICULTADES EN LA INTRODUCCIÓN DE </a:t>
            </a:r>
            <a:r>
              <a:rPr lang="en-US" sz="2400" b="1" smtClean="0">
                <a:solidFill>
                  <a:srgbClr val="006CB7"/>
                </a:solidFill>
                <a:ea typeface="ヒラギノ角ゴ Pro W3" charset="-128"/>
                <a:cs typeface="Verdana"/>
              </a:rPr>
              <a:t>LAS ERNC VARIABLES</a:t>
            </a:r>
            <a:endParaRPr lang="en-US" sz="2400" b="1" dirty="0">
              <a:solidFill>
                <a:srgbClr val="006CB7"/>
              </a:solidFill>
              <a:ea typeface="ヒラギノ角ゴ Pro W3" charset="-128"/>
              <a:cs typeface="Verdana"/>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10</a:t>
            </a:fld>
            <a:endParaRPr lang="en-US" dirty="0"/>
          </a:p>
        </p:txBody>
      </p:sp>
      <p:sp>
        <p:nvSpPr>
          <p:cNvPr id="6" name="6 Llamada rectangular"/>
          <p:cNvSpPr/>
          <p:nvPr/>
        </p:nvSpPr>
        <p:spPr>
          <a:xfrm>
            <a:off x="1143000" y="1123950"/>
            <a:ext cx="3048000" cy="45720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000" b="1" dirty="0" smtClean="0">
                <a:solidFill>
                  <a:schemeClr val="bg1"/>
                </a:solidFill>
              </a:rPr>
              <a:t>Variabilidad del recurso</a:t>
            </a:r>
            <a:endParaRPr lang="es-CL" sz="2000" b="1" dirty="0" smtClean="0">
              <a:solidFill>
                <a:schemeClr val="bg1"/>
              </a:solidFill>
            </a:endParaRPr>
          </a:p>
        </p:txBody>
      </p:sp>
    </p:spTree>
    <p:extLst>
      <p:ext uri="{BB962C8B-B14F-4D97-AF65-F5344CB8AC3E}">
        <p14:creationId xmlns:p14="http://schemas.microsoft.com/office/powerpoint/2010/main" val="15314035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11</a:t>
            </a:fld>
            <a:endParaRPr lang="en-US" dirty="0"/>
          </a:p>
        </p:txBody>
      </p:sp>
      <p:sp>
        <p:nvSpPr>
          <p:cNvPr id="8" name="28 Rectángulo redondeado"/>
          <p:cNvSpPr/>
          <p:nvPr/>
        </p:nvSpPr>
        <p:spPr>
          <a:xfrm>
            <a:off x="1066800" y="211612"/>
            <a:ext cx="3200400" cy="702788"/>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CL" sz="2400" b="1" smtClean="0">
                <a:solidFill>
                  <a:srgbClr val="005FA1"/>
                </a:solidFill>
              </a:rPr>
              <a:t>¿Soluciones?</a:t>
            </a:r>
            <a:r>
              <a:rPr lang="es-CL" sz="1050" b="1" smtClean="0">
                <a:solidFill>
                  <a:srgbClr val="005FA1"/>
                </a:solidFill>
              </a:rPr>
              <a:t> </a:t>
            </a:r>
            <a:endParaRPr lang="es-CL" sz="1050" b="1" dirty="0" smtClean="0">
              <a:solidFill>
                <a:srgbClr val="005FA1"/>
              </a:solidFill>
            </a:endParaRPr>
          </a:p>
        </p:txBody>
      </p:sp>
      <p:pic>
        <p:nvPicPr>
          <p:cNvPr id="3" name="Picture 2"/>
          <p:cNvPicPr>
            <a:picLocks noChangeAspect="1"/>
          </p:cNvPicPr>
          <p:nvPr/>
        </p:nvPicPr>
        <p:blipFill>
          <a:blip r:embed="rId2"/>
          <a:stretch>
            <a:fillRect/>
          </a:stretch>
        </p:blipFill>
        <p:spPr>
          <a:xfrm>
            <a:off x="1219200" y="1200150"/>
            <a:ext cx="1828800" cy="1689100"/>
          </a:xfrm>
          <a:prstGeom prst="rect">
            <a:avLst/>
          </a:prstGeom>
        </p:spPr>
      </p:pic>
      <p:pic>
        <p:nvPicPr>
          <p:cNvPr id="10" name="Picture 9"/>
          <p:cNvPicPr>
            <a:picLocks noChangeAspect="1"/>
          </p:cNvPicPr>
          <p:nvPr/>
        </p:nvPicPr>
        <p:blipFill>
          <a:blip r:embed="rId3"/>
          <a:stretch>
            <a:fillRect/>
          </a:stretch>
        </p:blipFill>
        <p:spPr>
          <a:xfrm>
            <a:off x="4277915" y="1085346"/>
            <a:ext cx="1349667" cy="1695450"/>
          </a:xfrm>
          <a:prstGeom prst="rect">
            <a:avLst/>
          </a:prstGeom>
        </p:spPr>
      </p:pic>
      <p:sp>
        <p:nvSpPr>
          <p:cNvPr id="11" name="6 Llamada rectangular"/>
          <p:cNvSpPr/>
          <p:nvPr/>
        </p:nvSpPr>
        <p:spPr>
          <a:xfrm>
            <a:off x="1028700" y="3028950"/>
            <a:ext cx="2209800" cy="61595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600" b="1" dirty="0" smtClean="0">
                <a:solidFill>
                  <a:schemeClr val="bg1"/>
                </a:solidFill>
              </a:rPr>
              <a:t>Importante respaldo de generaci</a:t>
            </a:r>
            <a:r>
              <a:rPr lang="es-ES" sz="1600" b="1" dirty="0" smtClean="0">
                <a:solidFill>
                  <a:schemeClr val="bg1"/>
                </a:solidFill>
              </a:rPr>
              <a:t>ón</a:t>
            </a:r>
            <a:endParaRPr lang="es-CL" sz="1600" b="1" dirty="0" smtClean="0">
              <a:solidFill>
                <a:schemeClr val="bg1"/>
              </a:solidFill>
            </a:endParaRPr>
          </a:p>
        </p:txBody>
      </p:sp>
      <p:sp>
        <p:nvSpPr>
          <p:cNvPr id="12" name="6 Llamada rectangular"/>
          <p:cNvSpPr/>
          <p:nvPr/>
        </p:nvSpPr>
        <p:spPr>
          <a:xfrm>
            <a:off x="3752850" y="3028950"/>
            <a:ext cx="2209800" cy="61595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600" b="1" dirty="0" smtClean="0">
                <a:solidFill>
                  <a:schemeClr val="bg1"/>
                </a:solidFill>
              </a:rPr>
              <a:t>Agencia Internacional de Energ</a:t>
            </a:r>
            <a:r>
              <a:rPr lang="es-ES" sz="1600" b="1" dirty="0" err="1" smtClean="0">
                <a:solidFill>
                  <a:schemeClr val="bg1"/>
                </a:solidFill>
              </a:rPr>
              <a:t>ía</a:t>
            </a:r>
            <a:endParaRPr lang="es-CL" sz="1600" b="1" dirty="0" smtClean="0">
              <a:solidFill>
                <a:schemeClr val="bg1"/>
              </a:solidFill>
            </a:endParaRPr>
          </a:p>
        </p:txBody>
      </p:sp>
      <p:sp>
        <p:nvSpPr>
          <p:cNvPr id="13" name="28 Rectángulo redondeado"/>
          <p:cNvSpPr/>
          <p:nvPr/>
        </p:nvSpPr>
        <p:spPr>
          <a:xfrm>
            <a:off x="914833" y="3784600"/>
            <a:ext cx="2437534" cy="739774"/>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CL" sz="1600" dirty="0" smtClean="0">
                <a:solidFill>
                  <a:srgbClr val="005FA1"/>
                </a:solidFill>
              </a:rPr>
              <a:t>T</a:t>
            </a:r>
            <a:r>
              <a:rPr lang="es-ES" sz="1600" dirty="0" err="1" smtClean="0">
                <a:solidFill>
                  <a:srgbClr val="005FA1"/>
                </a:solidFill>
              </a:rPr>
              <a:t>érmico</a:t>
            </a:r>
            <a:r>
              <a:rPr lang="es-ES" sz="1600" dirty="0" smtClean="0">
                <a:solidFill>
                  <a:srgbClr val="005FA1"/>
                </a:solidFill>
              </a:rPr>
              <a:t>: Costos económicos y ambientales</a:t>
            </a:r>
            <a:endParaRPr lang="es-CL" sz="1600" dirty="0" smtClean="0">
              <a:solidFill>
                <a:srgbClr val="005FA1"/>
              </a:solidFill>
            </a:endParaRPr>
          </a:p>
        </p:txBody>
      </p:sp>
      <p:sp>
        <p:nvSpPr>
          <p:cNvPr id="14" name="28 Rectángulo redondeado"/>
          <p:cNvSpPr/>
          <p:nvPr/>
        </p:nvSpPr>
        <p:spPr>
          <a:xfrm>
            <a:off x="3607414" y="3784600"/>
            <a:ext cx="2437534" cy="739774"/>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CL" sz="1600" dirty="0" smtClean="0">
                <a:solidFill>
                  <a:srgbClr val="005FA1"/>
                </a:solidFill>
              </a:rPr>
              <a:t>Soluciones relacionadas con metas del Acuerdo de Par</a:t>
            </a:r>
            <a:r>
              <a:rPr lang="es-ES" sz="1600" dirty="0" err="1" smtClean="0">
                <a:solidFill>
                  <a:srgbClr val="005FA1"/>
                </a:solidFill>
              </a:rPr>
              <a:t>ís</a:t>
            </a:r>
            <a:endParaRPr lang="es-CL" sz="1600" dirty="0" smtClean="0">
              <a:solidFill>
                <a:srgbClr val="005FA1"/>
              </a:solidFill>
            </a:endParaRPr>
          </a:p>
        </p:txBody>
      </p:sp>
      <p:pic>
        <p:nvPicPr>
          <p:cNvPr id="15" name="Picture 14"/>
          <p:cNvPicPr>
            <a:picLocks noChangeAspect="1"/>
          </p:cNvPicPr>
          <p:nvPr/>
        </p:nvPicPr>
        <p:blipFill>
          <a:blip r:embed="rId4"/>
          <a:stretch>
            <a:fillRect/>
          </a:stretch>
        </p:blipFill>
        <p:spPr>
          <a:xfrm>
            <a:off x="6663119" y="1160562"/>
            <a:ext cx="1651504" cy="1651504"/>
          </a:xfrm>
          <a:prstGeom prst="rect">
            <a:avLst/>
          </a:prstGeom>
        </p:spPr>
      </p:pic>
      <p:sp>
        <p:nvSpPr>
          <p:cNvPr id="16" name="6 Llamada rectangular"/>
          <p:cNvSpPr/>
          <p:nvPr/>
        </p:nvSpPr>
        <p:spPr>
          <a:xfrm>
            <a:off x="6417217" y="3028950"/>
            <a:ext cx="2209800" cy="61595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600" b="1" dirty="0" smtClean="0">
                <a:solidFill>
                  <a:schemeClr val="bg1"/>
                </a:solidFill>
              </a:rPr>
              <a:t>Rediseño de los mercados el</a:t>
            </a:r>
            <a:r>
              <a:rPr lang="es-ES" sz="1600" b="1" dirty="0" err="1" smtClean="0">
                <a:solidFill>
                  <a:schemeClr val="bg1"/>
                </a:solidFill>
              </a:rPr>
              <a:t>éctricos</a:t>
            </a:r>
            <a:endParaRPr lang="es-CL" sz="1600" b="1" dirty="0" smtClean="0">
              <a:solidFill>
                <a:schemeClr val="bg1"/>
              </a:solidFill>
            </a:endParaRPr>
          </a:p>
        </p:txBody>
      </p:sp>
      <p:sp>
        <p:nvSpPr>
          <p:cNvPr id="17" name="28 Rectángulo redondeado"/>
          <p:cNvSpPr/>
          <p:nvPr/>
        </p:nvSpPr>
        <p:spPr>
          <a:xfrm>
            <a:off x="6299995" y="3784600"/>
            <a:ext cx="2437534" cy="739774"/>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CL" sz="1600" dirty="0" smtClean="0">
                <a:solidFill>
                  <a:srgbClr val="005FA1"/>
                </a:solidFill>
              </a:rPr>
              <a:t>Para su seguridad y flexibilidad</a:t>
            </a:r>
          </a:p>
        </p:txBody>
      </p:sp>
    </p:spTree>
    <p:extLst>
      <p:ext uri="{BB962C8B-B14F-4D97-AF65-F5344CB8AC3E}">
        <p14:creationId xmlns:p14="http://schemas.microsoft.com/office/powerpoint/2010/main" val="3226714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8 Rectángulo redondeado"/>
          <p:cNvSpPr/>
          <p:nvPr/>
        </p:nvSpPr>
        <p:spPr>
          <a:xfrm>
            <a:off x="3009900" y="457199"/>
            <a:ext cx="3733800" cy="6096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r>
              <a:rPr lang="en-US" sz="2400" b="1" dirty="0" smtClean="0">
                <a:solidFill>
                  <a:srgbClr val="006CB7"/>
                </a:solidFill>
                <a:ea typeface="ヒラギノ角ゴ Pro W3" charset="-128"/>
                <a:cs typeface="Verdana"/>
              </a:rPr>
              <a:t>SOLUCIONES PROPUESTAS:</a:t>
            </a:r>
            <a:endParaRPr lang="en-US" sz="2400" b="1" dirty="0">
              <a:solidFill>
                <a:srgbClr val="006CB7"/>
              </a:solidFill>
              <a:ea typeface="ヒラギノ角ゴ Pro W3" charset="-128"/>
              <a:cs typeface="Verdana"/>
            </a:endParaRPr>
          </a:p>
        </p:txBody>
      </p:sp>
      <p:sp>
        <p:nvSpPr>
          <p:cNvPr id="7" name="Left Brace 11"/>
          <p:cNvSpPr/>
          <p:nvPr/>
        </p:nvSpPr>
        <p:spPr>
          <a:xfrm rot="5400000">
            <a:off x="4572000" y="-1543050"/>
            <a:ext cx="609600" cy="6553200"/>
          </a:xfrm>
          <a:prstGeom prst="leftBrace">
            <a:avLst/>
          </a:prstGeom>
          <a:ln>
            <a:solidFill>
              <a:srgbClr val="FF00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solidFill>
                <a:srgbClr val="005FA1"/>
              </a:solidFill>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12</a:t>
            </a:fld>
            <a:endParaRPr lang="en-US"/>
          </a:p>
        </p:txBody>
      </p:sp>
      <p:sp>
        <p:nvSpPr>
          <p:cNvPr id="8" name="6 Llamada rectangular"/>
          <p:cNvSpPr/>
          <p:nvPr/>
        </p:nvSpPr>
        <p:spPr>
          <a:xfrm>
            <a:off x="1905000" y="2095500"/>
            <a:ext cx="2667000" cy="80010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400" b="1" dirty="0" smtClean="0">
                <a:solidFill>
                  <a:schemeClr val="bg1"/>
                </a:solidFill>
              </a:rPr>
              <a:t>Mecan</a:t>
            </a:r>
            <a:r>
              <a:rPr lang="es-ES" sz="2400" b="1" dirty="0">
                <a:solidFill>
                  <a:schemeClr val="bg1"/>
                </a:solidFill>
              </a:rPr>
              <a:t>i</a:t>
            </a:r>
            <a:r>
              <a:rPr lang="es-ES" sz="2400" b="1" dirty="0" smtClean="0">
                <a:solidFill>
                  <a:schemeClr val="bg1"/>
                </a:solidFill>
              </a:rPr>
              <a:t>smos de capacidad</a:t>
            </a:r>
            <a:endParaRPr lang="es-CL" sz="2400" b="1" dirty="0" smtClean="0">
              <a:solidFill>
                <a:schemeClr val="bg1"/>
              </a:solidFill>
            </a:endParaRPr>
          </a:p>
        </p:txBody>
      </p:sp>
      <p:sp>
        <p:nvSpPr>
          <p:cNvPr id="9" name="6 Llamada rectangular"/>
          <p:cNvSpPr/>
          <p:nvPr/>
        </p:nvSpPr>
        <p:spPr>
          <a:xfrm>
            <a:off x="5168900" y="2095500"/>
            <a:ext cx="2667000" cy="80010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400" b="1" smtClean="0">
                <a:solidFill>
                  <a:schemeClr val="bg1"/>
                </a:solidFill>
              </a:rPr>
              <a:t>Inerconexiones internacionales</a:t>
            </a:r>
            <a:endParaRPr lang="es-CL" sz="2400" b="1" dirty="0" smtClean="0">
              <a:solidFill>
                <a:schemeClr val="bg1"/>
              </a:solidFill>
            </a:endParaRPr>
          </a:p>
        </p:txBody>
      </p:sp>
      <p:sp>
        <p:nvSpPr>
          <p:cNvPr id="10" name="6 Llamada rectangular"/>
          <p:cNvSpPr/>
          <p:nvPr/>
        </p:nvSpPr>
        <p:spPr>
          <a:xfrm>
            <a:off x="3543300" y="3257550"/>
            <a:ext cx="2667000" cy="80010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400" b="1" dirty="0" smtClean="0">
                <a:solidFill>
                  <a:schemeClr val="bg1"/>
                </a:solidFill>
              </a:rPr>
              <a:t>Gesti</a:t>
            </a:r>
            <a:r>
              <a:rPr lang="es-ES" sz="2400" b="1" dirty="0" smtClean="0">
                <a:solidFill>
                  <a:schemeClr val="bg1"/>
                </a:solidFill>
              </a:rPr>
              <a:t>ón de la demanda</a:t>
            </a:r>
            <a:endParaRPr lang="es-CL" sz="2400" b="1" dirty="0" smtClean="0">
              <a:solidFill>
                <a:schemeClr val="bg1"/>
              </a:solidFill>
            </a:endParaRPr>
          </a:p>
        </p:txBody>
      </p:sp>
    </p:spTree>
    <p:extLst>
      <p:ext uri="{BB962C8B-B14F-4D97-AF65-F5344CB8AC3E}">
        <p14:creationId xmlns:p14="http://schemas.microsoft.com/office/powerpoint/2010/main" val="26234066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91400" y="1733550"/>
            <a:ext cx="990600" cy="369332"/>
          </a:xfrm>
          <a:prstGeom prst="rect">
            <a:avLst/>
          </a:prstGeom>
          <a:noFill/>
        </p:spPr>
        <p:txBody>
          <a:bodyPr wrap="square" rtlCol="0">
            <a:spAutoFit/>
          </a:bodyPr>
          <a:lstStyle/>
          <a:p>
            <a:endParaRPr lang="en-GB" dirty="0"/>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13</a:t>
            </a:fld>
            <a:endParaRPr lang="en-US"/>
          </a:p>
        </p:txBody>
      </p:sp>
      <p:sp>
        <p:nvSpPr>
          <p:cNvPr id="7" name="28 Rectángulo redondeado"/>
          <p:cNvSpPr/>
          <p:nvPr/>
        </p:nvSpPr>
        <p:spPr>
          <a:xfrm>
            <a:off x="990600" y="1429658"/>
            <a:ext cx="4572000" cy="1346448"/>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3600" b="1" dirty="0" smtClean="0">
                <a:solidFill>
                  <a:srgbClr val="005FA1"/>
                </a:solidFill>
              </a:rPr>
              <a:t>Gestión de la demanda </a:t>
            </a:r>
            <a:endParaRPr lang="es-CL" sz="3600" b="1" dirty="0" smtClean="0">
              <a:solidFill>
                <a:srgbClr val="005FA1"/>
              </a:solidFill>
            </a:endParaRPr>
          </a:p>
        </p:txBody>
      </p:sp>
      <p:pic>
        <p:nvPicPr>
          <p:cNvPr id="3" name="Picture 2"/>
          <p:cNvPicPr>
            <a:picLocks noChangeAspect="1"/>
          </p:cNvPicPr>
          <p:nvPr/>
        </p:nvPicPr>
        <p:blipFill>
          <a:blip r:embed="rId3"/>
          <a:stretch>
            <a:fillRect/>
          </a:stretch>
        </p:blipFill>
        <p:spPr>
          <a:xfrm>
            <a:off x="6126671" y="0"/>
            <a:ext cx="3553396" cy="5143500"/>
          </a:xfrm>
          <a:prstGeom prst="rect">
            <a:avLst/>
          </a:prstGeom>
        </p:spPr>
      </p:pic>
    </p:spTree>
    <p:extLst>
      <p:ext uri="{BB962C8B-B14F-4D97-AF65-F5344CB8AC3E}">
        <p14:creationId xmlns:p14="http://schemas.microsoft.com/office/powerpoint/2010/main" val="16056270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Llamada rectangular"/>
          <p:cNvSpPr/>
          <p:nvPr/>
        </p:nvSpPr>
        <p:spPr>
          <a:xfrm>
            <a:off x="6248400" y="320620"/>
            <a:ext cx="2476500" cy="820222"/>
          </a:xfrm>
          <a:prstGeom prst="wedgeRectCallout">
            <a:avLst>
              <a:gd name="adj1" fmla="val -60069"/>
              <a:gd name="adj2" fmla="val 12687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sz="1400" b="1" dirty="0">
              <a:solidFill>
                <a:schemeClr val="bg1"/>
              </a:solidFill>
            </a:endParaRPr>
          </a:p>
          <a:p>
            <a:pPr algn="ctr"/>
            <a:r>
              <a:rPr lang="es-CL" sz="1400" b="1" dirty="0" smtClean="0">
                <a:solidFill>
                  <a:schemeClr val="bg1"/>
                </a:solidFill>
              </a:rPr>
              <a:t>¿Cómo? través de cambios de precios de la electricidad en </a:t>
            </a:r>
            <a:r>
              <a:rPr lang="es-CL" sz="1400" b="1" dirty="0">
                <a:solidFill>
                  <a:schemeClr val="bg1"/>
                </a:solidFill>
              </a:rPr>
              <a:t>el </a:t>
            </a:r>
            <a:r>
              <a:rPr lang="es-CL" sz="1400" b="1" dirty="0" smtClean="0">
                <a:solidFill>
                  <a:schemeClr val="bg1"/>
                </a:solidFill>
              </a:rPr>
              <a:t>tiempo o </a:t>
            </a:r>
            <a:r>
              <a:rPr lang="es-CL" sz="1400" b="1" dirty="0">
                <a:solidFill>
                  <a:schemeClr val="bg1"/>
                </a:solidFill>
              </a:rPr>
              <a:t>pago de incentivos</a:t>
            </a:r>
            <a:r>
              <a:rPr lang="es-CL" sz="1600" b="1" dirty="0">
                <a:solidFill>
                  <a:schemeClr val="bg1"/>
                </a:solidFill>
              </a:rPr>
              <a:t>	</a:t>
            </a:r>
          </a:p>
          <a:p>
            <a:pPr algn="ctr"/>
            <a:endParaRPr lang="es-CL" sz="1600" b="1" dirty="0">
              <a:solidFill>
                <a:schemeClr val="bg1"/>
              </a:solidFill>
            </a:endParaRPr>
          </a:p>
        </p:txBody>
      </p:sp>
      <p:sp>
        <p:nvSpPr>
          <p:cNvPr id="8" name="6 Llamada rectangular"/>
          <p:cNvSpPr/>
          <p:nvPr/>
        </p:nvSpPr>
        <p:spPr>
          <a:xfrm>
            <a:off x="1295400" y="697603"/>
            <a:ext cx="2667000" cy="620047"/>
          </a:xfrm>
          <a:prstGeom prst="wedgeRectCallout">
            <a:avLst>
              <a:gd name="adj1" fmla="val 43499"/>
              <a:gd name="adj2" fmla="val 104957"/>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600" b="1" dirty="0" smtClean="0">
                <a:solidFill>
                  <a:schemeClr val="bg1"/>
                </a:solidFill>
              </a:rPr>
              <a:t>Qué es? Es una tarifa o programa</a:t>
            </a:r>
            <a:endParaRPr lang="es-CL" sz="1600" b="1" dirty="0">
              <a:solidFill>
                <a:schemeClr val="bg1"/>
              </a:solidFill>
            </a:endParaRPr>
          </a:p>
        </p:txBody>
      </p:sp>
      <p:sp>
        <p:nvSpPr>
          <p:cNvPr id="9" name="6 Llamada rectangular"/>
          <p:cNvSpPr/>
          <p:nvPr/>
        </p:nvSpPr>
        <p:spPr>
          <a:xfrm>
            <a:off x="5464969" y="3274531"/>
            <a:ext cx="2438400" cy="1017628"/>
          </a:xfrm>
          <a:prstGeom prst="wedgeRectCallout">
            <a:avLst>
              <a:gd name="adj1" fmla="val -38133"/>
              <a:gd name="adj2" fmla="val -67724"/>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600" b="1" dirty="0" smtClean="0">
                <a:solidFill>
                  <a:schemeClr val="bg1"/>
                </a:solidFill>
              </a:rPr>
              <a:t>¿</a:t>
            </a:r>
            <a:r>
              <a:rPr lang="es-CL" sz="1400" b="1" dirty="0" smtClean="0">
                <a:solidFill>
                  <a:schemeClr val="bg1"/>
                </a:solidFill>
              </a:rPr>
              <a:t>Cuándo? Precios muy altos por alto consumo, o la seguridad de suministro se ve comprometida</a:t>
            </a:r>
            <a:endParaRPr lang="es-CL" sz="1400" b="1" dirty="0">
              <a:solidFill>
                <a:schemeClr val="bg1"/>
              </a:solidFill>
            </a:endParaRPr>
          </a:p>
        </p:txBody>
      </p:sp>
      <p:sp>
        <p:nvSpPr>
          <p:cNvPr id="14" name="6 Llamada rectangular"/>
          <p:cNvSpPr/>
          <p:nvPr/>
        </p:nvSpPr>
        <p:spPr>
          <a:xfrm>
            <a:off x="1295400" y="3363746"/>
            <a:ext cx="2667000" cy="933450"/>
          </a:xfrm>
          <a:prstGeom prst="wedgeRectCallout">
            <a:avLst>
              <a:gd name="adj1" fmla="val 40568"/>
              <a:gd name="adj2" fmla="val -99159"/>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600" b="1" dirty="0" smtClean="0">
                <a:solidFill>
                  <a:schemeClr val="bg1"/>
                </a:solidFill>
              </a:rPr>
              <a:t>¿</a:t>
            </a:r>
            <a:r>
              <a:rPr lang="es-CL" sz="1400" b="1" dirty="0" smtClean="0">
                <a:solidFill>
                  <a:schemeClr val="bg1"/>
                </a:solidFill>
              </a:rPr>
              <a:t>Para qué?</a:t>
            </a:r>
          </a:p>
          <a:p>
            <a:pPr algn="ctr"/>
            <a:r>
              <a:rPr lang="es-CL" sz="1400" b="1" dirty="0" smtClean="0">
                <a:solidFill>
                  <a:schemeClr val="bg1"/>
                </a:solidFill>
              </a:rPr>
              <a:t>Incentiva cambios en los patrones de consumo y demanda</a:t>
            </a:r>
            <a:endParaRPr lang="es-CL" sz="1400" b="1" dirty="0">
              <a:solidFill>
                <a:schemeClr val="bg1"/>
              </a:solidFill>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14</a:t>
            </a:fld>
            <a:endParaRPr lang="en-US"/>
          </a:p>
        </p:txBody>
      </p:sp>
      <p:sp>
        <p:nvSpPr>
          <p:cNvPr id="10" name="28 Rectángulo redondeado"/>
          <p:cNvSpPr/>
          <p:nvPr/>
        </p:nvSpPr>
        <p:spPr>
          <a:xfrm>
            <a:off x="2050312" y="1880265"/>
            <a:ext cx="4876800" cy="752475"/>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3600" b="1" dirty="0" smtClean="0">
                <a:solidFill>
                  <a:srgbClr val="005FA1"/>
                </a:solidFill>
              </a:rPr>
              <a:t>Gestión de la demanda </a:t>
            </a:r>
            <a:endParaRPr lang="es-CL" sz="3600" b="1" dirty="0" smtClean="0">
              <a:solidFill>
                <a:srgbClr val="005FA1"/>
              </a:solidFill>
            </a:endParaRPr>
          </a:p>
        </p:txBody>
      </p:sp>
    </p:spTree>
    <p:extLst>
      <p:ext uri="{BB962C8B-B14F-4D97-AF65-F5344CB8AC3E}">
        <p14:creationId xmlns:p14="http://schemas.microsoft.com/office/powerpoint/2010/main" val="30806364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8 Rectángulo redondeado"/>
          <p:cNvSpPr/>
          <p:nvPr/>
        </p:nvSpPr>
        <p:spPr>
          <a:xfrm>
            <a:off x="1313935" y="209550"/>
            <a:ext cx="6858000" cy="6096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smtClean="0">
                <a:solidFill>
                  <a:srgbClr val="006CB7"/>
                </a:solidFill>
                <a:ea typeface="ヒラギノ角ゴ Pro W3" charset="-128"/>
                <a:cs typeface="Verdana"/>
              </a:rPr>
              <a:t>TIPOS DE GESTIÓN DE LA DEMANDA</a:t>
            </a:r>
            <a:endParaRPr lang="en-US" sz="2400" b="1" dirty="0">
              <a:solidFill>
                <a:srgbClr val="006CB7"/>
              </a:solidFill>
              <a:ea typeface="ヒラギノ角ゴ Pro W3" charset="-128"/>
              <a:cs typeface="Verdana"/>
            </a:endParaRPr>
          </a:p>
        </p:txBody>
      </p:sp>
      <p:sp>
        <p:nvSpPr>
          <p:cNvPr id="3" name="Left Brace 2"/>
          <p:cNvSpPr/>
          <p:nvPr/>
        </p:nvSpPr>
        <p:spPr>
          <a:xfrm rot="16200000">
            <a:off x="2646056" y="2373362"/>
            <a:ext cx="307559" cy="2685536"/>
          </a:xfrm>
          <a:prstGeom prst="leftBrace">
            <a:avLst/>
          </a:prstGeom>
          <a:ln>
            <a:solidFill>
              <a:srgbClr val="005FA1"/>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9" name="Left Brace 8"/>
          <p:cNvSpPr/>
          <p:nvPr/>
        </p:nvSpPr>
        <p:spPr>
          <a:xfrm rot="16200000">
            <a:off x="6522989" y="2439553"/>
            <a:ext cx="307559" cy="2685536"/>
          </a:xfrm>
          <a:prstGeom prst="leftBrace">
            <a:avLst/>
          </a:prstGeom>
          <a:ln>
            <a:solidFill>
              <a:srgbClr val="005FA1"/>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12" name="28 Rectángulo redondeado"/>
          <p:cNvSpPr/>
          <p:nvPr/>
        </p:nvSpPr>
        <p:spPr>
          <a:xfrm>
            <a:off x="1556355" y="1722120"/>
            <a:ext cx="2486960" cy="115443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171450" indent="-171450" algn="ctr">
              <a:buFont typeface="Arial"/>
              <a:buChar char="•"/>
            </a:pPr>
            <a:r>
              <a:rPr lang="es-CL" sz="1600" dirty="0" smtClean="0">
                <a:solidFill>
                  <a:schemeClr val="tx1">
                    <a:lumMod val="50000"/>
                    <a:lumOff val="50000"/>
                  </a:schemeClr>
                </a:solidFill>
                <a:cs typeface="Arial"/>
              </a:rPr>
              <a:t>Variación de Precios</a:t>
            </a:r>
            <a:endParaRPr lang="es-CL" sz="1600" dirty="0">
              <a:solidFill>
                <a:schemeClr val="tx1">
                  <a:lumMod val="50000"/>
                  <a:lumOff val="50000"/>
                </a:schemeClr>
              </a:solidFill>
              <a:cs typeface="Arial"/>
            </a:endParaRPr>
          </a:p>
        </p:txBody>
      </p:sp>
      <p:sp>
        <p:nvSpPr>
          <p:cNvPr id="13" name="28 Rectángulo redondeado"/>
          <p:cNvSpPr/>
          <p:nvPr/>
        </p:nvSpPr>
        <p:spPr>
          <a:xfrm>
            <a:off x="5105400" y="1661691"/>
            <a:ext cx="2914137" cy="160782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171450" indent="-171450" algn="just">
              <a:buFont typeface="Arial"/>
              <a:buChar char="•"/>
            </a:pPr>
            <a:r>
              <a:rPr lang="es-CL" sz="1600" dirty="0" smtClean="0">
                <a:solidFill>
                  <a:schemeClr val="tx1">
                    <a:lumMod val="50000"/>
                    <a:lumOff val="50000"/>
                  </a:schemeClr>
                </a:solidFill>
                <a:cs typeface="Arial"/>
              </a:rPr>
              <a:t>Fuente de generación:</a:t>
            </a:r>
          </a:p>
          <a:p>
            <a:pPr algn="just"/>
            <a:r>
              <a:rPr lang="es-CL" sz="1600" dirty="0" smtClean="0">
                <a:solidFill>
                  <a:schemeClr val="tx1">
                    <a:lumMod val="50000"/>
                    <a:lumOff val="50000"/>
                  </a:schemeClr>
                </a:solidFill>
                <a:cs typeface="Arial"/>
              </a:rPr>
              <a:t>a)Mercado de generación.</a:t>
            </a:r>
          </a:p>
          <a:p>
            <a:pPr algn="just"/>
            <a:r>
              <a:rPr lang="es-CL" sz="1600" dirty="0" smtClean="0">
                <a:solidFill>
                  <a:schemeClr val="tx1">
                    <a:lumMod val="50000"/>
                    <a:lumOff val="50000"/>
                  </a:schemeClr>
                </a:solidFill>
                <a:cs typeface="Arial"/>
              </a:rPr>
              <a:t>b)Mecanismos de capacidad.</a:t>
            </a:r>
          </a:p>
          <a:p>
            <a:pPr algn="just"/>
            <a:r>
              <a:rPr lang="es-CL" sz="1600" dirty="0" smtClean="0">
                <a:solidFill>
                  <a:schemeClr val="tx1">
                    <a:lumMod val="50000"/>
                    <a:lumOff val="50000"/>
                  </a:schemeClr>
                </a:solidFill>
                <a:cs typeface="Arial"/>
              </a:rPr>
              <a:t>c)Mercados de servicios complementarios</a:t>
            </a:r>
            <a:r>
              <a:rPr lang="es-CL" sz="1200" dirty="0" smtClean="0">
                <a:solidFill>
                  <a:schemeClr val="tx1">
                    <a:lumMod val="50000"/>
                    <a:lumOff val="50000"/>
                  </a:schemeClr>
                </a:solidFill>
                <a:cs typeface="Arial"/>
              </a:rPr>
              <a:t>.</a:t>
            </a:r>
            <a:endParaRPr lang="es-CL" sz="1200" dirty="0">
              <a:solidFill>
                <a:schemeClr val="tx1">
                  <a:lumMod val="50000"/>
                  <a:lumOff val="50000"/>
                </a:schemeClr>
              </a:solidFill>
              <a:cs typeface="Arial"/>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15</a:t>
            </a:fld>
            <a:endParaRPr lang="en-US"/>
          </a:p>
        </p:txBody>
      </p:sp>
      <p:sp>
        <p:nvSpPr>
          <p:cNvPr id="10" name="6 Llamada rectangular"/>
          <p:cNvSpPr/>
          <p:nvPr/>
        </p:nvSpPr>
        <p:spPr>
          <a:xfrm>
            <a:off x="1854286" y="4046537"/>
            <a:ext cx="1891098" cy="612775"/>
          </a:xfrm>
          <a:prstGeom prst="wedgeRectCallout">
            <a:avLst>
              <a:gd name="adj1" fmla="val -40264"/>
              <a:gd name="adj2" fmla="val 22128"/>
            </a:avLst>
          </a:prstGeom>
          <a:solidFill>
            <a:srgbClr val="D52B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800" b="1" dirty="0" smtClean="0">
                <a:solidFill>
                  <a:schemeClr val="bg1"/>
                </a:solidFill>
              </a:rPr>
              <a:t>EXPLÍCITA</a:t>
            </a:r>
            <a:endParaRPr lang="es-CL" sz="1600" b="1" dirty="0" smtClean="0">
              <a:solidFill>
                <a:schemeClr val="bg1"/>
              </a:solidFill>
            </a:endParaRPr>
          </a:p>
        </p:txBody>
      </p:sp>
      <p:sp>
        <p:nvSpPr>
          <p:cNvPr id="14" name="6 Llamada rectangular"/>
          <p:cNvSpPr/>
          <p:nvPr/>
        </p:nvSpPr>
        <p:spPr>
          <a:xfrm>
            <a:off x="5731219" y="4046536"/>
            <a:ext cx="1891098" cy="612775"/>
          </a:xfrm>
          <a:prstGeom prst="wedgeRectCallout">
            <a:avLst>
              <a:gd name="adj1" fmla="val -40264"/>
              <a:gd name="adj2" fmla="val 22128"/>
            </a:avLst>
          </a:prstGeom>
          <a:solidFill>
            <a:srgbClr val="D52B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800" b="1" dirty="0" smtClean="0">
                <a:solidFill>
                  <a:schemeClr val="bg1"/>
                </a:solidFill>
              </a:rPr>
              <a:t>IMPLÍCITA</a:t>
            </a:r>
            <a:endParaRPr lang="es-CL" sz="1600" b="1" dirty="0" smtClean="0">
              <a:solidFill>
                <a:schemeClr val="bg1"/>
              </a:solidFill>
            </a:endParaRPr>
          </a:p>
        </p:txBody>
      </p:sp>
    </p:spTree>
    <p:extLst>
      <p:ext uri="{BB962C8B-B14F-4D97-AF65-F5344CB8AC3E}">
        <p14:creationId xmlns:p14="http://schemas.microsoft.com/office/powerpoint/2010/main" val="17075381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91400" y="1733550"/>
            <a:ext cx="990600" cy="369332"/>
          </a:xfrm>
          <a:prstGeom prst="rect">
            <a:avLst/>
          </a:prstGeom>
          <a:noFill/>
        </p:spPr>
        <p:txBody>
          <a:bodyPr wrap="square" rtlCol="0">
            <a:spAutoFit/>
          </a:bodyPr>
          <a:lstStyle/>
          <a:p>
            <a:endParaRPr lang="en-GB" dirty="0"/>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16</a:t>
            </a:fld>
            <a:endParaRPr lang="en-US"/>
          </a:p>
        </p:txBody>
      </p:sp>
      <p:sp>
        <p:nvSpPr>
          <p:cNvPr id="7" name="28 Rectángulo redondeado"/>
          <p:cNvSpPr/>
          <p:nvPr/>
        </p:nvSpPr>
        <p:spPr>
          <a:xfrm>
            <a:off x="990600" y="1429658"/>
            <a:ext cx="4876800" cy="2132692"/>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3600" b="1" dirty="0" smtClean="0">
                <a:solidFill>
                  <a:srgbClr val="005FA1"/>
                </a:solidFill>
              </a:rPr>
              <a:t>Gestión de la demanda </a:t>
            </a:r>
            <a:r>
              <a:rPr lang="es-ES" sz="3600" b="1" smtClean="0">
                <a:solidFill>
                  <a:srgbClr val="005FA1"/>
                </a:solidFill>
              </a:rPr>
              <a:t>en mecanismos de capacidad</a:t>
            </a:r>
            <a:endParaRPr lang="es-CL" sz="3600" b="1" dirty="0" smtClean="0">
              <a:solidFill>
                <a:srgbClr val="005FA1"/>
              </a:solidFill>
            </a:endParaRPr>
          </a:p>
        </p:txBody>
      </p:sp>
      <p:pic>
        <p:nvPicPr>
          <p:cNvPr id="3" name="Picture 2"/>
          <p:cNvPicPr>
            <a:picLocks noChangeAspect="1"/>
          </p:cNvPicPr>
          <p:nvPr/>
        </p:nvPicPr>
        <p:blipFill>
          <a:blip r:embed="rId3"/>
          <a:stretch>
            <a:fillRect/>
          </a:stretch>
        </p:blipFill>
        <p:spPr>
          <a:xfrm>
            <a:off x="6126671" y="0"/>
            <a:ext cx="3553396" cy="5143500"/>
          </a:xfrm>
          <a:prstGeom prst="rect">
            <a:avLst/>
          </a:prstGeom>
        </p:spPr>
      </p:pic>
    </p:spTree>
    <p:extLst>
      <p:ext uri="{BB962C8B-B14F-4D97-AF65-F5344CB8AC3E}">
        <p14:creationId xmlns:p14="http://schemas.microsoft.com/office/powerpoint/2010/main" val="3898460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276350"/>
            <a:ext cx="7391400" cy="914400"/>
          </a:xfrm>
        </p:spPr>
        <p:txBody>
          <a:bodyPr>
            <a:normAutofit/>
          </a:bodyPr>
          <a:lstStyle/>
          <a:p>
            <a:r>
              <a:rPr lang="es-CL" sz="1800" b="1" dirty="0" smtClean="0">
                <a:solidFill>
                  <a:schemeClr val="tx1">
                    <a:lumMod val="50000"/>
                    <a:lumOff val="50000"/>
                  </a:schemeClr>
                </a:solidFill>
                <a:ea typeface="+mn-ea"/>
                <a:cs typeface="Arial"/>
              </a:rPr>
              <a:t>Incorporados </a:t>
            </a:r>
            <a:r>
              <a:rPr lang="es-CL" sz="1800" b="1" dirty="0">
                <a:solidFill>
                  <a:schemeClr val="tx1">
                    <a:lumMod val="50000"/>
                    <a:lumOff val="50000"/>
                  </a:schemeClr>
                </a:solidFill>
                <a:ea typeface="+mn-ea"/>
                <a:cs typeface="Arial"/>
              </a:rPr>
              <a:t>en muchos países con el objeto de afianzar la adecuación y la seguridad de los sistemas eléctricos en el largo plazo. </a:t>
            </a:r>
          </a:p>
          <a:p>
            <a:endParaRPr lang="es-CL" sz="1700" dirty="0" smtClean="0">
              <a:solidFill>
                <a:schemeClr val="tx1">
                  <a:lumMod val="50000"/>
                  <a:lumOff val="50000"/>
                </a:schemeClr>
              </a:solidFill>
              <a:ea typeface="+mn-ea"/>
              <a:cs typeface="Arial"/>
            </a:endParaRPr>
          </a:p>
          <a:p>
            <a:endParaRPr lang="en-US" sz="1400" dirty="0">
              <a:solidFill>
                <a:schemeClr val="tx1">
                  <a:lumMod val="50000"/>
                  <a:lumOff val="50000"/>
                </a:schemeClr>
              </a:solidFill>
              <a:ea typeface="+mn-ea"/>
              <a:cs typeface="Arial"/>
            </a:endParaRPr>
          </a:p>
          <a:p>
            <a:pPr algn="just"/>
            <a:endParaRPr lang="en-US" sz="1600" dirty="0"/>
          </a:p>
          <a:p>
            <a:pPr algn="just"/>
            <a:endParaRPr lang="en-GB" sz="1600" dirty="0"/>
          </a:p>
          <a:p>
            <a:endParaRPr lang="en-GB" sz="1600" dirty="0"/>
          </a:p>
        </p:txBody>
      </p:sp>
      <p:sp>
        <p:nvSpPr>
          <p:cNvPr id="8" name="28 Rectángulo redondeado"/>
          <p:cNvSpPr/>
          <p:nvPr/>
        </p:nvSpPr>
        <p:spPr>
          <a:xfrm>
            <a:off x="1143000" y="209549"/>
            <a:ext cx="3886200" cy="6096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err="1" smtClean="0">
                <a:solidFill>
                  <a:srgbClr val="006CB7"/>
                </a:solidFill>
                <a:ea typeface="ヒラギノ角ゴ Pro W3" charset="-128"/>
                <a:cs typeface="Verdana"/>
              </a:rPr>
              <a:t>Mecanismos</a:t>
            </a:r>
            <a:r>
              <a:rPr lang="en-US" sz="2400" b="1" dirty="0" smtClean="0">
                <a:solidFill>
                  <a:srgbClr val="006CB7"/>
                </a:solidFill>
                <a:ea typeface="ヒラギノ角ゴ Pro W3" charset="-128"/>
                <a:cs typeface="Verdana"/>
              </a:rPr>
              <a:t> de </a:t>
            </a:r>
            <a:r>
              <a:rPr lang="en-US" sz="2400" b="1" dirty="0" err="1" smtClean="0">
                <a:solidFill>
                  <a:srgbClr val="006CB7"/>
                </a:solidFill>
                <a:ea typeface="ヒラギノ角ゴ Pro W3" charset="-128"/>
                <a:cs typeface="Verdana"/>
              </a:rPr>
              <a:t>capacidad</a:t>
            </a:r>
            <a:endParaRPr lang="en-US" sz="2400" b="1" dirty="0">
              <a:solidFill>
                <a:srgbClr val="006CB7"/>
              </a:solidFill>
              <a:ea typeface="ヒラギノ角ゴ Pro W3" charset="-128"/>
              <a:cs typeface="Verdana"/>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17</a:t>
            </a:fld>
            <a:endParaRPr lang="en-US"/>
          </a:p>
        </p:txBody>
      </p:sp>
      <p:sp>
        <p:nvSpPr>
          <p:cNvPr id="10" name="28 Rectángulo redondeado"/>
          <p:cNvSpPr/>
          <p:nvPr/>
        </p:nvSpPr>
        <p:spPr>
          <a:xfrm>
            <a:off x="914400" y="2926771"/>
            <a:ext cx="2396230" cy="813956"/>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2800" b="1" dirty="0" smtClean="0">
                <a:solidFill>
                  <a:srgbClr val="005FA1"/>
                </a:solidFill>
              </a:rPr>
              <a:t>DEFINICIÓN</a:t>
            </a:r>
            <a:endParaRPr lang="es-CL" sz="2800" b="1" dirty="0" smtClean="0">
              <a:solidFill>
                <a:srgbClr val="005FA1"/>
              </a:solidFill>
            </a:endParaRPr>
          </a:p>
        </p:txBody>
      </p:sp>
      <p:sp>
        <p:nvSpPr>
          <p:cNvPr id="12" name="28 Corchetes"/>
          <p:cNvSpPr/>
          <p:nvPr/>
        </p:nvSpPr>
        <p:spPr>
          <a:xfrm>
            <a:off x="3712716" y="2343150"/>
            <a:ext cx="4821684" cy="1981199"/>
          </a:xfrm>
          <a:prstGeom prst="bracketPair">
            <a:avLst>
              <a:gd name="adj" fmla="val 8681"/>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marL="171450" indent="-171450">
              <a:buFont typeface="Courier New" panose="02070309020205020404" pitchFamily="49" charset="0"/>
              <a:buChar char="o"/>
            </a:pPr>
            <a:r>
              <a:rPr lang="es-CL" sz="1600" dirty="0" smtClean="0">
                <a:solidFill>
                  <a:srgbClr val="0063AF"/>
                </a:solidFill>
                <a:cs typeface="Arial"/>
              </a:rPr>
              <a:t>Se </a:t>
            </a:r>
            <a:r>
              <a:rPr lang="es-CL" sz="1600" dirty="0">
                <a:solidFill>
                  <a:srgbClr val="0063AF"/>
                </a:solidFill>
                <a:cs typeface="Arial"/>
              </a:rPr>
              <a:t>define como una </a:t>
            </a:r>
            <a:r>
              <a:rPr lang="es-CL" sz="1600" b="1" dirty="0">
                <a:solidFill>
                  <a:srgbClr val="0063AF"/>
                </a:solidFill>
                <a:cs typeface="Arial"/>
              </a:rPr>
              <a:t>“herramienta del sistema para remunerar a los operadores que generan electricidad y a otros proveedores de capacidad, como los operadores que responden a la demanda, para que estén disponibles a inyectar energía o disminuir el consumo en caso de necesidad, de manera de asegurar el suministro eléctrico.” </a:t>
            </a:r>
            <a:endParaRPr lang="en-US" sz="1600" b="1" dirty="0">
              <a:solidFill>
                <a:srgbClr val="0063AF"/>
              </a:solidFill>
              <a:cs typeface="Arial"/>
            </a:endParaRPr>
          </a:p>
        </p:txBody>
      </p:sp>
    </p:spTree>
    <p:extLst>
      <p:ext uri="{BB962C8B-B14F-4D97-AF65-F5344CB8AC3E}">
        <p14:creationId xmlns:p14="http://schemas.microsoft.com/office/powerpoint/2010/main" val="12976684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8 Rectángulo redondeado"/>
          <p:cNvSpPr/>
          <p:nvPr/>
        </p:nvSpPr>
        <p:spPr>
          <a:xfrm>
            <a:off x="1143000" y="209549"/>
            <a:ext cx="3886200" cy="6096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err="1" smtClean="0">
                <a:solidFill>
                  <a:srgbClr val="006CB7"/>
                </a:solidFill>
                <a:ea typeface="ヒラギノ角ゴ Pro W3" charset="-128"/>
                <a:cs typeface="Verdana"/>
              </a:rPr>
              <a:t>Mecanismos</a:t>
            </a:r>
            <a:r>
              <a:rPr lang="en-US" sz="2400" b="1" dirty="0" smtClean="0">
                <a:solidFill>
                  <a:srgbClr val="006CB7"/>
                </a:solidFill>
                <a:ea typeface="ヒラギノ角ゴ Pro W3" charset="-128"/>
                <a:cs typeface="Verdana"/>
              </a:rPr>
              <a:t> de </a:t>
            </a:r>
            <a:r>
              <a:rPr lang="en-US" sz="2400" b="1" dirty="0" err="1" smtClean="0">
                <a:solidFill>
                  <a:srgbClr val="006CB7"/>
                </a:solidFill>
                <a:ea typeface="ヒラギノ角ゴ Pro W3" charset="-128"/>
                <a:cs typeface="Verdana"/>
              </a:rPr>
              <a:t>capacidad</a:t>
            </a:r>
            <a:endParaRPr lang="en-US" sz="2400" b="1" dirty="0">
              <a:solidFill>
                <a:srgbClr val="006CB7"/>
              </a:solidFill>
              <a:ea typeface="ヒラギノ角ゴ Pro W3" charset="-128"/>
              <a:cs typeface="Verdana"/>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18</a:t>
            </a:fld>
            <a:endParaRPr lang="en-US"/>
          </a:p>
        </p:txBody>
      </p:sp>
      <p:sp>
        <p:nvSpPr>
          <p:cNvPr id="10" name="28 Rectángulo redondeado"/>
          <p:cNvSpPr/>
          <p:nvPr/>
        </p:nvSpPr>
        <p:spPr>
          <a:xfrm>
            <a:off x="2971800" y="1237096"/>
            <a:ext cx="3276600" cy="940377"/>
          </a:xfrm>
          <a:prstGeom prst="round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b="1" dirty="0" smtClean="0">
                <a:solidFill>
                  <a:srgbClr val="FF0000"/>
                </a:solidFill>
              </a:rPr>
              <a:t>RAZONES DE IMPLEMENTACIÓN</a:t>
            </a:r>
            <a:endParaRPr lang="es-CL" sz="2400" b="1" dirty="0" smtClean="0">
              <a:solidFill>
                <a:srgbClr val="FF0000"/>
              </a:solidFill>
            </a:endParaRPr>
          </a:p>
        </p:txBody>
      </p:sp>
      <p:sp>
        <p:nvSpPr>
          <p:cNvPr id="9" name="28 Corchetes"/>
          <p:cNvSpPr/>
          <p:nvPr/>
        </p:nvSpPr>
        <p:spPr>
          <a:xfrm>
            <a:off x="1924050" y="2335337"/>
            <a:ext cx="5372100" cy="2616777"/>
          </a:xfrm>
          <a:prstGeom prst="bracketPair">
            <a:avLst>
              <a:gd name="adj" fmla="val 8681"/>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marL="171450" indent="-171450">
              <a:buFont typeface="Courier New" panose="02070309020205020404" pitchFamily="49" charset="0"/>
              <a:buChar char="o"/>
            </a:pPr>
            <a:r>
              <a:rPr lang="es-CL" sz="1600" dirty="0" smtClean="0">
                <a:solidFill>
                  <a:srgbClr val="0063AF"/>
                </a:solidFill>
                <a:cs typeface="Arial"/>
              </a:rPr>
              <a:t>Retiro acelerado de generaci</a:t>
            </a:r>
            <a:r>
              <a:rPr lang="es-ES" sz="1600" dirty="0" smtClean="0">
                <a:solidFill>
                  <a:srgbClr val="0063AF"/>
                </a:solidFill>
                <a:cs typeface="Arial"/>
              </a:rPr>
              <a:t>ón térmica</a:t>
            </a:r>
            <a:r>
              <a:rPr lang="en-US" sz="1600" b="1" dirty="0" smtClean="0">
                <a:solidFill>
                  <a:srgbClr val="0063AF"/>
                </a:solidFill>
                <a:cs typeface="Arial"/>
              </a:rPr>
              <a:t> </a:t>
            </a:r>
            <a:br>
              <a:rPr lang="en-US" sz="1600" b="1" dirty="0" smtClean="0">
                <a:solidFill>
                  <a:srgbClr val="0063AF"/>
                </a:solidFill>
                <a:cs typeface="Arial"/>
              </a:rPr>
            </a:br>
            <a:r>
              <a:rPr lang="en-US" sz="1600" dirty="0" smtClean="0">
                <a:solidFill>
                  <a:srgbClr val="0063AF"/>
                </a:solidFill>
                <a:cs typeface="Arial"/>
              </a:rPr>
              <a:t>(</a:t>
            </a:r>
            <a:r>
              <a:rPr lang="en-US" sz="1600" dirty="0" err="1" smtClean="0">
                <a:solidFill>
                  <a:srgbClr val="0063AF"/>
                </a:solidFill>
                <a:cs typeface="Arial"/>
              </a:rPr>
              <a:t>factores</a:t>
            </a:r>
            <a:r>
              <a:rPr lang="en-US" sz="1600" dirty="0" smtClean="0">
                <a:solidFill>
                  <a:srgbClr val="0063AF"/>
                </a:solidFill>
                <a:cs typeface="Arial"/>
              </a:rPr>
              <a:t> econ</a:t>
            </a:r>
            <a:r>
              <a:rPr lang="es-ES" sz="1600" dirty="0" err="1" smtClean="0">
                <a:solidFill>
                  <a:srgbClr val="0063AF"/>
                </a:solidFill>
                <a:cs typeface="Arial"/>
              </a:rPr>
              <a:t>ómicos</a:t>
            </a:r>
            <a:r>
              <a:rPr lang="es-ES" sz="1600" dirty="0" smtClean="0">
                <a:solidFill>
                  <a:srgbClr val="0063AF"/>
                </a:solidFill>
                <a:cs typeface="Arial"/>
              </a:rPr>
              <a:t> y estándares de emisiones de GEI)</a:t>
            </a:r>
          </a:p>
          <a:p>
            <a:pPr marL="171450" indent="-171450">
              <a:buFont typeface="Courier New" panose="02070309020205020404" pitchFamily="49" charset="0"/>
              <a:buChar char="o"/>
            </a:pPr>
            <a:endParaRPr lang="es-ES" sz="1600" dirty="0">
              <a:solidFill>
                <a:srgbClr val="0063AF"/>
              </a:solidFill>
              <a:cs typeface="Arial"/>
            </a:endParaRPr>
          </a:p>
          <a:p>
            <a:pPr marL="171450" indent="-171450">
              <a:buFont typeface="Courier New" panose="02070309020205020404" pitchFamily="49" charset="0"/>
              <a:buChar char="o"/>
            </a:pPr>
            <a:r>
              <a:rPr lang="es-ES" sz="1600" dirty="0" smtClean="0">
                <a:solidFill>
                  <a:srgbClr val="0063AF"/>
                </a:solidFill>
                <a:cs typeface="Arial"/>
              </a:rPr>
              <a:t>Creciente participación de ERNC variables</a:t>
            </a:r>
          </a:p>
          <a:p>
            <a:pPr marL="171450" indent="-171450">
              <a:buFont typeface="Courier New" panose="02070309020205020404" pitchFamily="49" charset="0"/>
              <a:buChar char="o"/>
            </a:pPr>
            <a:endParaRPr lang="es-ES" sz="1600" dirty="0" smtClean="0">
              <a:solidFill>
                <a:srgbClr val="0063AF"/>
              </a:solidFill>
              <a:cs typeface="Arial"/>
            </a:endParaRPr>
          </a:p>
          <a:p>
            <a:pPr marL="171450" indent="-171450">
              <a:buFont typeface="Courier New" panose="02070309020205020404" pitchFamily="49" charset="0"/>
              <a:buChar char="o"/>
            </a:pPr>
            <a:r>
              <a:rPr lang="es-ES" sz="1600" dirty="0" smtClean="0">
                <a:solidFill>
                  <a:srgbClr val="0063AF"/>
                </a:solidFill>
                <a:cs typeface="Arial"/>
              </a:rPr>
              <a:t>Mercado en sí mismo no es capaz de incentivar las inversiones necesarias en generación para asegurar la adecuación de los recursos a corto y largo plazo</a:t>
            </a:r>
            <a:endParaRPr lang="es-ES" sz="1600" dirty="0">
              <a:solidFill>
                <a:srgbClr val="0063AF"/>
              </a:solidFill>
              <a:cs typeface="Arial"/>
            </a:endParaRPr>
          </a:p>
          <a:p>
            <a:pPr marL="171450" indent="-171450">
              <a:buFont typeface="Courier New" panose="02070309020205020404" pitchFamily="49" charset="0"/>
              <a:buChar char="o"/>
            </a:pPr>
            <a:endParaRPr lang="es-ES" sz="1600" dirty="0" smtClean="0">
              <a:solidFill>
                <a:srgbClr val="0063AF"/>
              </a:solidFill>
              <a:cs typeface="Arial"/>
            </a:endParaRPr>
          </a:p>
        </p:txBody>
      </p:sp>
    </p:spTree>
    <p:extLst>
      <p:ext uri="{BB962C8B-B14F-4D97-AF65-F5344CB8AC3E}">
        <p14:creationId xmlns:p14="http://schemas.microsoft.com/office/powerpoint/2010/main" val="2223468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28668" y="1733550"/>
            <a:ext cx="5562600" cy="3886200"/>
          </a:xfrm>
        </p:spPr>
        <p:txBody>
          <a:bodyPr/>
          <a:lstStyle/>
          <a:p>
            <a:pPr algn="ctr"/>
            <a:r>
              <a:rPr lang="es-CL" b="1" dirty="0" smtClean="0">
                <a:solidFill>
                  <a:schemeClr val="tx1">
                    <a:lumMod val="50000"/>
                    <a:lumOff val="50000"/>
                  </a:schemeClr>
                </a:solidFill>
              </a:rPr>
              <a:t>Solución más efectiva para incorporar gestión de la demanda.</a:t>
            </a:r>
          </a:p>
          <a:p>
            <a:endParaRPr lang="es-CL" dirty="0" smtClean="0">
              <a:solidFill>
                <a:schemeClr val="tx1">
                  <a:lumMod val="50000"/>
                  <a:lumOff val="50000"/>
                </a:schemeClr>
              </a:solidFill>
            </a:endParaRPr>
          </a:p>
          <a:p>
            <a:r>
              <a:rPr lang="es-CL" dirty="0" smtClean="0">
                <a:solidFill>
                  <a:schemeClr val="tx1">
                    <a:lumMod val="50000"/>
                    <a:lumOff val="50000"/>
                  </a:schemeClr>
                </a:solidFill>
              </a:rPr>
              <a:t>“Proveedor de servicios que opera, directa o indirectamente en un conjunto de instalaciones de demanda, de manera de vender dicha demanda agregada en los mercados de capacidad” </a:t>
            </a:r>
          </a:p>
          <a:p>
            <a:endParaRPr lang="es-CL" dirty="0"/>
          </a:p>
          <a:p>
            <a:endParaRPr lang="es-CL" dirty="0" smtClean="0"/>
          </a:p>
          <a:p>
            <a:endParaRPr lang="es-CL" dirty="0"/>
          </a:p>
          <a:p>
            <a:endParaRPr lang="es-CL" dirty="0" smtClean="0"/>
          </a:p>
          <a:p>
            <a:endParaRPr lang="es-CL" dirty="0"/>
          </a:p>
          <a:p>
            <a:endParaRPr lang="en-GB" dirty="0"/>
          </a:p>
        </p:txBody>
      </p:sp>
      <p:sp>
        <p:nvSpPr>
          <p:cNvPr id="5" name="28 Rectángulo redondeado"/>
          <p:cNvSpPr/>
          <p:nvPr/>
        </p:nvSpPr>
        <p:spPr>
          <a:xfrm>
            <a:off x="2895600" y="723900"/>
            <a:ext cx="5595668" cy="76200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CL" sz="2400" b="1" dirty="0" smtClean="0">
                <a:solidFill>
                  <a:srgbClr val="006CB7"/>
                </a:solidFill>
                <a:ea typeface="ヒラギノ角ゴ Pro W3" charset="-128"/>
                <a:cs typeface="Verdana"/>
              </a:rPr>
              <a:t>Introducción de gestión de la demanda en mecanismos de capacidad</a:t>
            </a:r>
            <a:endParaRPr lang="es-CL" sz="2400" b="1" dirty="0">
              <a:solidFill>
                <a:srgbClr val="006CB7"/>
              </a:solidFill>
              <a:ea typeface="ヒラギノ角ゴ Pro W3" charset="-128"/>
              <a:cs typeface="Verdana"/>
            </a:endParaRPr>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56803"/>
            <a:ext cx="1690687" cy="1696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Left Brace 6"/>
          <p:cNvSpPr/>
          <p:nvPr/>
        </p:nvSpPr>
        <p:spPr>
          <a:xfrm rot="16200000">
            <a:off x="5620887" y="678773"/>
            <a:ext cx="307559" cy="5671866"/>
          </a:xfrm>
          <a:prstGeom prst="leftBrace">
            <a:avLst/>
          </a:prstGeom>
          <a:ln>
            <a:solidFill>
              <a:srgbClr val="005FA1"/>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19</a:t>
            </a:fld>
            <a:endParaRPr lang="en-US"/>
          </a:p>
        </p:txBody>
      </p:sp>
      <p:sp>
        <p:nvSpPr>
          <p:cNvPr id="9" name="6 Llamada rectangular"/>
          <p:cNvSpPr/>
          <p:nvPr/>
        </p:nvSpPr>
        <p:spPr>
          <a:xfrm>
            <a:off x="4122511" y="3871913"/>
            <a:ext cx="3174914" cy="612775"/>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000" b="1" dirty="0" smtClean="0">
                <a:solidFill>
                  <a:schemeClr val="bg1"/>
                </a:solidFill>
              </a:rPr>
              <a:t>AGREGADORES DE DEMANDA</a:t>
            </a:r>
            <a:endParaRPr lang="es-CL" sz="1200" b="1" dirty="0" smtClean="0">
              <a:solidFill>
                <a:schemeClr val="bg1"/>
              </a:solidFill>
            </a:endParaRPr>
          </a:p>
        </p:txBody>
      </p:sp>
    </p:spTree>
    <p:extLst>
      <p:ext uri="{BB962C8B-B14F-4D97-AF65-F5344CB8AC3E}">
        <p14:creationId xmlns:p14="http://schemas.microsoft.com/office/powerpoint/2010/main" val="994136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bwMode="auto">
          <a:xfrm>
            <a:off x="2025769" y="895350"/>
            <a:ext cx="6203831"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rgbClr val="595959"/>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CL" sz="1400" b="1" dirty="0"/>
              <a:t>Introducción</a:t>
            </a:r>
          </a:p>
          <a:p>
            <a:pPr marL="457200" indent="-457200">
              <a:buFont typeface="+mj-lt"/>
              <a:buAutoNum type="arabicPeriod"/>
            </a:pPr>
            <a:endParaRPr lang="es-CL" sz="1400" b="1" dirty="0" smtClean="0"/>
          </a:p>
          <a:p>
            <a:r>
              <a:rPr lang="es-CL" sz="1400" b="1" dirty="0"/>
              <a:t>Seguridad de suministro y energías renovables variables</a:t>
            </a:r>
          </a:p>
          <a:p>
            <a:pPr marL="457200" indent="-457200">
              <a:buFont typeface="+mj-lt"/>
              <a:buAutoNum type="arabicPeriod"/>
            </a:pPr>
            <a:endParaRPr lang="es-CL" sz="1400" b="1" dirty="0" smtClean="0"/>
          </a:p>
          <a:p>
            <a:r>
              <a:rPr lang="es-CL" sz="1400" b="1" dirty="0"/>
              <a:t>Gestión de la </a:t>
            </a:r>
            <a:r>
              <a:rPr lang="es-CL" sz="1400" b="1" dirty="0" smtClean="0"/>
              <a:t>demanda</a:t>
            </a:r>
            <a:endParaRPr lang="es-CL" sz="1400" b="1" dirty="0"/>
          </a:p>
          <a:p>
            <a:endParaRPr lang="es-CL" sz="1400" b="1" dirty="0"/>
          </a:p>
          <a:p>
            <a:r>
              <a:rPr lang="es-CL" sz="1400" b="1" dirty="0" smtClean="0"/>
              <a:t>Tipos </a:t>
            </a:r>
            <a:r>
              <a:rPr lang="es-CL" sz="1400" b="1" dirty="0"/>
              <a:t>de gestión de la </a:t>
            </a:r>
            <a:r>
              <a:rPr lang="es-CL" sz="1400" b="1" dirty="0" smtClean="0"/>
              <a:t>demanda</a:t>
            </a:r>
            <a:endParaRPr lang="es-CL" sz="1400" b="1" dirty="0"/>
          </a:p>
          <a:p>
            <a:pPr lvl="1">
              <a:buFont typeface="Arial" charset="0"/>
              <a:buChar char="•"/>
            </a:pPr>
            <a:endParaRPr lang="es-CL" sz="1400" b="1" dirty="0"/>
          </a:p>
          <a:p>
            <a:r>
              <a:rPr lang="es-CL" sz="1400" b="1" dirty="0"/>
              <a:t>Gestión de la demanda en los mecanismos de capacidad</a:t>
            </a:r>
          </a:p>
          <a:p>
            <a:pPr marL="457200" indent="-457200">
              <a:buFont typeface="+mj-lt"/>
              <a:buAutoNum type="arabicPeriod"/>
            </a:pPr>
            <a:endParaRPr lang="es-CL" sz="1400" b="1" dirty="0" smtClean="0"/>
          </a:p>
          <a:p>
            <a:r>
              <a:rPr lang="es-CL" sz="1400" b="1" dirty="0"/>
              <a:t>Gestión de la demanda como servicio complementario</a:t>
            </a:r>
          </a:p>
          <a:p>
            <a:pPr marL="457200" indent="-457200">
              <a:buFont typeface="+mj-lt"/>
              <a:buAutoNum type="arabicPeriod"/>
            </a:pPr>
            <a:endParaRPr lang="es-CL" sz="1400" b="1" dirty="0" smtClean="0"/>
          </a:p>
          <a:p>
            <a:r>
              <a:rPr lang="es-CL" sz="1400" b="1" dirty="0"/>
              <a:t>El tratamiento de la gestión de demanda en la actual legislación eléctrica chilena y los </a:t>
            </a:r>
            <a:r>
              <a:rPr lang="es-CL" sz="1400" b="1" dirty="0" smtClean="0"/>
              <a:t>desafíos </a:t>
            </a:r>
            <a:r>
              <a:rPr lang="es-CL" sz="1400" b="1" dirty="0"/>
              <a:t>en la nueva ley de </a:t>
            </a:r>
            <a:r>
              <a:rPr lang="es-CL" sz="1400" b="1" dirty="0" smtClean="0"/>
              <a:t>distribución</a:t>
            </a:r>
          </a:p>
          <a:p>
            <a:endParaRPr lang="es-CL" sz="1400" b="1" dirty="0" smtClean="0"/>
          </a:p>
          <a:p>
            <a:r>
              <a:rPr lang="es-CL" sz="1400" b="1" dirty="0" smtClean="0"/>
              <a:t>Conclusiones</a:t>
            </a:r>
            <a:endParaRPr lang="es-CL" sz="1400" b="1" dirty="0"/>
          </a:p>
          <a:p>
            <a:pPr marL="0" indent="0">
              <a:buNone/>
            </a:pPr>
            <a:endParaRPr lang="es-CL" sz="1400" b="1" dirty="0"/>
          </a:p>
          <a:p>
            <a:endParaRPr lang="es-CL" sz="1400" b="1" dirty="0" smtClean="0"/>
          </a:p>
          <a:p>
            <a:endParaRPr lang="es-CL" sz="1400" b="1" dirty="0" smtClean="0"/>
          </a:p>
        </p:txBody>
      </p:sp>
      <p:pic>
        <p:nvPicPr>
          <p:cNvPr id="5" name="Picture 124"/>
          <p:cNvPicPr>
            <a:picLocks noChangeAspect="1" noChangeArrowheads="1"/>
          </p:cNvPicPr>
          <p:nvPr/>
        </p:nvPicPr>
        <p:blipFill>
          <a:blip r:embed="rId3">
            <a:extLst>
              <a:ext uri="{28A0092B-C50C-407E-A947-70E740481C1C}">
                <a14:useLocalDpi xmlns:a14="http://schemas.microsoft.com/office/drawing/2010/main" val="0"/>
              </a:ext>
            </a:extLst>
          </a:blip>
          <a:srcRect t="464" b="464"/>
          <a:stretch>
            <a:fillRect/>
          </a:stretch>
        </p:blipFill>
        <p:spPr bwMode="auto">
          <a:xfrm>
            <a:off x="990600" y="814569"/>
            <a:ext cx="685800" cy="4081281"/>
          </a:xfrm>
          <a:prstGeom prst="rect">
            <a:avLst/>
          </a:prstGeom>
          <a:noFill/>
          <a:ln>
            <a:noFill/>
          </a:ln>
          <a:effectLst/>
          <a:extLst>
            <a:ext uri="{909E8E84-426E-40DD-AFC4-6F175D3DCCD1}">
              <a14:hiddenFill xmlns:a14="http://schemas.microsoft.com/office/drawing/2010/main">
                <a:solidFill>
                  <a:srgbClr val="F9FAFA"/>
                </a:solidFill>
              </a14:hiddenFill>
            </a:ext>
            <a:ext uri="{91240B29-F687-4F45-9708-019B960494DF}">
              <a14:hiddenLine xmlns:a14="http://schemas.microsoft.com/office/drawing/2010/main" w="9525" algn="in">
                <a:solidFill>
                  <a:srgbClr val="333333"/>
                </a:solidFill>
                <a:miter lim="800000"/>
                <a:headEnd/>
                <a:tailEnd/>
              </a14:hiddenLine>
            </a:ext>
            <a:ext uri="{AF507438-7753-43E0-B8FC-AC1667EBCBE1}">
              <a14:hiddenEffects xmlns:a14="http://schemas.microsoft.com/office/drawing/2010/main">
                <a:effectLst>
                  <a:outerShdw dist="35921" dir="2700000" algn="ctr" rotWithShape="0">
                    <a:srgbClr val="9BCA46"/>
                  </a:outerShdw>
                </a:effectLst>
              </a14:hiddenEffects>
            </a:ext>
          </a:extLst>
        </p:spPr>
      </p:pic>
      <p:sp>
        <p:nvSpPr>
          <p:cNvPr id="3" name="2 Marcador de número de diapositiva"/>
          <p:cNvSpPr>
            <a:spLocks noGrp="1"/>
          </p:cNvSpPr>
          <p:nvPr>
            <p:ph type="sldNum" sz="quarter" idx="4"/>
          </p:nvPr>
        </p:nvSpPr>
        <p:spPr/>
        <p:txBody>
          <a:bodyPr/>
          <a:lstStyle/>
          <a:p>
            <a:pPr>
              <a:defRPr/>
            </a:pPr>
            <a:fld id="{B977E711-F5B4-4773-8AF4-B910148A62A4}" type="slidenum">
              <a:rPr lang="en-US" smtClean="0"/>
              <a:pPr>
                <a:defRPr/>
              </a:pPr>
              <a:t>2</a:t>
            </a:fld>
            <a:endParaRPr lang="en-US"/>
          </a:p>
        </p:txBody>
      </p:sp>
      <p:sp>
        <p:nvSpPr>
          <p:cNvPr id="6" name="28 Rectángulo redondeado"/>
          <p:cNvSpPr/>
          <p:nvPr/>
        </p:nvSpPr>
        <p:spPr>
          <a:xfrm>
            <a:off x="1524000" y="149881"/>
            <a:ext cx="3994031" cy="626588"/>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CL" sz="2400" b="1" dirty="0" smtClean="0">
                <a:solidFill>
                  <a:srgbClr val="005FA1"/>
                </a:solidFill>
              </a:rPr>
              <a:t>TEMAS A TRATAR</a:t>
            </a:r>
            <a:endParaRPr lang="es-CL" sz="1050" b="1" dirty="0" smtClean="0">
              <a:solidFill>
                <a:srgbClr val="005FA1"/>
              </a:solidFill>
            </a:endParaRPr>
          </a:p>
        </p:txBody>
      </p:sp>
    </p:spTree>
    <p:extLst>
      <p:ext uri="{BB962C8B-B14F-4D97-AF65-F5344CB8AC3E}">
        <p14:creationId xmlns:p14="http://schemas.microsoft.com/office/powerpoint/2010/main" val="6901586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29402" y="1485900"/>
            <a:ext cx="5009798" cy="1676400"/>
          </a:xfrm>
        </p:spPr>
        <p:txBody>
          <a:bodyPr/>
          <a:lstStyle/>
          <a:p>
            <a:pPr marL="285750" indent="-285750">
              <a:buFontTx/>
              <a:buChar char="-"/>
            </a:pPr>
            <a:r>
              <a:rPr lang="es-CL" dirty="0" smtClean="0">
                <a:solidFill>
                  <a:schemeClr val="tx1">
                    <a:lumMod val="50000"/>
                    <a:lumOff val="50000"/>
                  </a:schemeClr>
                </a:solidFill>
              </a:rPr>
              <a:t>Inicialmente dispuso </a:t>
            </a:r>
            <a:r>
              <a:rPr lang="es-CL" dirty="0">
                <a:solidFill>
                  <a:schemeClr val="tx1">
                    <a:lumMod val="50000"/>
                    <a:lumOff val="50000"/>
                  </a:schemeClr>
                </a:solidFill>
              </a:rPr>
              <a:t>el modelo de obligaciones de </a:t>
            </a:r>
            <a:r>
              <a:rPr lang="es-CL" dirty="0" smtClean="0">
                <a:solidFill>
                  <a:schemeClr val="tx1">
                    <a:lumMod val="50000"/>
                    <a:lumOff val="50000"/>
                  </a:schemeClr>
                </a:solidFill>
              </a:rPr>
              <a:t>capacidad:</a:t>
            </a:r>
          </a:p>
          <a:p>
            <a:pPr marL="285750" indent="-285750">
              <a:buFontTx/>
              <a:buChar char="-"/>
            </a:pPr>
            <a:r>
              <a:rPr lang="es-CL" dirty="0" smtClean="0">
                <a:solidFill>
                  <a:schemeClr val="tx1">
                    <a:lumMod val="50000"/>
                    <a:lumOff val="50000"/>
                  </a:schemeClr>
                </a:solidFill>
              </a:rPr>
              <a:t>“</a:t>
            </a:r>
            <a:r>
              <a:rPr lang="es-CL" dirty="0">
                <a:solidFill>
                  <a:schemeClr val="tx1">
                    <a:lumMod val="50000"/>
                    <a:lumOff val="50000"/>
                  </a:schemeClr>
                </a:solidFill>
              </a:rPr>
              <a:t>cada distribuidora debe contribuir, de acuerdo con la demanda de sus clientes, en términos de potencia y energía, a la seguridad del suministro eléctrico </a:t>
            </a:r>
            <a:r>
              <a:rPr lang="es-ES" dirty="0">
                <a:solidFill>
                  <a:schemeClr val="tx1">
                    <a:lumMod val="50000"/>
                    <a:lumOff val="50000"/>
                  </a:schemeClr>
                </a:solidFill>
              </a:rPr>
              <a:t>en Francia Continental”</a:t>
            </a:r>
            <a:r>
              <a:rPr lang="en-US" dirty="0">
                <a:solidFill>
                  <a:schemeClr val="tx1">
                    <a:lumMod val="50000"/>
                    <a:lumOff val="50000"/>
                  </a:schemeClr>
                </a:solidFill>
              </a:rPr>
              <a:t> </a:t>
            </a:r>
            <a:r>
              <a:rPr lang="en-US" dirty="0" smtClean="0">
                <a:solidFill>
                  <a:schemeClr val="tx1">
                    <a:lumMod val="50000"/>
                    <a:lumOff val="50000"/>
                  </a:schemeClr>
                </a:solidFill>
              </a:rPr>
              <a:t>.</a:t>
            </a:r>
            <a:endParaRPr lang="en-GB" dirty="0">
              <a:solidFill>
                <a:schemeClr val="tx1">
                  <a:lumMod val="50000"/>
                  <a:lumOff val="50000"/>
                </a:schemeClr>
              </a:solidFill>
            </a:endParaRPr>
          </a:p>
        </p:txBody>
      </p:sp>
      <p:sp>
        <p:nvSpPr>
          <p:cNvPr id="5" name="28 Rectángulo redondeado"/>
          <p:cNvSpPr/>
          <p:nvPr/>
        </p:nvSpPr>
        <p:spPr>
          <a:xfrm>
            <a:off x="2895600" y="438150"/>
            <a:ext cx="5105400" cy="76200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r>
              <a:rPr lang="es-CL" sz="2400" b="1" dirty="0" smtClean="0">
                <a:solidFill>
                  <a:srgbClr val="006CB7"/>
                </a:solidFill>
                <a:ea typeface="ヒラギノ角ゴ Pro W3" charset="-128"/>
                <a:cs typeface="Verdana"/>
              </a:rPr>
              <a:t>Mercado de Capacidad de Francia</a:t>
            </a:r>
            <a:endParaRPr lang="en-US" sz="2400" b="1" dirty="0">
              <a:solidFill>
                <a:srgbClr val="006CB7"/>
              </a:solidFill>
              <a:ea typeface="ヒラギノ角ゴ Pro W3" charset="-128"/>
              <a:cs typeface="Verdana"/>
            </a:endParaRPr>
          </a:p>
        </p:txBody>
      </p:sp>
      <p:sp>
        <p:nvSpPr>
          <p:cNvPr id="12" name="Left Brace 11"/>
          <p:cNvSpPr/>
          <p:nvPr/>
        </p:nvSpPr>
        <p:spPr>
          <a:xfrm>
            <a:off x="3406724" y="1469543"/>
            <a:ext cx="422678" cy="1559407"/>
          </a:xfrm>
          <a:prstGeom prst="leftBrace">
            <a:avLst/>
          </a:prstGeom>
          <a:ln>
            <a:solidFill>
              <a:srgbClr val="005FA1"/>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599" y="133350"/>
            <a:ext cx="1690687" cy="1696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ontent Placeholder 2"/>
          <p:cNvSpPr txBox="1">
            <a:spLocks/>
          </p:cNvSpPr>
          <p:nvPr/>
        </p:nvSpPr>
        <p:spPr bwMode="auto">
          <a:xfrm>
            <a:off x="3848400" y="3162300"/>
            <a:ext cx="500979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just" defTabSz="457200" rtl="0" eaLnBrk="0" fontAlgn="base" hangingPunct="0">
              <a:spcBef>
                <a:spcPct val="20000"/>
              </a:spcBef>
              <a:spcAft>
                <a:spcPct val="0"/>
              </a:spcAft>
              <a:buFont typeface="Arial" pitchFamily="34" charset="0"/>
              <a:buNone/>
              <a:defRPr sz="1600" kern="1200">
                <a:solidFill>
                  <a:schemeClr val="tx1"/>
                </a:solidFill>
                <a:latin typeface="+mn-lt"/>
                <a:ea typeface="ヒラギノ角ゴ Pro W3" charset="-128"/>
                <a:cs typeface="ヒラギノ角ゴ Pro W3" charset="-128"/>
              </a:defRPr>
            </a:lvl1pPr>
            <a:lvl2pPr marL="742950" indent="-285750" algn="just" defTabSz="457200" rtl="0" eaLnBrk="0" fontAlgn="base" hangingPunct="0">
              <a:spcBef>
                <a:spcPct val="20000"/>
              </a:spcBef>
              <a:spcAft>
                <a:spcPct val="0"/>
              </a:spcAft>
              <a:buFont typeface="Arial" pitchFamily="34" charset="0"/>
              <a:buChar char="–"/>
              <a:defRPr sz="1600" kern="1200">
                <a:solidFill>
                  <a:schemeClr val="tx1"/>
                </a:solidFill>
                <a:latin typeface="+mn-lt"/>
                <a:ea typeface="ヒラギノ角ゴ Pro W3" charset="-128"/>
                <a:cs typeface="ヒラギノ角ゴ Pro W3" charset="0"/>
              </a:defRPr>
            </a:lvl2pPr>
            <a:lvl3pPr marL="1143000" indent="-228600" algn="just" defTabSz="457200" rtl="0" eaLnBrk="0" fontAlgn="base" hangingPunct="0">
              <a:spcBef>
                <a:spcPct val="20000"/>
              </a:spcBef>
              <a:spcAft>
                <a:spcPct val="0"/>
              </a:spcAft>
              <a:buFont typeface="Arial" pitchFamily="34" charset="0"/>
              <a:buChar char="•"/>
              <a:defRPr sz="1400" kern="1200">
                <a:solidFill>
                  <a:schemeClr val="tx1"/>
                </a:solidFill>
                <a:latin typeface="+mn-lt"/>
                <a:ea typeface="ヒラギノ角ゴ Pro W3" charset="-128"/>
                <a:cs typeface="ヒラギノ角ゴ Pro W3" charset="0"/>
              </a:defRPr>
            </a:lvl3pPr>
            <a:lvl4pPr marL="1600200" indent="-228600" algn="just" defTabSz="457200" rtl="0" eaLnBrk="0" fontAlgn="base" hangingPunct="0">
              <a:spcBef>
                <a:spcPct val="20000"/>
              </a:spcBef>
              <a:spcAft>
                <a:spcPct val="0"/>
              </a:spcAft>
              <a:buFont typeface="Arial" pitchFamily="34" charset="0"/>
              <a:buChar char="–"/>
              <a:defRPr sz="1200" kern="1200">
                <a:solidFill>
                  <a:schemeClr val="tx1"/>
                </a:solidFill>
                <a:latin typeface="+mn-lt"/>
                <a:ea typeface="ヒラギノ角ゴ Pro W3" charset="-128"/>
                <a:cs typeface="ヒラギノ角ゴ Pro W3" charset="0"/>
              </a:defRPr>
            </a:lvl4pPr>
            <a:lvl5pPr marL="2057400" indent="-228600" algn="just" defTabSz="457200" rtl="0" eaLnBrk="0" fontAlgn="base" hangingPunct="0">
              <a:spcBef>
                <a:spcPct val="20000"/>
              </a:spcBef>
              <a:spcAft>
                <a:spcPct val="0"/>
              </a:spcAft>
              <a:buFont typeface="Arial" pitchFamily="34" charset="0"/>
              <a:buChar char="»"/>
              <a:defRPr sz="12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buFontTx/>
              <a:buChar char="-"/>
            </a:pPr>
            <a:r>
              <a:rPr lang="es-ES" dirty="0">
                <a:solidFill>
                  <a:schemeClr val="tx1">
                    <a:lumMod val="50000"/>
                    <a:lumOff val="50000"/>
                  </a:schemeClr>
                </a:solidFill>
              </a:rPr>
              <a:t>E</a:t>
            </a:r>
            <a:r>
              <a:rPr lang="es-ES" dirty="0" smtClean="0">
                <a:solidFill>
                  <a:schemeClr val="tx1">
                    <a:lumMod val="50000"/>
                    <a:lumOff val="50000"/>
                  </a:schemeClr>
                </a:solidFill>
              </a:rPr>
              <a:t>squema </a:t>
            </a:r>
            <a:r>
              <a:rPr lang="es-ES" dirty="0">
                <a:solidFill>
                  <a:schemeClr val="tx1">
                    <a:lumMod val="50000"/>
                    <a:lumOff val="50000"/>
                  </a:schemeClr>
                </a:solidFill>
              </a:rPr>
              <a:t>específico del mercado de capacidad.</a:t>
            </a:r>
          </a:p>
          <a:p>
            <a:pPr marL="285750" indent="-285750">
              <a:buFontTx/>
              <a:buChar char="-"/>
            </a:pPr>
            <a:r>
              <a:rPr lang="es-ES" dirty="0">
                <a:solidFill>
                  <a:schemeClr val="tx1">
                    <a:lumMod val="50000"/>
                    <a:lumOff val="50000"/>
                  </a:schemeClr>
                </a:solidFill>
              </a:rPr>
              <a:t>C</a:t>
            </a:r>
            <a:r>
              <a:rPr lang="es-ES" dirty="0" smtClean="0">
                <a:solidFill>
                  <a:schemeClr val="tx1">
                    <a:lumMod val="50000"/>
                    <a:lumOff val="50000"/>
                  </a:schemeClr>
                </a:solidFill>
              </a:rPr>
              <a:t>ada </a:t>
            </a:r>
            <a:r>
              <a:rPr lang="es-ES" dirty="0">
                <a:solidFill>
                  <a:schemeClr val="tx1">
                    <a:lumMod val="50000"/>
                    <a:lumOff val="50000"/>
                  </a:schemeClr>
                </a:solidFill>
              </a:rPr>
              <a:t>distribuidor debe asegurar una cantidad determinada de </a:t>
            </a:r>
            <a:r>
              <a:rPr lang="es-ES" dirty="0" smtClean="0">
                <a:solidFill>
                  <a:schemeClr val="tx1">
                    <a:lumMod val="50000"/>
                    <a:lumOff val="50000"/>
                  </a:schemeClr>
                </a:solidFill>
              </a:rPr>
              <a:t>capacidad.</a:t>
            </a:r>
          </a:p>
          <a:p>
            <a:pPr marL="285750" indent="-285750">
              <a:buFontTx/>
              <a:buChar char="-"/>
            </a:pPr>
            <a:r>
              <a:rPr lang="es-ES" dirty="0" smtClean="0">
                <a:solidFill>
                  <a:schemeClr val="tx1">
                    <a:lumMod val="50000"/>
                    <a:lumOff val="50000"/>
                  </a:schemeClr>
                </a:solidFill>
              </a:rPr>
              <a:t>A </a:t>
            </a:r>
            <a:r>
              <a:rPr lang="es-ES" dirty="0">
                <a:solidFill>
                  <a:schemeClr val="tx1">
                    <a:lumMod val="50000"/>
                    <a:lumOff val="50000"/>
                  </a:schemeClr>
                </a:solidFill>
              </a:rPr>
              <a:t>través de herramientas propias de generación y de gestión de demanda o comprando “certificados de capacidad” a otros </a:t>
            </a:r>
            <a:r>
              <a:rPr lang="es-ES" dirty="0" smtClean="0">
                <a:solidFill>
                  <a:schemeClr val="tx1">
                    <a:lumMod val="50000"/>
                    <a:lumOff val="50000"/>
                  </a:schemeClr>
                </a:solidFill>
              </a:rPr>
              <a:t>actores.</a:t>
            </a:r>
            <a:endParaRPr lang="es-ES" dirty="0">
              <a:solidFill>
                <a:schemeClr val="tx1">
                  <a:lumMod val="50000"/>
                  <a:lumOff val="50000"/>
                </a:schemeClr>
              </a:solidFill>
            </a:endParaRPr>
          </a:p>
        </p:txBody>
      </p:sp>
      <p:sp>
        <p:nvSpPr>
          <p:cNvPr id="10" name="Left Brace 9"/>
          <p:cNvSpPr/>
          <p:nvPr/>
        </p:nvSpPr>
        <p:spPr>
          <a:xfrm>
            <a:off x="3425722" y="3219450"/>
            <a:ext cx="422678" cy="1559407"/>
          </a:xfrm>
          <a:prstGeom prst="leftBrace">
            <a:avLst/>
          </a:prstGeom>
          <a:ln>
            <a:solidFill>
              <a:srgbClr val="005FA1"/>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20</a:t>
            </a:fld>
            <a:endParaRPr lang="en-US"/>
          </a:p>
        </p:txBody>
      </p:sp>
      <p:sp>
        <p:nvSpPr>
          <p:cNvPr id="13" name="6 Llamada rectangular"/>
          <p:cNvSpPr/>
          <p:nvPr/>
        </p:nvSpPr>
        <p:spPr>
          <a:xfrm>
            <a:off x="954085" y="1961306"/>
            <a:ext cx="2068514" cy="612775"/>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000" b="1" dirty="0" smtClean="0">
                <a:solidFill>
                  <a:schemeClr val="bg1"/>
                </a:solidFill>
              </a:rPr>
              <a:t>LEY Nº 2010-1488</a:t>
            </a:r>
            <a:endParaRPr lang="es-CL" sz="1200" b="1" dirty="0" smtClean="0">
              <a:solidFill>
                <a:schemeClr val="bg1"/>
              </a:solidFill>
            </a:endParaRPr>
          </a:p>
        </p:txBody>
      </p:sp>
      <p:sp>
        <p:nvSpPr>
          <p:cNvPr id="14" name="6 Llamada rectangular"/>
          <p:cNvSpPr/>
          <p:nvPr/>
        </p:nvSpPr>
        <p:spPr>
          <a:xfrm>
            <a:off x="954085" y="3562249"/>
            <a:ext cx="2068514" cy="612775"/>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000" b="1" dirty="0" smtClean="0">
                <a:solidFill>
                  <a:schemeClr val="bg1"/>
                </a:solidFill>
              </a:rPr>
              <a:t>LEY Nº 2012-1405</a:t>
            </a:r>
            <a:endParaRPr lang="es-CL" sz="1200" b="1" dirty="0" smtClean="0">
              <a:solidFill>
                <a:schemeClr val="bg1"/>
              </a:solidFill>
            </a:endParaRPr>
          </a:p>
        </p:txBody>
      </p:sp>
    </p:spTree>
    <p:extLst>
      <p:ext uri="{BB962C8B-B14F-4D97-AF65-F5344CB8AC3E}">
        <p14:creationId xmlns:p14="http://schemas.microsoft.com/office/powerpoint/2010/main" val="70257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2935" y="2191122"/>
            <a:ext cx="5009798" cy="2017672"/>
          </a:xfrm>
        </p:spPr>
        <p:txBody>
          <a:bodyPr/>
          <a:lstStyle/>
          <a:p>
            <a:pPr marL="285750" indent="-285750">
              <a:buFontTx/>
              <a:buChar char="-"/>
            </a:pPr>
            <a:r>
              <a:rPr lang="es-ES" dirty="0">
                <a:solidFill>
                  <a:schemeClr val="tx1">
                    <a:lumMod val="50000"/>
                    <a:lumOff val="50000"/>
                  </a:schemeClr>
                </a:solidFill>
              </a:rPr>
              <a:t>P</a:t>
            </a:r>
            <a:r>
              <a:rPr lang="es-ES" dirty="0" smtClean="0">
                <a:solidFill>
                  <a:schemeClr val="tx1">
                    <a:lumMod val="50000"/>
                    <a:lumOff val="50000"/>
                  </a:schemeClr>
                </a:solidFill>
              </a:rPr>
              <a:t>ermite </a:t>
            </a:r>
            <a:r>
              <a:rPr lang="es-ES" dirty="0">
                <a:solidFill>
                  <a:schemeClr val="tx1">
                    <a:lumMod val="50000"/>
                    <a:lumOff val="50000"/>
                  </a:schemeClr>
                </a:solidFill>
              </a:rPr>
              <a:t>participación de </a:t>
            </a:r>
            <a:r>
              <a:rPr lang="es-ES" dirty="0" err="1">
                <a:solidFill>
                  <a:schemeClr val="tx1">
                    <a:lumMod val="50000"/>
                    <a:lumOff val="50000"/>
                  </a:schemeClr>
                </a:solidFill>
              </a:rPr>
              <a:t>agregadores</a:t>
            </a:r>
            <a:r>
              <a:rPr lang="es-ES" dirty="0">
                <a:solidFill>
                  <a:schemeClr val="tx1">
                    <a:lumMod val="50000"/>
                    <a:lumOff val="50000"/>
                  </a:schemeClr>
                </a:solidFill>
              </a:rPr>
              <a:t> de demanda y de consumidores industriales</a:t>
            </a:r>
          </a:p>
          <a:p>
            <a:pPr marL="285750" indent="-285750">
              <a:buFontTx/>
              <a:buChar char="-"/>
            </a:pPr>
            <a:r>
              <a:rPr lang="es-ES" dirty="0" smtClean="0">
                <a:solidFill>
                  <a:schemeClr val="tx1">
                    <a:lumMod val="50000"/>
                    <a:lumOff val="50000"/>
                  </a:schemeClr>
                </a:solidFill>
              </a:rPr>
              <a:t>Es </a:t>
            </a:r>
            <a:r>
              <a:rPr lang="es-ES" dirty="0">
                <a:solidFill>
                  <a:schemeClr val="tx1">
                    <a:lumMod val="50000"/>
                    <a:lumOff val="50000"/>
                  </a:schemeClr>
                </a:solidFill>
              </a:rPr>
              <a:t>t</a:t>
            </a:r>
            <a:r>
              <a:rPr lang="es-ES" dirty="0" smtClean="0">
                <a:solidFill>
                  <a:schemeClr val="tx1">
                    <a:lumMod val="50000"/>
                    <a:lumOff val="50000"/>
                  </a:schemeClr>
                </a:solidFill>
              </a:rPr>
              <a:t>ecnológicamente </a:t>
            </a:r>
            <a:r>
              <a:rPr lang="es-ES" dirty="0">
                <a:solidFill>
                  <a:schemeClr val="tx1">
                    <a:lumMod val="50000"/>
                    <a:lumOff val="50000"/>
                  </a:schemeClr>
                </a:solidFill>
              </a:rPr>
              <a:t>neutral </a:t>
            </a:r>
          </a:p>
          <a:p>
            <a:pPr marL="285750" indent="-285750">
              <a:buFontTx/>
              <a:buChar char="-"/>
            </a:pPr>
            <a:r>
              <a:rPr lang="es-ES" dirty="0" smtClean="0">
                <a:solidFill>
                  <a:schemeClr val="tx1">
                    <a:lumMod val="50000"/>
                    <a:lumOff val="50000"/>
                  </a:schemeClr>
                </a:solidFill>
              </a:rPr>
              <a:t>Procedimientos </a:t>
            </a:r>
            <a:r>
              <a:rPr lang="es-ES" dirty="0">
                <a:solidFill>
                  <a:schemeClr val="tx1">
                    <a:lumMod val="50000"/>
                    <a:lumOff val="50000"/>
                  </a:schemeClr>
                </a:solidFill>
              </a:rPr>
              <a:t>específicos para facilitar su integración: flexibilidad en la certificación de capacidad y la posibilidad de agregar demanda independiente de la locación de los </a:t>
            </a:r>
            <a:r>
              <a:rPr lang="es-ES" dirty="0" smtClean="0">
                <a:solidFill>
                  <a:schemeClr val="tx1">
                    <a:lumMod val="50000"/>
                    <a:lumOff val="50000"/>
                  </a:schemeClr>
                </a:solidFill>
              </a:rPr>
              <a:t>consumos</a:t>
            </a:r>
            <a:r>
              <a:rPr lang="en-US" dirty="0" smtClean="0">
                <a:solidFill>
                  <a:schemeClr val="tx1">
                    <a:lumMod val="50000"/>
                    <a:lumOff val="50000"/>
                  </a:schemeClr>
                </a:solidFill>
              </a:rPr>
              <a:t> </a:t>
            </a:r>
            <a:endParaRPr lang="es-CL" dirty="0">
              <a:solidFill>
                <a:schemeClr val="tx1">
                  <a:lumMod val="50000"/>
                  <a:lumOff val="50000"/>
                </a:schemeClr>
              </a:solidFill>
            </a:endParaRPr>
          </a:p>
        </p:txBody>
      </p:sp>
      <p:sp>
        <p:nvSpPr>
          <p:cNvPr id="5" name="28 Rectángulo redondeado"/>
          <p:cNvSpPr/>
          <p:nvPr/>
        </p:nvSpPr>
        <p:spPr>
          <a:xfrm>
            <a:off x="2895600" y="666750"/>
            <a:ext cx="5105400" cy="76200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r>
              <a:rPr lang="es-CL" sz="2400" b="1" dirty="0" smtClean="0">
                <a:solidFill>
                  <a:srgbClr val="006CB7"/>
                </a:solidFill>
                <a:ea typeface="ヒラギノ角ゴ Pro W3" charset="-128"/>
                <a:cs typeface="Verdana"/>
              </a:rPr>
              <a:t>Mercado de Capacidad de Francia</a:t>
            </a:r>
            <a:endParaRPr lang="en-US" sz="2400" b="1" dirty="0">
              <a:solidFill>
                <a:srgbClr val="006CB7"/>
              </a:solidFill>
              <a:ea typeface="ヒラギノ角ゴ Pro W3" charset="-128"/>
              <a:cs typeface="Verdana"/>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56803"/>
            <a:ext cx="1690687" cy="1696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Left Brace 9"/>
          <p:cNvSpPr/>
          <p:nvPr/>
        </p:nvSpPr>
        <p:spPr>
          <a:xfrm rot="10800000">
            <a:off x="6171044" y="2151394"/>
            <a:ext cx="454289" cy="2057400"/>
          </a:xfrm>
          <a:prstGeom prst="leftBrace">
            <a:avLst>
              <a:gd name="adj1" fmla="val 1804"/>
              <a:gd name="adj2" fmla="val 50000"/>
            </a:avLst>
          </a:prstGeom>
          <a:ln>
            <a:solidFill>
              <a:srgbClr val="005FA1"/>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21</a:t>
            </a:fld>
            <a:endParaRPr lang="en-US"/>
          </a:p>
        </p:txBody>
      </p:sp>
      <p:sp>
        <p:nvSpPr>
          <p:cNvPr id="11" name="28 Rectángulo redondeado"/>
          <p:cNvSpPr/>
          <p:nvPr/>
        </p:nvSpPr>
        <p:spPr>
          <a:xfrm>
            <a:off x="6742486" y="2536239"/>
            <a:ext cx="2156385" cy="1287709"/>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2800" b="1" dirty="0" smtClean="0">
                <a:solidFill>
                  <a:srgbClr val="FF0000"/>
                </a:solidFill>
              </a:rPr>
              <a:t>INCENTIVOS</a:t>
            </a:r>
          </a:p>
          <a:p>
            <a:pPr algn="ctr"/>
            <a:r>
              <a:rPr lang="es-ES" sz="2800" b="1" dirty="0" smtClean="0">
                <a:solidFill>
                  <a:srgbClr val="FF0000"/>
                </a:solidFill>
              </a:rPr>
              <a:t>GESTIÓN DE DEMANDA</a:t>
            </a:r>
            <a:endParaRPr lang="es-CL" sz="2800" b="1" dirty="0" smtClean="0">
              <a:solidFill>
                <a:srgbClr val="FF0000"/>
              </a:solidFill>
            </a:endParaRPr>
          </a:p>
        </p:txBody>
      </p:sp>
    </p:spTree>
    <p:extLst>
      <p:ext uri="{BB962C8B-B14F-4D97-AF65-F5344CB8AC3E}">
        <p14:creationId xmlns:p14="http://schemas.microsoft.com/office/powerpoint/2010/main" val="29675237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91400" y="1733550"/>
            <a:ext cx="990600" cy="369332"/>
          </a:xfrm>
          <a:prstGeom prst="rect">
            <a:avLst/>
          </a:prstGeom>
          <a:noFill/>
        </p:spPr>
        <p:txBody>
          <a:bodyPr wrap="square" rtlCol="0">
            <a:spAutoFit/>
          </a:bodyPr>
          <a:lstStyle/>
          <a:p>
            <a:endParaRPr lang="en-GB" dirty="0"/>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22</a:t>
            </a:fld>
            <a:endParaRPr lang="en-US"/>
          </a:p>
        </p:txBody>
      </p:sp>
      <p:sp>
        <p:nvSpPr>
          <p:cNvPr id="7" name="28 Rectángulo redondeado"/>
          <p:cNvSpPr/>
          <p:nvPr/>
        </p:nvSpPr>
        <p:spPr>
          <a:xfrm>
            <a:off x="990600" y="1429658"/>
            <a:ext cx="4876800" cy="2132692"/>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3600" b="1" dirty="0" smtClean="0">
                <a:solidFill>
                  <a:srgbClr val="005FA1"/>
                </a:solidFill>
              </a:rPr>
              <a:t>Gestión de la demanda en servicios complementarios</a:t>
            </a:r>
            <a:endParaRPr lang="es-CL" sz="3600" b="1" dirty="0" smtClean="0">
              <a:solidFill>
                <a:srgbClr val="005FA1"/>
              </a:solidFill>
            </a:endParaRPr>
          </a:p>
        </p:txBody>
      </p:sp>
      <p:pic>
        <p:nvPicPr>
          <p:cNvPr id="3" name="Picture 2"/>
          <p:cNvPicPr>
            <a:picLocks noChangeAspect="1"/>
          </p:cNvPicPr>
          <p:nvPr/>
        </p:nvPicPr>
        <p:blipFill>
          <a:blip r:embed="rId3"/>
          <a:stretch>
            <a:fillRect/>
          </a:stretch>
        </p:blipFill>
        <p:spPr>
          <a:xfrm>
            <a:off x="6126671" y="0"/>
            <a:ext cx="3553396" cy="5143500"/>
          </a:xfrm>
          <a:prstGeom prst="rect">
            <a:avLst/>
          </a:prstGeom>
        </p:spPr>
      </p:pic>
    </p:spTree>
    <p:extLst>
      <p:ext uri="{BB962C8B-B14F-4D97-AF65-F5344CB8AC3E}">
        <p14:creationId xmlns:p14="http://schemas.microsoft.com/office/powerpoint/2010/main" val="16467286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8 Rectángulo redondeado"/>
          <p:cNvSpPr/>
          <p:nvPr/>
        </p:nvSpPr>
        <p:spPr>
          <a:xfrm>
            <a:off x="1143000" y="209550"/>
            <a:ext cx="6858000" cy="76200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sz="2400" b="1" dirty="0" smtClean="0">
                <a:solidFill>
                  <a:srgbClr val="006CB7"/>
                </a:solidFill>
                <a:ea typeface="ヒラギノ角ゴ Pro W3" charset="-128"/>
                <a:cs typeface="Verdana"/>
              </a:rPr>
              <a:t>Gestión de la demanda en servicios complementarios</a:t>
            </a:r>
            <a:endParaRPr lang="es-ES_tradnl" sz="2400" b="1" dirty="0">
              <a:solidFill>
                <a:srgbClr val="006CB7"/>
              </a:solidFill>
              <a:ea typeface="ヒラギノ角ゴ Pro W3" charset="-128"/>
              <a:cs typeface="Verdana"/>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23</a:t>
            </a:fld>
            <a:endParaRPr lang="en-US"/>
          </a:p>
        </p:txBody>
      </p:sp>
      <p:sp>
        <p:nvSpPr>
          <p:cNvPr id="10" name="28 Rectángulo redondeado"/>
          <p:cNvSpPr/>
          <p:nvPr/>
        </p:nvSpPr>
        <p:spPr>
          <a:xfrm>
            <a:off x="901464" y="2165574"/>
            <a:ext cx="3276600" cy="940377"/>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b="1" dirty="0" smtClean="0">
                <a:solidFill>
                  <a:srgbClr val="FF0000"/>
                </a:solidFill>
              </a:rPr>
              <a:t>4 TIPOS DE SERVICIOS COMPLEMENTARIOS</a:t>
            </a:r>
            <a:endParaRPr lang="es-CL" sz="2400" b="1" dirty="0" smtClean="0">
              <a:solidFill>
                <a:srgbClr val="FF0000"/>
              </a:solidFill>
            </a:endParaRPr>
          </a:p>
        </p:txBody>
      </p:sp>
      <p:sp>
        <p:nvSpPr>
          <p:cNvPr id="11" name="28 Corchetes"/>
          <p:cNvSpPr/>
          <p:nvPr/>
        </p:nvSpPr>
        <p:spPr>
          <a:xfrm>
            <a:off x="4584700" y="1600712"/>
            <a:ext cx="3975336" cy="2616777"/>
          </a:xfrm>
          <a:prstGeom prst="bracketPair">
            <a:avLst>
              <a:gd name="adj" fmla="val 8681"/>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marL="171450" indent="-171450">
              <a:buFont typeface="Courier New" panose="02070309020205020404" pitchFamily="49" charset="0"/>
              <a:buChar char="o"/>
            </a:pPr>
            <a:r>
              <a:rPr lang="es-ES" sz="1600" dirty="0" smtClean="0">
                <a:solidFill>
                  <a:srgbClr val="0063AF"/>
                </a:solidFill>
                <a:cs typeface="Arial"/>
              </a:rPr>
              <a:t>Regulación del control de frecuencia</a:t>
            </a:r>
          </a:p>
          <a:p>
            <a:pPr marL="171450" indent="-171450">
              <a:buFont typeface="Courier New" panose="02070309020205020404" pitchFamily="49" charset="0"/>
              <a:buChar char="o"/>
            </a:pPr>
            <a:endParaRPr lang="es-ES" sz="1600" dirty="0">
              <a:solidFill>
                <a:srgbClr val="0063AF"/>
              </a:solidFill>
              <a:cs typeface="Arial"/>
            </a:endParaRPr>
          </a:p>
          <a:p>
            <a:pPr marL="171450" indent="-171450">
              <a:buFont typeface="Courier New" panose="02070309020205020404" pitchFamily="49" charset="0"/>
              <a:buChar char="o"/>
            </a:pPr>
            <a:r>
              <a:rPr lang="es-ES" sz="1600" dirty="0" smtClean="0">
                <a:solidFill>
                  <a:srgbClr val="0063AF"/>
                </a:solidFill>
                <a:cs typeface="Arial"/>
              </a:rPr>
              <a:t>Reservas activas</a:t>
            </a:r>
          </a:p>
          <a:p>
            <a:pPr marL="171450" indent="-171450">
              <a:buFont typeface="Courier New" panose="02070309020205020404" pitchFamily="49" charset="0"/>
              <a:buChar char="o"/>
            </a:pPr>
            <a:endParaRPr lang="es-ES" sz="1600" dirty="0">
              <a:solidFill>
                <a:srgbClr val="0063AF"/>
              </a:solidFill>
              <a:cs typeface="Arial"/>
            </a:endParaRPr>
          </a:p>
          <a:p>
            <a:pPr marL="171450" indent="-171450">
              <a:buFont typeface="Courier New" panose="02070309020205020404" pitchFamily="49" charset="0"/>
              <a:buChar char="o"/>
            </a:pPr>
            <a:r>
              <a:rPr lang="es-ES" sz="1600" dirty="0" smtClean="0">
                <a:solidFill>
                  <a:srgbClr val="0063AF"/>
                </a:solidFill>
                <a:cs typeface="Arial"/>
              </a:rPr>
              <a:t>Reservas de capacidad activadas y despachas en un plazo de diez minutos</a:t>
            </a:r>
          </a:p>
          <a:p>
            <a:pPr marL="171450" indent="-171450">
              <a:buFont typeface="Courier New" panose="02070309020205020404" pitchFamily="49" charset="0"/>
              <a:buChar char="o"/>
            </a:pPr>
            <a:endParaRPr lang="es-ES" sz="1600" dirty="0">
              <a:solidFill>
                <a:srgbClr val="0063AF"/>
              </a:solidFill>
              <a:cs typeface="Arial"/>
            </a:endParaRPr>
          </a:p>
          <a:p>
            <a:pPr marL="171450" indent="-171450">
              <a:buFont typeface="Courier New" panose="02070309020205020404" pitchFamily="49" charset="0"/>
              <a:buChar char="o"/>
            </a:pPr>
            <a:r>
              <a:rPr lang="es-ES" sz="1600" dirty="0" smtClean="0">
                <a:solidFill>
                  <a:srgbClr val="0063AF"/>
                </a:solidFill>
                <a:cs typeface="Arial"/>
              </a:rPr>
              <a:t>Reserva suplementaria, activada y despachada cada treinta minutos</a:t>
            </a:r>
          </a:p>
        </p:txBody>
      </p:sp>
    </p:spTree>
    <p:extLst>
      <p:ext uri="{BB962C8B-B14F-4D97-AF65-F5344CB8AC3E}">
        <p14:creationId xmlns:p14="http://schemas.microsoft.com/office/powerpoint/2010/main" val="28782758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8 Rectángulo redondeado"/>
          <p:cNvSpPr/>
          <p:nvPr/>
        </p:nvSpPr>
        <p:spPr>
          <a:xfrm>
            <a:off x="1143000" y="209549"/>
            <a:ext cx="6858000" cy="6858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err="1" smtClean="0">
                <a:solidFill>
                  <a:srgbClr val="006CB7"/>
                </a:solidFill>
                <a:ea typeface="ヒラギノ角ゴ Pro W3" charset="-128"/>
                <a:cs typeface="Verdana"/>
              </a:rPr>
              <a:t>Gesti</a:t>
            </a:r>
            <a:r>
              <a:rPr lang="es-ES" sz="2400" b="1" dirty="0" err="1" smtClean="0">
                <a:solidFill>
                  <a:srgbClr val="006CB7"/>
                </a:solidFill>
                <a:ea typeface="ヒラギノ角ゴ Pro W3" charset="-128"/>
                <a:cs typeface="Verdana"/>
              </a:rPr>
              <a:t>ón</a:t>
            </a:r>
            <a:r>
              <a:rPr lang="es-ES" sz="2400" b="1" dirty="0" smtClean="0">
                <a:solidFill>
                  <a:srgbClr val="006CB7"/>
                </a:solidFill>
                <a:ea typeface="ヒラギノ角ゴ Pro W3" charset="-128"/>
                <a:cs typeface="Verdana"/>
              </a:rPr>
              <a:t> de la demanda en servicios complementarios</a:t>
            </a:r>
            <a:endParaRPr lang="en-US" sz="2400" b="1" dirty="0">
              <a:solidFill>
                <a:srgbClr val="006CB7"/>
              </a:solidFill>
              <a:ea typeface="ヒラギノ角ゴ Pro W3" charset="-128"/>
              <a:cs typeface="Verdana"/>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24</a:t>
            </a:fld>
            <a:endParaRPr lang="en-US"/>
          </a:p>
        </p:txBody>
      </p:sp>
      <p:sp>
        <p:nvSpPr>
          <p:cNvPr id="10" name="28 Rectángulo redondeado"/>
          <p:cNvSpPr/>
          <p:nvPr/>
        </p:nvSpPr>
        <p:spPr>
          <a:xfrm>
            <a:off x="888764" y="2190750"/>
            <a:ext cx="3276600" cy="1473777"/>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b="1" dirty="0" smtClean="0">
                <a:solidFill>
                  <a:srgbClr val="FF0000"/>
                </a:solidFill>
              </a:rPr>
              <a:t>ASPECTOS A CONSIDERAR PARA INCORPORAR GESTIÓN DE LA DEMANDA</a:t>
            </a:r>
            <a:endParaRPr lang="es-CL" sz="2400" b="1" dirty="0" smtClean="0">
              <a:solidFill>
                <a:srgbClr val="FF0000"/>
              </a:solidFill>
            </a:endParaRPr>
          </a:p>
        </p:txBody>
      </p:sp>
      <p:sp>
        <p:nvSpPr>
          <p:cNvPr id="11" name="28 Corchetes"/>
          <p:cNvSpPr/>
          <p:nvPr/>
        </p:nvSpPr>
        <p:spPr>
          <a:xfrm>
            <a:off x="4848901" y="1676688"/>
            <a:ext cx="3975336" cy="2616777"/>
          </a:xfrm>
          <a:prstGeom prst="bracketPair">
            <a:avLst>
              <a:gd name="adj" fmla="val 8681"/>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marL="171450" indent="-171450">
              <a:buFont typeface="Courier New" panose="02070309020205020404" pitchFamily="49" charset="0"/>
              <a:buChar char="o"/>
            </a:pPr>
            <a:r>
              <a:rPr lang="es-ES" sz="1600" b="1" dirty="0" smtClean="0">
                <a:solidFill>
                  <a:srgbClr val="FF0000"/>
                </a:solidFill>
                <a:cs typeface="Arial"/>
              </a:rPr>
              <a:t>Compensación financiera </a:t>
            </a:r>
            <a:r>
              <a:rPr lang="es-ES" sz="1600" dirty="0" smtClean="0">
                <a:solidFill>
                  <a:srgbClr val="0063AF"/>
                </a:solidFill>
                <a:cs typeface="Arial"/>
              </a:rPr>
              <a:t>por gestión de la demanda de acuerdo al tamaño del mercado</a:t>
            </a:r>
          </a:p>
          <a:p>
            <a:pPr marL="171450" indent="-171450">
              <a:buFont typeface="Courier New" panose="02070309020205020404" pitchFamily="49" charset="0"/>
              <a:buChar char="o"/>
            </a:pPr>
            <a:endParaRPr lang="es-ES" sz="1600" dirty="0">
              <a:solidFill>
                <a:srgbClr val="0063AF"/>
              </a:solidFill>
              <a:cs typeface="Arial"/>
            </a:endParaRPr>
          </a:p>
          <a:p>
            <a:pPr marL="171450" indent="-171450">
              <a:buFont typeface="Courier New" panose="02070309020205020404" pitchFamily="49" charset="0"/>
              <a:buChar char="o"/>
            </a:pPr>
            <a:r>
              <a:rPr lang="es-ES" sz="1600" dirty="0" smtClean="0">
                <a:solidFill>
                  <a:srgbClr val="0063AF"/>
                </a:solidFill>
                <a:cs typeface="Arial"/>
              </a:rPr>
              <a:t>Costos de la </a:t>
            </a:r>
            <a:r>
              <a:rPr lang="es-ES" sz="1600" b="1" dirty="0" smtClean="0">
                <a:solidFill>
                  <a:srgbClr val="FF0000"/>
                </a:solidFill>
                <a:cs typeface="Arial"/>
              </a:rPr>
              <a:t>medición en tiempo real </a:t>
            </a:r>
            <a:r>
              <a:rPr lang="es-ES" sz="1600" dirty="0" smtClean="0">
                <a:solidFill>
                  <a:srgbClr val="0063AF"/>
                </a:solidFill>
                <a:cs typeface="Arial"/>
              </a:rPr>
              <a:t>de la demanda</a:t>
            </a:r>
          </a:p>
          <a:p>
            <a:pPr marL="171450" indent="-171450">
              <a:buFont typeface="Courier New" panose="02070309020205020404" pitchFamily="49" charset="0"/>
              <a:buChar char="o"/>
            </a:pPr>
            <a:endParaRPr lang="es-ES" sz="1600" dirty="0">
              <a:solidFill>
                <a:srgbClr val="0063AF"/>
              </a:solidFill>
              <a:cs typeface="Arial"/>
            </a:endParaRPr>
          </a:p>
          <a:p>
            <a:pPr marL="171450" indent="-171450">
              <a:buFont typeface="Courier New" panose="02070309020205020404" pitchFamily="49" charset="0"/>
              <a:buChar char="o"/>
            </a:pPr>
            <a:r>
              <a:rPr lang="es-ES" sz="1600" b="1" dirty="0" smtClean="0">
                <a:solidFill>
                  <a:srgbClr val="FF0000"/>
                </a:solidFill>
                <a:cs typeface="Arial"/>
              </a:rPr>
              <a:t>Precios deben ser lo suficientemente atractivos </a:t>
            </a:r>
            <a:r>
              <a:rPr lang="es-ES" sz="1600" dirty="0" smtClean="0">
                <a:solidFill>
                  <a:srgbClr val="0063AF"/>
                </a:solidFill>
                <a:cs typeface="Arial"/>
              </a:rPr>
              <a:t>para que sea competitivo con otras fuentes</a:t>
            </a:r>
          </a:p>
        </p:txBody>
      </p:sp>
    </p:spTree>
    <p:extLst>
      <p:ext uri="{BB962C8B-B14F-4D97-AF65-F5344CB8AC3E}">
        <p14:creationId xmlns:p14="http://schemas.microsoft.com/office/powerpoint/2010/main" val="28306449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8 Rectángulo redondeado"/>
          <p:cNvSpPr/>
          <p:nvPr/>
        </p:nvSpPr>
        <p:spPr>
          <a:xfrm>
            <a:off x="1143000" y="666750"/>
            <a:ext cx="6858000" cy="76200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err="1">
                <a:solidFill>
                  <a:srgbClr val="006CB7"/>
                </a:solidFill>
                <a:ea typeface="ヒラギノ角ゴ Pro W3" charset="-128"/>
                <a:cs typeface="Verdana"/>
              </a:rPr>
              <a:t>Gesti</a:t>
            </a:r>
            <a:r>
              <a:rPr lang="es-ES" sz="2400" b="1" dirty="0" err="1">
                <a:solidFill>
                  <a:srgbClr val="006CB7"/>
                </a:solidFill>
                <a:ea typeface="ヒラギノ角ゴ Pro W3" charset="-128"/>
                <a:cs typeface="Verdana"/>
              </a:rPr>
              <a:t>ón</a:t>
            </a:r>
            <a:r>
              <a:rPr lang="es-ES" sz="2400" b="1" dirty="0">
                <a:solidFill>
                  <a:srgbClr val="006CB7"/>
                </a:solidFill>
                <a:ea typeface="ヒラギノ角ゴ Pro W3" charset="-128"/>
                <a:cs typeface="Verdana"/>
              </a:rPr>
              <a:t> de la demanda en servicios complementarios</a:t>
            </a:r>
            <a:endParaRPr lang="en-US" sz="2400" b="1" dirty="0">
              <a:solidFill>
                <a:srgbClr val="006CB7"/>
              </a:solidFill>
              <a:ea typeface="ヒラギノ角ゴ Pro W3" charset="-128"/>
              <a:cs typeface="Verdana"/>
            </a:endParaRPr>
          </a:p>
        </p:txBody>
      </p:sp>
      <p:sp>
        <p:nvSpPr>
          <p:cNvPr id="10" name="Left Brace 9"/>
          <p:cNvSpPr/>
          <p:nvPr/>
        </p:nvSpPr>
        <p:spPr>
          <a:xfrm rot="10800000">
            <a:off x="4753842" y="1885950"/>
            <a:ext cx="409776" cy="2692228"/>
          </a:xfrm>
          <a:prstGeom prst="leftBrace">
            <a:avLst>
              <a:gd name="adj1" fmla="val 1804"/>
              <a:gd name="adj2" fmla="val 50000"/>
            </a:avLst>
          </a:prstGeom>
          <a:ln>
            <a:solidFill>
              <a:srgbClr val="005FA1"/>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25</a:t>
            </a:fld>
            <a:endParaRPr lang="en-US"/>
          </a:p>
        </p:txBody>
      </p:sp>
      <p:sp>
        <p:nvSpPr>
          <p:cNvPr id="7" name="28 Rectángulo redondeado"/>
          <p:cNvSpPr/>
          <p:nvPr/>
        </p:nvSpPr>
        <p:spPr>
          <a:xfrm>
            <a:off x="5664994" y="3714750"/>
            <a:ext cx="2590800" cy="1069889"/>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b="1" smtClean="0">
                <a:solidFill>
                  <a:srgbClr val="005FA1"/>
                </a:solidFill>
              </a:rPr>
              <a:t>EXPERIENCIA INTERNACIONAL</a:t>
            </a:r>
            <a:endParaRPr lang="es-CL" sz="2400" b="1" dirty="0" smtClean="0">
              <a:solidFill>
                <a:srgbClr val="005FA1"/>
              </a:solidFill>
            </a:endParaRPr>
          </a:p>
        </p:txBody>
      </p:sp>
      <p:sp>
        <p:nvSpPr>
          <p:cNvPr id="9" name="6 Llamada rectangular"/>
          <p:cNvSpPr/>
          <p:nvPr/>
        </p:nvSpPr>
        <p:spPr>
          <a:xfrm>
            <a:off x="1077553" y="2062205"/>
            <a:ext cx="3174914" cy="69850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000" b="1" dirty="0" smtClean="0">
                <a:solidFill>
                  <a:schemeClr val="bg1"/>
                </a:solidFill>
              </a:rPr>
              <a:t>NYISO</a:t>
            </a:r>
            <a:r>
              <a:rPr lang="es-CL" sz="2000" b="1" dirty="0">
                <a:solidFill>
                  <a:schemeClr val="bg1"/>
                </a:solidFill>
              </a:rPr>
              <a:t>, PJM, ISO-NE, CAISO</a:t>
            </a:r>
            <a:r>
              <a:rPr lang="en-US" sz="2000" b="1" dirty="0">
                <a:solidFill>
                  <a:schemeClr val="bg1"/>
                </a:solidFill>
              </a:rPr>
              <a:t> </a:t>
            </a:r>
          </a:p>
        </p:txBody>
      </p:sp>
      <p:sp>
        <p:nvSpPr>
          <p:cNvPr id="11" name="6 Llamada rectangular"/>
          <p:cNvSpPr/>
          <p:nvPr/>
        </p:nvSpPr>
        <p:spPr>
          <a:xfrm>
            <a:off x="1077553" y="3394160"/>
            <a:ext cx="3174914" cy="698500"/>
          </a:xfrm>
          <a:prstGeom prst="wedgeRectCallout">
            <a:avLst>
              <a:gd name="adj1" fmla="val -40264"/>
              <a:gd name="adj2" fmla="val 22128"/>
            </a:avLst>
          </a:prstGeom>
          <a:solidFill>
            <a:srgbClr val="D52B1E"/>
          </a:solidFill>
          <a:ln>
            <a:solidFill>
              <a:srgbClr val="D52B1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000" dirty="0" smtClean="0">
                <a:solidFill>
                  <a:schemeClr val="bg1"/>
                </a:solidFill>
              </a:rPr>
              <a:t>Clave: </a:t>
            </a:r>
            <a:r>
              <a:rPr lang="es-CL" sz="2000" b="1" dirty="0" smtClean="0">
                <a:solidFill>
                  <a:schemeClr val="bg1"/>
                </a:solidFill>
              </a:rPr>
              <a:t>agregadores de demanda</a:t>
            </a:r>
            <a:endParaRPr lang="en-US" sz="2000" dirty="0">
              <a:solidFill>
                <a:schemeClr val="bg1"/>
              </a:solidFill>
            </a:endParaRPr>
          </a:p>
        </p:txBody>
      </p:sp>
      <p:pic>
        <p:nvPicPr>
          <p:cNvPr id="6" name="Picture 5"/>
          <p:cNvPicPr>
            <a:picLocks noChangeAspect="1"/>
          </p:cNvPicPr>
          <p:nvPr/>
        </p:nvPicPr>
        <p:blipFill>
          <a:blip r:embed="rId3"/>
          <a:stretch>
            <a:fillRect/>
          </a:stretch>
        </p:blipFill>
        <p:spPr>
          <a:xfrm>
            <a:off x="6017419" y="1754145"/>
            <a:ext cx="1885950" cy="1885950"/>
          </a:xfrm>
          <a:prstGeom prst="rect">
            <a:avLst/>
          </a:prstGeom>
        </p:spPr>
      </p:pic>
    </p:spTree>
    <p:extLst>
      <p:ext uri="{BB962C8B-B14F-4D97-AF65-F5344CB8AC3E}">
        <p14:creationId xmlns:p14="http://schemas.microsoft.com/office/powerpoint/2010/main" val="16094589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91400" y="1733550"/>
            <a:ext cx="990600" cy="369332"/>
          </a:xfrm>
          <a:prstGeom prst="rect">
            <a:avLst/>
          </a:prstGeom>
          <a:noFill/>
        </p:spPr>
        <p:txBody>
          <a:bodyPr wrap="square" rtlCol="0">
            <a:spAutoFit/>
          </a:bodyPr>
          <a:lstStyle/>
          <a:p>
            <a:endParaRPr lang="en-GB" dirty="0"/>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26</a:t>
            </a:fld>
            <a:endParaRPr lang="en-US"/>
          </a:p>
        </p:txBody>
      </p:sp>
      <p:sp>
        <p:nvSpPr>
          <p:cNvPr id="7" name="28 Rectángulo redondeado"/>
          <p:cNvSpPr/>
          <p:nvPr/>
        </p:nvSpPr>
        <p:spPr>
          <a:xfrm>
            <a:off x="990600" y="1429658"/>
            <a:ext cx="4876800" cy="2132692"/>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3600" b="1" dirty="0" smtClean="0">
                <a:solidFill>
                  <a:srgbClr val="005FA1"/>
                </a:solidFill>
              </a:rPr>
              <a:t>Gestión de la demanda en la actual legislación eléctrica</a:t>
            </a:r>
            <a:endParaRPr lang="es-CL" sz="3600" b="1" dirty="0" smtClean="0">
              <a:solidFill>
                <a:srgbClr val="005FA1"/>
              </a:solidFill>
            </a:endParaRPr>
          </a:p>
        </p:txBody>
      </p:sp>
      <p:pic>
        <p:nvPicPr>
          <p:cNvPr id="3" name="Picture 2"/>
          <p:cNvPicPr>
            <a:picLocks noChangeAspect="1"/>
          </p:cNvPicPr>
          <p:nvPr/>
        </p:nvPicPr>
        <p:blipFill>
          <a:blip r:embed="rId3"/>
          <a:stretch>
            <a:fillRect/>
          </a:stretch>
        </p:blipFill>
        <p:spPr>
          <a:xfrm>
            <a:off x="6126671" y="0"/>
            <a:ext cx="3553396" cy="5143500"/>
          </a:xfrm>
          <a:prstGeom prst="rect">
            <a:avLst/>
          </a:prstGeom>
        </p:spPr>
      </p:pic>
    </p:spTree>
    <p:extLst>
      <p:ext uri="{BB962C8B-B14F-4D97-AF65-F5344CB8AC3E}">
        <p14:creationId xmlns:p14="http://schemas.microsoft.com/office/powerpoint/2010/main" val="6451565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33900" y="1285900"/>
            <a:ext cx="4291013" cy="3395663"/>
          </a:xfrm>
        </p:spPr>
        <p:txBody>
          <a:bodyPr/>
          <a:lstStyle/>
          <a:p>
            <a:r>
              <a:rPr lang="es-CL" sz="1600" dirty="0" smtClean="0">
                <a:solidFill>
                  <a:srgbClr val="FF0000"/>
                </a:solidFill>
              </a:rPr>
              <a:t>ARTÍCULO 72-2 </a:t>
            </a:r>
            <a:r>
              <a:rPr lang="es-CL" sz="1600" dirty="0" smtClean="0">
                <a:solidFill>
                  <a:schemeClr val="tx1">
                    <a:lumMod val="65000"/>
                    <a:lumOff val="35000"/>
                  </a:schemeClr>
                </a:solidFill>
              </a:rPr>
              <a:t>amplía </a:t>
            </a:r>
            <a:r>
              <a:rPr lang="es-CL" sz="1600" dirty="0">
                <a:solidFill>
                  <a:schemeClr val="tx1">
                    <a:lumMod val="65000"/>
                    <a:lumOff val="35000"/>
                  </a:schemeClr>
                </a:solidFill>
              </a:rPr>
              <a:t>la definición de “coordinados” para incluir también a los </a:t>
            </a:r>
            <a:r>
              <a:rPr lang="es-CL" sz="1600" b="1" dirty="0">
                <a:solidFill>
                  <a:schemeClr val="tx1">
                    <a:lumMod val="65000"/>
                    <a:lumOff val="35000"/>
                  </a:schemeClr>
                </a:solidFill>
              </a:rPr>
              <a:t>operadores de instalaciones de servicios complementarios</a:t>
            </a:r>
            <a:r>
              <a:rPr lang="es-CL" sz="1600" dirty="0">
                <a:solidFill>
                  <a:schemeClr val="tx1">
                    <a:lumMod val="65000"/>
                    <a:lumOff val="35000"/>
                  </a:schemeClr>
                </a:solidFill>
              </a:rPr>
              <a:t> y de sistemas de </a:t>
            </a:r>
            <a:r>
              <a:rPr lang="es-CL" sz="1600" dirty="0" smtClean="0">
                <a:solidFill>
                  <a:schemeClr val="tx1">
                    <a:lumMod val="65000"/>
                    <a:lumOff val="35000"/>
                  </a:schemeClr>
                </a:solidFill>
              </a:rPr>
              <a:t>almacenamiento.</a:t>
            </a:r>
          </a:p>
          <a:p>
            <a:endParaRPr lang="en-US" sz="1600" dirty="0"/>
          </a:p>
          <a:p>
            <a:pPr algn="just"/>
            <a:r>
              <a:rPr lang="es-CL" sz="1600" dirty="0">
                <a:solidFill>
                  <a:srgbClr val="FF0000"/>
                </a:solidFill>
              </a:rPr>
              <a:t>HISTORIA DE LA LEY </a:t>
            </a:r>
            <a:r>
              <a:rPr lang="es-CL" sz="1600" dirty="0" smtClean="0">
                <a:solidFill>
                  <a:schemeClr val="tx1">
                    <a:lumMod val="65000"/>
                    <a:lumOff val="35000"/>
                  </a:schemeClr>
                </a:solidFill>
              </a:rPr>
              <a:t>“la </a:t>
            </a:r>
            <a:r>
              <a:rPr lang="es-CL" sz="1600" dirty="0">
                <a:solidFill>
                  <a:schemeClr val="tx1">
                    <a:lumMod val="65000"/>
                    <a:lumOff val="35000"/>
                  </a:schemeClr>
                </a:solidFill>
              </a:rPr>
              <a:t>nueva regulación de estos servicios propende a la creación de un mercado en esta materia, en el cual puedan </a:t>
            </a:r>
            <a:r>
              <a:rPr lang="es-CL" sz="1600" b="1" dirty="0">
                <a:solidFill>
                  <a:schemeClr val="tx1">
                    <a:lumMod val="65000"/>
                    <a:lumOff val="35000"/>
                  </a:schemeClr>
                </a:solidFill>
              </a:rPr>
              <a:t>participar nuevos actores</a:t>
            </a:r>
            <a:r>
              <a:rPr lang="es-CL" sz="1600" dirty="0">
                <a:solidFill>
                  <a:schemeClr val="tx1">
                    <a:lumMod val="65000"/>
                    <a:lumOff val="35000"/>
                  </a:schemeClr>
                </a:solidFill>
              </a:rPr>
              <a:t> y no sólo los generadores, transmisores y clientes libres que actualmente estén interconectados al sistema eléctrico</a:t>
            </a:r>
            <a:r>
              <a:rPr lang="es-CL" sz="1600" dirty="0" smtClean="0">
                <a:solidFill>
                  <a:schemeClr val="tx1">
                    <a:lumMod val="65000"/>
                    <a:lumOff val="35000"/>
                  </a:schemeClr>
                </a:solidFill>
              </a:rPr>
              <a:t>”.</a:t>
            </a:r>
            <a:r>
              <a:rPr lang="en-US" sz="1600" dirty="0" smtClean="0">
                <a:solidFill>
                  <a:schemeClr val="tx1">
                    <a:lumMod val="65000"/>
                    <a:lumOff val="35000"/>
                  </a:schemeClr>
                </a:solidFill>
              </a:rPr>
              <a:t> </a:t>
            </a:r>
            <a:endParaRPr lang="en-GB" sz="1600" dirty="0">
              <a:solidFill>
                <a:schemeClr val="tx1">
                  <a:lumMod val="65000"/>
                  <a:lumOff val="35000"/>
                </a:schemeClr>
              </a:solidFill>
            </a:endParaRPr>
          </a:p>
          <a:p>
            <a:endParaRPr lang="en-GB" sz="1600" dirty="0"/>
          </a:p>
        </p:txBody>
      </p:sp>
      <p:sp>
        <p:nvSpPr>
          <p:cNvPr id="8" name="28 Rectángulo redondeado"/>
          <p:cNvSpPr/>
          <p:nvPr/>
        </p:nvSpPr>
        <p:spPr>
          <a:xfrm>
            <a:off x="1143000" y="209549"/>
            <a:ext cx="6858000" cy="6858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sz="2400" b="1" dirty="0" smtClean="0">
                <a:solidFill>
                  <a:srgbClr val="006CB7"/>
                </a:solidFill>
                <a:ea typeface="ヒラギノ角ゴ Pro W3" charset="-128"/>
                <a:cs typeface="Verdana"/>
              </a:rPr>
              <a:t>Gestión de la demanda en servicios complementarios</a:t>
            </a:r>
            <a:endParaRPr lang="es-ES_tradnl" sz="2400" b="1" dirty="0">
              <a:solidFill>
                <a:srgbClr val="006CB7"/>
              </a:solidFill>
              <a:ea typeface="ヒラギノ角ゴ Pro W3" charset="-128"/>
              <a:cs typeface="Verdana"/>
            </a:endParaRPr>
          </a:p>
        </p:txBody>
      </p:sp>
      <p:sp>
        <p:nvSpPr>
          <p:cNvPr id="7" name="Left Brace 6"/>
          <p:cNvSpPr/>
          <p:nvPr/>
        </p:nvSpPr>
        <p:spPr>
          <a:xfrm>
            <a:off x="3810000" y="1059682"/>
            <a:ext cx="406636" cy="3848100"/>
          </a:xfrm>
          <a:prstGeom prst="leftBrace">
            <a:avLst/>
          </a:prstGeom>
          <a:ln>
            <a:solidFill>
              <a:srgbClr val="FF00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27</a:t>
            </a:fld>
            <a:endParaRPr lang="en-US"/>
          </a:p>
        </p:txBody>
      </p:sp>
      <p:sp>
        <p:nvSpPr>
          <p:cNvPr id="11" name="6 Llamada rectangular"/>
          <p:cNvSpPr/>
          <p:nvPr/>
        </p:nvSpPr>
        <p:spPr>
          <a:xfrm>
            <a:off x="990600" y="2634481"/>
            <a:ext cx="2580047" cy="698500"/>
          </a:xfrm>
          <a:prstGeom prst="wedgeRectCallout">
            <a:avLst>
              <a:gd name="adj1" fmla="val -40264"/>
              <a:gd name="adj2" fmla="val 22128"/>
            </a:avLst>
          </a:prstGeom>
          <a:solidFill>
            <a:srgbClr val="D52B1E"/>
          </a:solidFill>
          <a:ln>
            <a:solidFill>
              <a:srgbClr val="D52B1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000" b="1" dirty="0" smtClean="0">
                <a:solidFill>
                  <a:schemeClr val="bg1"/>
                </a:solidFill>
              </a:rPr>
              <a:t>LEY DE TRANSMISI</a:t>
            </a:r>
            <a:r>
              <a:rPr lang="es-ES" sz="2000" b="1" dirty="0" smtClean="0">
                <a:solidFill>
                  <a:schemeClr val="bg1"/>
                </a:solidFill>
              </a:rPr>
              <a:t>ÓN</a:t>
            </a:r>
            <a:endParaRPr lang="en-US" sz="2000" b="1" dirty="0">
              <a:solidFill>
                <a:schemeClr val="bg1"/>
              </a:solidFill>
            </a:endParaRPr>
          </a:p>
        </p:txBody>
      </p:sp>
    </p:spTree>
    <p:extLst>
      <p:ext uri="{BB962C8B-B14F-4D97-AF65-F5344CB8AC3E}">
        <p14:creationId xmlns:p14="http://schemas.microsoft.com/office/powerpoint/2010/main" val="16232182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19600" y="1285900"/>
            <a:ext cx="4291013" cy="3395663"/>
          </a:xfrm>
        </p:spPr>
        <p:txBody>
          <a:bodyPr/>
          <a:lstStyle/>
          <a:p>
            <a:r>
              <a:rPr lang="es-CL" sz="1600" dirty="0" smtClean="0">
                <a:solidFill>
                  <a:srgbClr val="FF0000"/>
                </a:solidFill>
              </a:rPr>
              <a:t>ARTÍCULO 72-7 </a:t>
            </a:r>
            <a:r>
              <a:rPr lang="es-CL" sz="1600" dirty="0" smtClean="0">
                <a:solidFill>
                  <a:schemeClr val="tx1">
                    <a:lumMod val="65000"/>
                    <a:lumOff val="35000"/>
                  </a:schemeClr>
                </a:solidFill>
              </a:rPr>
              <a:t>la </a:t>
            </a:r>
            <a:r>
              <a:rPr lang="es-CL" sz="1600" dirty="0">
                <a:solidFill>
                  <a:schemeClr val="tx1">
                    <a:lumMod val="65000"/>
                    <a:lumOff val="35000"/>
                  </a:schemeClr>
                </a:solidFill>
              </a:rPr>
              <a:t>CNE, previo informe del Coordinador, definirá mediante una resolución exenta los servicios complementarios y sus </a:t>
            </a:r>
            <a:r>
              <a:rPr lang="es-CL" sz="1600" dirty="0" smtClean="0">
                <a:solidFill>
                  <a:schemeClr val="tx1">
                    <a:lumMod val="65000"/>
                    <a:lumOff val="35000"/>
                  </a:schemeClr>
                </a:solidFill>
              </a:rPr>
              <a:t>categorías.</a:t>
            </a:r>
            <a:endParaRPr lang="en-US" sz="1600" dirty="0">
              <a:solidFill>
                <a:schemeClr val="tx1">
                  <a:lumMod val="65000"/>
                  <a:lumOff val="35000"/>
                </a:schemeClr>
              </a:solidFill>
            </a:endParaRPr>
          </a:p>
          <a:p>
            <a:endParaRPr lang="en-US" sz="1500" dirty="0"/>
          </a:p>
          <a:p>
            <a:r>
              <a:rPr lang="es-CL" sz="1600" dirty="0" smtClean="0">
                <a:solidFill>
                  <a:srgbClr val="FF0000"/>
                </a:solidFill>
              </a:rPr>
              <a:t>COORDINADOR INDEPENDIENTE:</a:t>
            </a:r>
          </a:p>
          <a:p>
            <a:r>
              <a:rPr lang="es-CL" sz="1600" dirty="0" smtClean="0"/>
              <a:t> -I</a:t>
            </a:r>
            <a:r>
              <a:rPr lang="es-CL" sz="1600" dirty="0" smtClean="0">
                <a:solidFill>
                  <a:schemeClr val="tx1">
                    <a:lumMod val="65000"/>
                    <a:lumOff val="35000"/>
                  </a:schemeClr>
                </a:solidFill>
              </a:rPr>
              <a:t>nforme anual de servicios complementarios. </a:t>
            </a:r>
          </a:p>
          <a:p>
            <a:r>
              <a:rPr lang="es-CL" sz="1600" dirty="0" smtClean="0">
                <a:solidFill>
                  <a:schemeClr val="tx1">
                    <a:lumMod val="65000"/>
                    <a:lumOff val="35000"/>
                  </a:schemeClr>
                </a:solidFill>
              </a:rPr>
              <a:t>-Condiciones </a:t>
            </a:r>
            <a:r>
              <a:rPr lang="es-CL" sz="1600" dirty="0">
                <a:solidFill>
                  <a:schemeClr val="tx1">
                    <a:lumMod val="65000"/>
                    <a:lumOff val="35000"/>
                  </a:schemeClr>
                </a:solidFill>
              </a:rPr>
              <a:t>de mercado existentes y la naturaleza de los servicios </a:t>
            </a:r>
            <a:endParaRPr lang="es-CL" sz="1600" dirty="0" smtClean="0">
              <a:solidFill>
                <a:schemeClr val="tx1">
                  <a:lumMod val="65000"/>
                  <a:lumOff val="35000"/>
                </a:schemeClr>
              </a:solidFill>
            </a:endParaRPr>
          </a:p>
          <a:p>
            <a:r>
              <a:rPr lang="es-CL" sz="1600" dirty="0" smtClean="0">
                <a:solidFill>
                  <a:schemeClr val="tx1">
                    <a:lumMod val="65000"/>
                    <a:lumOff val="35000"/>
                  </a:schemeClr>
                </a:solidFill>
              </a:rPr>
              <a:t>-Especificarán </a:t>
            </a:r>
            <a:r>
              <a:rPr lang="es-CL" sz="1600" dirty="0">
                <a:solidFill>
                  <a:schemeClr val="tx1">
                    <a:lumMod val="65000"/>
                    <a:lumOff val="35000"/>
                  </a:schemeClr>
                </a:solidFill>
              </a:rPr>
              <a:t>los servicios requeridos por el sistema y su respectiva calendarización.</a:t>
            </a:r>
            <a:r>
              <a:rPr lang="en-US" sz="1600" dirty="0">
                <a:solidFill>
                  <a:schemeClr val="tx1">
                    <a:lumMod val="65000"/>
                    <a:lumOff val="35000"/>
                  </a:schemeClr>
                </a:solidFill>
              </a:rPr>
              <a:t> </a:t>
            </a:r>
            <a:endParaRPr lang="en-GB" sz="1600" dirty="0">
              <a:solidFill>
                <a:schemeClr val="tx1">
                  <a:lumMod val="65000"/>
                  <a:lumOff val="35000"/>
                </a:schemeClr>
              </a:solidFill>
            </a:endParaRPr>
          </a:p>
        </p:txBody>
      </p:sp>
      <p:sp>
        <p:nvSpPr>
          <p:cNvPr id="8" name="28 Rectángulo redondeado"/>
          <p:cNvSpPr/>
          <p:nvPr/>
        </p:nvSpPr>
        <p:spPr>
          <a:xfrm>
            <a:off x="1143000" y="209549"/>
            <a:ext cx="6858000" cy="6858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sz="2400" b="1" dirty="0" smtClean="0">
                <a:solidFill>
                  <a:srgbClr val="006CB7"/>
                </a:solidFill>
                <a:ea typeface="ヒラギノ角ゴ Pro W3" charset="-128"/>
                <a:cs typeface="Verdana"/>
              </a:rPr>
              <a:t>Gestión de la demanda en servicios complementarios</a:t>
            </a:r>
            <a:endParaRPr lang="es-ES_tradnl" sz="2400" b="1" dirty="0">
              <a:solidFill>
                <a:srgbClr val="006CB7"/>
              </a:solidFill>
              <a:ea typeface="ヒラギノ角ゴ Pro W3" charset="-128"/>
              <a:cs typeface="Verdana"/>
            </a:endParaRPr>
          </a:p>
        </p:txBody>
      </p:sp>
      <p:sp>
        <p:nvSpPr>
          <p:cNvPr id="7" name="Left Brace 6"/>
          <p:cNvSpPr/>
          <p:nvPr/>
        </p:nvSpPr>
        <p:spPr>
          <a:xfrm>
            <a:off x="3810000" y="1059682"/>
            <a:ext cx="406636" cy="3417068"/>
          </a:xfrm>
          <a:prstGeom prst="leftBrace">
            <a:avLst/>
          </a:prstGeom>
          <a:ln>
            <a:solidFill>
              <a:srgbClr val="FF00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28</a:t>
            </a:fld>
            <a:endParaRPr lang="en-US"/>
          </a:p>
        </p:txBody>
      </p:sp>
      <p:sp>
        <p:nvSpPr>
          <p:cNvPr id="10" name="6 Llamada rectangular"/>
          <p:cNvSpPr/>
          <p:nvPr/>
        </p:nvSpPr>
        <p:spPr>
          <a:xfrm>
            <a:off x="1025217" y="2495550"/>
            <a:ext cx="2580047" cy="698500"/>
          </a:xfrm>
          <a:prstGeom prst="wedgeRectCallout">
            <a:avLst>
              <a:gd name="adj1" fmla="val -40264"/>
              <a:gd name="adj2" fmla="val 22128"/>
            </a:avLst>
          </a:prstGeom>
          <a:solidFill>
            <a:srgbClr val="D52B1E"/>
          </a:solidFill>
          <a:ln>
            <a:solidFill>
              <a:srgbClr val="D52B1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000" b="1" dirty="0" smtClean="0">
                <a:solidFill>
                  <a:schemeClr val="bg1"/>
                </a:solidFill>
              </a:rPr>
              <a:t>LEY DE TRANSMISI</a:t>
            </a:r>
            <a:r>
              <a:rPr lang="es-ES" sz="2000" b="1" dirty="0" smtClean="0">
                <a:solidFill>
                  <a:schemeClr val="bg1"/>
                </a:solidFill>
              </a:rPr>
              <a:t>ÓN</a:t>
            </a:r>
            <a:endParaRPr lang="en-US" sz="2000" b="1" dirty="0">
              <a:solidFill>
                <a:schemeClr val="bg1"/>
              </a:solidFill>
            </a:endParaRPr>
          </a:p>
        </p:txBody>
      </p:sp>
    </p:spTree>
    <p:extLst>
      <p:ext uri="{BB962C8B-B14F-4D97-AF65-F5344CB8AC3E}">
        <p14:creationId xmlns:p14="http://schemas.microsoft.com/office/powerpoint/2010/main" val="10831667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t="21977" r="1534" b="1"/>
          <a:stretch/>
        </p:blipFill>
        <p:spPr bwMode="auto">
          <a:xfrm>
            <a:off x="990600" y="765593"/>
            <a:ext cx="3338035" cy="3472614"/>
          </a:xfrm>
          <a:prstGeom prst="rect">
            <a:avLst/>
          </a:prstGeom>
          <a:ln w="6350">
            <a:solidFill>
              <a:schemeClr val="tx1">
                <a:lumMod val="50000"/>
                <a:lumOff val="50000"/>
              </a:schemeClr>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29</a:t>
            </a:fld>
            <a:endParaRPr lang="en-US"/>
          </a:p>
        </p:txBody>
      </p:sp>
      <p:sp>
        <p:nvSpPr>
          <p:cNvPr id="7" name="6 Llamada rectangular"/>
          <p:cNvSpPr/>
          <p:nvPr/>
        </p:nvSpPr>
        <p:spPr>
          <a:xfrm>
            <a:off x="4686300" y="1435068"/>
            <a:ext cx="3174914" cy="69850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000" b="1" dirty="0" smtClean="0">
                <a:solidFill>
                  <a:schemeClr val="bg1"/>
                </a:solidFill>
              </a:rPr>
              <a:t>SEGURIDAD Y CALIDAD DE SUMINISTRO</a:t>
            </a:r>
            <a:r>
              <a:rPr lang="en-US" sz="2000" b="1" dirty="0" smtClean="0">
                <a:solidFill>
                  <a:schemeClr val="bg1"/>
                </a:solidFill>
              </a:rPr>
              <a:t> </a:t>
            </a:r>
            <a:endParaRPr lang="en-US" sz="2000" b="1" dirty="0">
              <a:solidFill>
                <a:schemeClr val="bg1"/>
              </a:solidFill>
            </a:endParaRPr>
          </a:p>
        </p:txBody>
      </p:sp>
      <p:sp>
        <p:nvSpPr>
          <p:cNvPr id="8" name="28 Rectángulo redondeado"/>
          <p:cNvSpPr/>
          <p:nvPr/>
        </p:nvSpPr>
        <p:spPr>
          <a:xfrm>
            <a:off x="4648200" y="590550"/>
            <a:ext cx="1890267" cy="651229"/>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b="1" smtClean="0">
                <a:solidFill>
                  <a:srgbClr val="005FA1"/>
                </a:solidFill>
              </a:rPr>
              <a:t>PILAR 1:</a:t>
            </a:r>
            <a:endParaRPr lang="es-CL" sz="2400" b="1" dirty="0" smtClean="0">
              <a:solidFill>
                <a:srgbClr val="005FA1"/>
              </a:solidFill>
            </a:endParaRPr>
          </a:p>
        </p:txBody>
      </p:sp>
      <p:sp>
        <p:nvSpPr>
          <p:cNvPr id="9" name="28 Corchetes"/>
          <p:cNvSpPr/>
          <p:nvPr/>
        </p:nvSpPr>
        <p:spPr>
          <a:xfrm>
            <a:off x="4648200" y="2333207"/>
            <a:ext cx="3975336" cy="1898650"/>
          </a:xfrm>
          <a:prstGeom prst="bracketPair">
            <a:avLst>
              <a:gd name="adj" fmla="val 8681"/>
            </a:avLst>
          </a:prstGeom>
          <a:ln w="28575"/>
        </p:spPr>
        <p:style>
          <a:lnRef idx="1">
            <a:schemeClr val="accent1"/>
          </a:lnRef>
          <a:fillRef idx="0">
            <a:schemeClr val="accent1"/>
          </a:fillRef>
          <a:effectRef idx="0">
            <a:schemeClr val="accent1"/>
          </a:effectRef>
          <a:fontRef idx="minor">
            <a:schemeClr val="tx1"/>
          </a:fontRef>
        </p:style>
        <p:txBody>
          <a:bodyPr rtlCol="0" anchor="ctr"/>
          <a:lstStyle/>
          <a:p>
            <a:r>
              <a:rPr lang="es-CL" sz="1600">
                <a:solidFill>
                  <a:schemeClr val="tx1">
                    <a:lumMod val="50000"/>
                    <a:lumOff val="50000"/>
                  </a:schemeClr>
                </a:solidFill>
              </a:rPr>
              <a:t>“En consecuencia, </a:t>
            </a:r>
            <a:r>
              <a:rPr lang="es-CL" sz="1600" b="1">
                <a:solidFill>
                  <a:srgbClr val="FF0000"/>
                </a:solidFill>
              </a:rPr>
              <a:t>los mecanismos de gestión de demanda en conjunto con las aplicaciones de redes inteligentes, </a:t>
            </a:r>
            <a:r>
              <a:rPr lang="es-CL" sz="1600">
                <a:solidFill>
                  <a:schemeClr val="tx1">
                    <a:lumMod val="50000"/>
                    <a:lumOff val="50000"/>
                  </a:schemeClr>
                </a:solidFill>
              </a:rPr>
              <a:t>(…) contribuirán decididamente al logro de los objetivos de la Política Energética en materias de seguridad eficiencia y flexibilidad.”</a:t>
            </a:r>
            <a:endParaRPr lang="es-CL" sz="1600" dirty="0">
              <a:solidFill>
                <a:schemeClr val="tx1">
                  <a:lumMod val="50000"/>
                  <a:lumOff val="50000"/>
                </a:schemeClr>
              </a:solidFill>
            </a:endParaRPr>
          </a:p>
        </p:txBody>
      </p:sp>
    </p:spTree>
    <p:extLst>
      <p:ext uri="{BB962C8B-B14F-4D97-AF65-F5344CB8AC3E}">
        <p14:creationId xmlns:p14="http://schemas.microsoft.com/office/powerpoint/2010/main" val="2279098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91400" y="1733550"/>
            <a:ext cx="990600" cy="369332"/>
          </a:xfrm>
          <a:prstGeom prst="rect">
            <a:avLst/>
          </a:prstGeom>
          <a:noFill/>
        </p:spPr>
        <p:txBody>
          <a:bodyPr wrap="square" rtlCol="0">
            <a:spAutoFit/>
          </a:bodyPr>
          <a:lstStyle/>
          <a:p>
            <a:endParaRPr lang="en-GB" dirty="0"/>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3</a:t>
            </a:fld>
            <a:endParaRPr lang="en-US"/>
          </a:p>
        </p:txBody>
      </p:sp>
      <p:sp>
        <p:nvSpPr>
          <p:cNvPr id="7" name="28 Rectángulo redondeado"/>
          <p:cNvSpPr/>
          <p:nvPr/>
        </p:nvSpPr>
        <p:spPr>
          <a:xfrm>
            <a:off x="990600" y="1429658"/>
            <a:ext cx="4572000" cy="1346448"/>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CL" sz="3600" b="1" dirty="0" smtClean="0">
                <a:solidFill>
                  <a:srgbClr val="005FA1"/>
                </a:solidFill>
              </a:rPr>
              <a:t>Desarrollo de energ</a:t>
            </a:r>
            <a:r>
              <a:rPr lang="es-ES" sz="3600" b="1" dirty="0" err="1" smtClean="0">
                <a:solidFill>
                  <a:srgbClr val="005FA1"/>
                </a:solidFill>
              </a:rPr>
              <a:t>ías</a:t>
            </a:r>
            <a:r>
              <a:rPr lang="es-ES" sz="3600" b="1" dirty="0" smtClean="0">
                <a:solidFill>
                  <a:srgbClr val="005FA1"/>
                </a:solidFill>
              </a:rPr>
              <a:t> renovables </a:t>
            </a:r>
            <a:endParaRPr lang="es-CL" sz="3600" b="1" dirty="0" smtClean="0">
              <a:solidFill>
                <a:srgbClr val="005FA1"/>
              </a:solidFill>
            </a:endParaRPr>
          </a:p>
        </p:txBody>
      </p:sp>
      <p:pic>
        <p:nvPicPr>
          <p:cNvPr id="3" name="Picture 2"/>
          <p:cNvPicPr>
            <a:picLocks noChangeAspect="1"/>
          </p:cNvPicPr>
          <p:nvPr/>
        </p:nvPicPr>
        <p:blipFill>
          <a:blip r:embed="rId3"/>
          <a:stretch>
            <a:fillRect/>
          </a:stretch>
        </p:blipFill>
        <p:spPr>
          <a:xfrm>
            <a:off x="5791200" y="0"/>
            <a:ext cx="3553396" cy="5143500"/>
          </a:xfrm>
          <a:prstGeom prst="rect">
            <a:avLst/>
          </a:prstGeom>
        </p:spPr>
      </p:pic>
    </p:spTree>
    <p:extLst>
      <p:ext uri="{BB962C8B-B14F-4D97-AF65-F5344CB8AC3E}">
        <p14:creationId xmlns:p14="http://schemas.microsoft.com/office/powerpoint/2010/main" val="9197096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Llamada rectangular"/>
          <p:cNvSpPr/>
          <p:nvPr/>
        </p:nvSpPr>
        <p:spPr>
          <a:xfrm>
            <a:off x="3810000" y="1641442"/>
            <a:ext cx="1905000" cy="533400"/>
          </a:xfrm>
          <a:prstGeom prst="wedgeRectCallout">
            <a:avLst>
              <a:gd name="adj1" fmla="val 21027"/>
              <a:gd name="adj2" fmla="val 100700"/>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600" b="1" dirty="0" smtClean="0">
                <a:solidFill>
                  <a:schemeClr val="bg1"/>
                </a:solidFill>
              </a:rPr>
              <a:t>Gesti</a:t>
            </a:r>
            <a:r>
              <a:rPr lang="es-ES" sz="1600" b="1" dirty="0" err="1" smtClean="0">
                <a:solidFill>
                  <a:schemeClr val="bg1"/>
                </a:solidFill>
              </a:rPr>
              <a:t>ón</a:t>
            </a:r>
            <a:r>
              <a:rPr lang="es-ES" sz="1600" b="1" dirty="0" smtClean="0">
                <a:solidFill>
                  <a:schemeClr val="bg1"/>
                </a:solidFill>
              </a:rPr>
              <a:t> de demanda</a:t>
            </a:r>
            <a:endParaRPr lang="es-CL" sz="1600" b="1" dirty="0">
              <a:solidFill>
                <a:schemeClr val="bg1"/>
              </a:solidFill>
            </a:endParaRPr>
          </a:p>
        </p:txBody>
      </p:sp>
      <p:sp>
        <p:nvSpPr>
          <p:cNvPr id="10" name="6 Llamada rectangular"/>
          <p:cNvSpPr/>
          <p:nvPr/>
        </p:nvSpPr>
        <p:spPr>
          <a:xfrm>
            <a:off x="1524001" y="1657350"/>
            <a:ext cx="1436687" cy="533400"/>
          </a:xfrm>
          <a:prstGeom prst="wedgeRectCallout">
            <a:avLst>
              <a:gd name="adj1" fmla="val 35085"/>
              <a:gd name="adj2" fmla="val 100700"/>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600" b="1" dirty="0" smtClean="0">
                <a:solidFill>
                  <a:schemeClr val="bg1"/>
                </a:solidFill>
              </a:rPr>
              <a:t>LINEAMIENTO Nº 5</a:t>
            </a:r>
            <a:endParaRPr lang="es-CL" sz="1600" b="1" dirty="0">
              <a:solidFill>
                <a:schemeClr val="bg1"/>
              </a:solidFill>
            </a:endParaRPr>
          </a:p>
        </p:txBody>
      </p:sp>
      <p:sp>
        <p:nvSpPr>
          <p:cNvPr id="13" name="6 Llamada rectangular"/>
          <p:cNvSpPr/>
          <p:nvPr/>
        </p:nvSpPr>
        <p:spPr>
          <a:xfrm>
            <a:off x="6477000" y="1657350"/>
            <a:ext cx="1436687" cy="533400"/>
          </a:xfrm>
          <a:prstGeom prst="wedgeRectCallout">
            <a:avLst>
              <a:gd name="adj1" fmla="val 2378"/>
              <a:gd name="adj2" fmla="val 100700"/>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1600" b="1" dirty="0" smtClean="0">
                <a:solidFill>
                  <a:schemeClr val="bg1"/>
                </a:solidFill>
              </a:rPr>
              <a:t>Smart grid</a:t>
            </a:r>
            <a:endParaRPr lang="es-CL" sz="1600" b="1" dirty="0">
              <a:solidFill>
                <a:schemeClr val="bg1"/>
              </a:solidFill>
            </a:endParaRPr>
          </a:p>
        </p:txBody>
      </p:sp>
      <p:sp>
        <p:nvSpPr>
          <p:cNvPr id="14" name="28 Rectángulo redondeado"/>
          <p:cNvSpPr/>
          <p:nvPr/>
        </p:nvSpPr>
        <p:spPr>
          <a:xfrm>
            <a:off x="1477962" y="2876550"/>
            <a:ext cx="6705600" cy="160020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endParaRPr lang="es-CL" sz="1400" b="1" dirty="0" smtClean="0">
              <a:solidFill>
                <a:srgbClr val="005FA1"/>
              </a:solidFill>
            </a:endParaRPr>
          </a:p>
          <a:p>
            <a:endParaRPr lang="es-CL" sz="1400" b="1" dirty="0">
              <a:solidFill>
                <a:srgbClr val="005FA1"/>
              </a:solidFill>
            </a:endParaRPr>
          </a:p>
          <a:p>
            <a:pPr marL="285750" indent="-285750">
              <a:buFontTx/>
              <a:buChar char="-"/>
            </a:pPr>
            <a:r>
              <a:rPr lang="es-CL" sz="1400" b="1" dirty="0">
                <a:solidFill>
                  <a:srgbClr val="005FA1"/>
                </a:solidFill>
              </a:rPr>
              <a:t>S</a:t>
            </a:r>
            <a:r>
              <a:rPr lang="es-CL" sz="1400" b="1" dirty="0" smtClean="0">
                <a:solidFill>
                  <a:srgbClr val="005FA1"/>
                </a:solidFill>
              </a:rPr>
              <a:t>istema </a:t>
            </a:r>
            <a:r>
              <a:rPr lang="es-CL" sz="1400" b="1" dirty="0">
                <a:solidFill>
                  <a:srgbClr val="005FA1"/>
                </a:solidFill>
              </a:rPr>
              <a:t>eléctrico completamente bidireccional con </a:t>
            </a:r>
            <a:r>
              <a:rPr lang="es-CL" sz="1400" b="1" dirty="0" smtClean="0">
                <a:solidFill>
                  <a:srgbClr val="005FA1"/>
                </a:solidFill>
              </a:rPr>
              <a:t>tecnologías </a:t>
            </a:r>
            <a:r>
              <a:rPr lang="es-CL" sz="1400" b="1" dirty="0">
                <a:solidFill>
                  <a:srgbClr val="005FA1"/>
                </a:solidFill>
              </a:rPr>
              <a:t>de la información que permiten producir y gestionar la energía a todo </a:t>
            </a:r>
            <a:r>
              <a:rPr lang="es-CL" sz="1400" b="1" dirty="0" smtClean="0">
                <a:solidFill>
                  <a:srgbClr val="005FA1"/>
                </a:solidFill>
              </a:rPr>
              <a:t>nivel.</a:t>
            </a:r>
          </a:p>
          <a:p>
            <a:pPr marL="285750" indent="-285750">
              <a:buFontTx/>
              <a:buChar char="-"/>
            </a:pPr>
            <a:r>
              <a:rPr lang="es-CL" sz="1400" b="1" dirty="0">
                <a:solidFill>
                  <a:srgbClr val="005FA1"/>
                </a:solidFill>
              </a:rPr>
              <a:t>S</a:t>
            </a:r>
            <a:r>
              <a:rPr lang="es-CL" sz="1400" b="1" dirty="0" smtClean="0">
                <a:solidFill>
                  <a:srgbClr val="005FA1"/>
                </a:solidFill>
              </a:rPr>
              <a:t>ector </a:t>
            </a:r>
            <a:r>
              <a:rPr lang="es-CL" sz="1400" b="1" dirty="0">
                <a:solidFill>
                  <a:srgbClr val="005FA1"/>
                </a:solidFill>
              </a:rPr>
              <a:t>público, comercial y residencial aproveche </a:t>
            </a:r>
            <a:r>
              <a:rPr lang="es-CL" sz="1400" b="1" dirty="0" smtClean="0">
                <a:solidFill>
                  <a:srgbClr val="005FA1"/>
                </a:solidFill>
              </a:rPr>
              <a:t>potencial </a:t>
            </a:r>
            <a:r>
              <a:rPr lang="es-CL" sz="1400" b="1" dirty="0">
                <a:solidFill>
                  <a:srgbClr val="005FA1"/>
                </a:solidFill>
              </a:rPr>
              <a:t>de generación distribuida y gestión de la demanda </a:t>
            </a:r>
            <a:r>
              <a:rPr lang="es-CL" sz="1400" b="1" dirty="0" smtClean="0">
                <a:solidFill>
                  <a:srgbClr val="005FA1"/>
                </a:solidFill>
              </a:rPr>
              <a:t>eléctrica.</a:t>
            </a:r>
          </a:p>
          <a:p>
            <a:pPr marL="285750" indent="-285750">
              <a:buFontTx/>
              <a:buChar char="-"/>
            </a:pPr>
            <a:r>
              <a:rPr lang="es-CL" sz="1400" b="1" dirty="0" smtClean="0">
                <a:solidFill>
                  <a:srgbClr val="005FA1"/>
                </a:solidFill>
              </a:rPr>
              <a:t>Incorpora </a:t>
            </a:r>
            <a:r>
              <a:rPr lang="es-CL" sz="1400" b="1" dirty="0">
                <a:solidFill>
                  <a:srgbClr val="005FA1"/>
                </a:solidFill>
              </a:rPr>
              <a:t>específicamente acciones de análisis costo-beneficio de la respuesta de la demanda</a:t>
            </a:r>
            <a:r>
              <a:rPr lang="es-CL" sz="1400" b="1" dirty="0" smtClean="0">
                <a:solidFill>
                  <a:srgbClr val="005FA1"/>
                </a:solidFill>
              </a:rPr>
              <a:t>.</a:t>
            </a:r>
            <a:endParaRPr lang="en-US" sz="1400" b="1" dirty="0">
              <a:solidFill>
                <a:srgbClr val="005FA1"/>
              </a:solidFill>
            </a:endParaRPr>
          </a:p>
          <a:p>
            <a:r>
              <a:rPr lang="es-CL" sz="1400" b="1" dirty="0">
                <a:solidFill>
                  <a:srgbClr val="005FA1"/>
                </a:solidFill>
              </a:rPr>
              <a:t> </a:t>
            </a:r>
            <a:endParaRPr lang="en-US" sz="1400" b="1" dirty="0">
              <a:solidFill>
                <a:srgbClr val="005FA1"/>
              </a:solidFill>
            </a:endParaRPr>
          </a:p>
          <a:p>
            <a:pPr marL="285750" indent="-285750" algn="ctr">
              <a:buFont typeface="Arial" panose="020B0604020202020204" pitchFamily="34" charset="0"/>
              <a:buChar char="•"/>
            </a:pPr>
            <a:endParaRPr lang="es-CL" sz="1400" b="1" dirty="0" smtClean="0">
              <a:solidFill>
                <a:srgbClr val="005FA1"/>
              </a:solidFill>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30</a:t>
            </a:fld>
            <a:endParaRPr lang="en-US"/>
          </a:p>
        </p:txBody>
      </p:sp>
      <p:sp>
        <p:nvSpPr>
          <p:cNvPr id="8" name="6 Llamada rectangular"/>
          <p:cNvSpPr/>
          <p:nvPr/>
        </p:nvSpPr>
        <p:spPr>
          <a:xfrm>
            <a:off x="3648955" y="331257"/>
            <a:ext cx="3174914" cy="698500"/>
          </a:xfrm>
          <a:prstGeom prst="wedgeRectCallout">
            <a:avLst>
              <a:gd name="adj1" fmla="val -40264"/>
              <a:gd name="adj2" fmla="val 22128"/>
            </a:avLst>
          </a:prstGeom>
          <a:solidFill>
            <a:srgbClr val="808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000" b="1" dirty="0" smtClean="0">
                <a:solidFill>
                  <a:schemeClr val="bg1"/>
                </a:solidFill>
              </a:rPr>
              <a:t>SEGURIDAD Y CALIDAD DE SUMINISTRO</a:t>
            </a:r>
            <a:r>
              <a:rPr lang="en-US" sz="2000" b="1" dirty="0" smtClean="0">
                <a:solidFill>
                  <a:schemeClr val="bg1"/>
                </a:solidFill>
              </a:rPr>
              <a:t> </a:t>
            </a:r>
            <a:endParaRPr lang="en-US" sz="2000" b="1" dirty="0">
              <a:solidFill>
                <a:schemeClr val="bg1"/>
              </a:solidFill>
            </a:endParaRPr>
          </a:p>
        </p:txBody>
      </p:sp>
      <p:sp>
        <p:nvSpPr>
          <p:cNvPr id="11" name="28 Rectángulo redondeado"/>
          <p:cNvSpPr/>
          <p:nvPr/>
        </p:nvSpPr>
        <p:spPr>
          <a:xfrm>
            <a:off x="1441450" y="337607"/>
            <a:ext cx="1890267" cy="651229"/>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b="1" smtClean="0">
                <a:solidFill>
                  <a:srgbClr val="005FA1"/>
                </a:solidFill>
              </a:rPr>
              <a:t>PILAR 1:</a:t>
            </a:r>
            <a:endParaRPr lang="es-CL" sz="2400" b="1" dirty="0" smtClean="0">
              <a:solidFill>
                <a:srgbClr val="005FA1"/>
              </a:solidFill>
            </a:endParaRPr>
          </a:p>
        </p:txBody>
      </p:sp>
    </p:spTree>
    <p:extLst>
      <p:ext uri="{BB962C8B-B14F-4D97-AF65-F5344CB8AC3E}">
        <p14:creationId xmlns:p14="http://schemas.microsoft.com/office/powerpoint/2010/main" val="30287166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0" y="1059682"/>
            <a:ext cx="4291013" cy="3395663"/>
          </a:xfrm>
        </p:spPr>
        <p:txBody>
          <a:bodyPr/>
          <a:lstStyle/>
          <a:p>
            <a:endParaRPr lang="es-CL" sz="1600" dirty="0" smtClean="0"/>
          </a:p>
          <a:p>
            <a:pPr marL="0" indent="0">
              <a:buNone/>
            </a:pPr>
            <a:r>
              <a:rPr lang="es-CL" sz="1600" b="1" dirty="0" smtClean="0">
                <a:solidFill>
                  <a:srgbClr val="FF0000"/>
                </a:solidFill>
              </a:rPr>
              <a:t>INFORME RESUMEN DE DIAGNÓSTICO:</a:t>
            </a:r>
            <a:r>
              <a:rPr lang="en-US" sz="1600" b="1" dirty="0" smtClean="0"/>
              <a:t>      </a:t>
            </a:r>
          </a:p>
          <a:p>
            <a:pPr marL="0" indent="0">
              <a:buNone/>
            </a:pPr>
            <a:endParaRPr lang="en-US" sz="1500" dirty="0" smtClean="0"/>
          </a:p>
          <a:p>
            <a:pPr marL="0" indent="0">
              <a:buNone/>
            </a:pPr>
            <a:r>
              <a:rPr lang="en-US" sz="1500" dirty="0" smtClean="0">
                <a:solidFill>
                  <a:schemeClr val="tx1">
                    <a:lumMod val="75000"/>
                    <a:lumOff val="25000"/>
                  </a:schemeClr>
                </a:solidFill>
              </a:rPr>
              <a:t> -</a:t>
            </a:r>
            <a:r>
              <a:rPr lang="es-CL" sz="1500" dirty="0">
                <a:solidFill>
                  <a:schemeClr val="tx1">
                    <a:lumMod val="75000"/>
                    <a:lumOff val="25000"/>
                  </a:schemeClr>
                </a:solidFill>
              </a:rPr>
              <a:t>I</a:t>
            </a:r>
            <a:r>
              <a:rPr lang="es-CL" sz="1500" dirty="0" smtClean="0">
                <a:solidFill>
                  <a:schemeClr val="tx1">
                    <a:lumMod val="75000"/>
                    <a:lumOff val="25000"/>
                  </a:schemeClr>
                </a:solidFill>
              </a:rPr>
              <a:t>dentifica </a:t>
            </a:r>
            <a:r>
              <a:rPr lang="es-CL" sz="1500" dirty="0">
                <a:solidFill>
                  <a:schemeClr val="tx1">
                    <a:lumMod val="75000"/>
                    <a:lumOff val="25000"/>
                  </a:schemeClr>
                </a:solidFill>
              </a:rPr>
              <a:t>una serie de problemas o deficiencias en la actual </a:t>
            </a:r>
            <a:r>
              <a:rPr lang="es-CL" sz="1500" dirty="0" smtClean="0">
                <a:solidFill>
                  <a:schemeClr val="tx1">
                    <a:lumMod val="75000"/>
                    <a:lumOff val="25000"/>
                  </a:schemeClr>
                </a:solidFill>
              </a:rPr>
              <a:t>regulación.</a:t>
            </a:r>
            <a:r>
              <a:rPr lang="en-US" sz="1500" dirty="0" smtClean="0">
                <a:solidFill>
                  <a:schemeClr val="tx1">
                    <a:lumMod val="75000"/>
                    <a:lumOff val="25000"/>
                  </a:schemeClr>
                </a:solidFill>
              </a:rPr>
              <a:t> </a:t>
            </a:r>
          </a:p>
          <a:p>
            <a:pPr marL="0" indent="0">
              <a:buNone/>
            </a:pPr>
            <a:endParaRPr lang="en-US" sz="1500" dirty="0" smtClean="0">
              <a:solidFill>
                <a:schemeClr val="tx1">
                  <a:lumMod val="75000"/>
                  <a:lumOff val="25000"/>
                </a:schemeClr>
              </a:solidFill>
            </a:endParaRPr>
          </a:p>
          <a:p>
            <a:pPr marL="0" indent="0">
              <a:buNone/>
            </a:pPr>
            <a:r>
              <a:rPr lang="en-US" sz="1500" dirty="0" smtClean="0">
                <a:solidFill>
                  <a:schemeClr val="tx1">
                    <a:lumMod val="75000"/>
                    <a:lumOff val="25000"/>
                  </a:schemeClr>
                </a:solidFill>
              </a:rPr>
              <a:t>-</a:t>
            </a:r>
            <a:r>
              <a:rPr lang="es-CL" sz="1500" dirty="0" smtClean="0">
                <a:solidFill>
                  <a:schemeClr val="tx1">
                    <a:lumMod val="75000"/>
                    <a:lumOff val="25000"/>
                  </a:schemeClr>
                </a:solidFill>
              </a:rPr>
              <a:t>“No </a:t>
            </a:r>
            <a:r>
              <a:rPr lang="es-CL" sz="1500" dirty="0">
                <a:solidFill>
                  <a:schemeClr val="tx1">
                    <a:lumMod val="75000"/>
                    <a:lumOff val="25000"/>
                  </a:schemeClr>
                </a:solidFill>
              </a:rPr>
              <a:t>permite capturar oportunidades y eficiencias que las </a:t>
            </a:r>
            <a:r>
              <a:rPr lang="es-CL" sz="1500" b="1" dirty="0">
                <a:solidFill>
                  <a:schemeClr val="tx1">
                    <a:lumMod val="75000"/>
                    <a:lumOff val="25000"/>
                  </a:schemeClr>
                </a:solidFill>
              </a:rPr>
              <a:t>nuevas tecnologías y agentes </a:t>
            </a:r>
            <a:r>
              <a:rPr lang="es-CL" sz="1500" dirty="0">
                <a:solidFill>
                  <a:schemeClr val="tx1">
                    <a:lumMod val="75000"/>
                    <a:lumOff val="25000"/>
                  </a:schemeClr>
                </a:solidFill>
              </a:rPr>
              <a:t>puedan generarles a los consumidores y a la sociedad</a:t>
            </a:r>
            <a:r>
              <a:rPr lang="es-CL" sz="1500" dirty="0" smtClean="0">
                <a:solidFill>
                  <a:schemeClr val="tx1">
                    <a:lumMod val="75000"/>
                    <a:lumOff val="25000"/>
                  </a:schemeClr>
                </a:solidFill>
              </a:rPr>
              <a:t>”.</a:t>
            </a:r>
          </a:p>
          <a:p>
            <a:pPr marL="0" indent="0">
              <a:buNone/>
            </a:pPr>
            <a:endParaRPr lang="es-CL" sz="1500" dirty="0" smtClean="0">
              <a:solidFill>
                <a:schemeClr val="tx1">
                  <a:lumMod val="75000"/>
                  <a:lumOff val="25000"/>
                </a:schemeClr>
              </a:solidFill>
            </a:endParaRPr>
          </a:p>
          <a:p>
            <a:pPr marL="0" indent="0">
              <a:buNone/>
            </a:pPr>
            <a:r>
              <a:rPr lang="es-CL" sz="1500" dirty="0" smtClean="0">
                <a:solidFill>
                  <a:schemeClr val="tx1">
                    <a:lumMod val="75000"/>
                    <a:lumOff val="25000"/>
                  </a:schemeClr>
                </a:solidFill>
              </a:rPr>
              <a:t>-</a:t>
            </a:r>
            <a:r>
              <a:rPr lang="es-CL" sz="1500" b="1" dirty="0">
                <a:solidFill>
                  <a:schemeClr val="tx1">
                    <a:lumMod val="75000"/>
                    <a:lumOff val="25000"/>
                  </a:schemeClr>
                </a:solidFill>
              </a:rPr>
              <a:t>N</a:t>
            </a:r>
            <a:r>
              <a:rPr lang="es-CL" sz="1500" b="1" dirty="0" smtClean="0">
                <a:solidFill>
                  <a:schemeClr val="tx1">
                    <a:lumMod val="75000"/>
                    <a:lumOff val="25000"/>
                  </a:schemeClr>
                </a:solidFill>
              </a:rPr>
              <a:t>ecesidad </a:t>
            </a:r>
            <a:r>
              <a:rPr lang="es-CL" sz="1500" b="1" dirty="0">
                <a:solidFill>
                  <a:schemeClr val="tx1">
                    <a:lumMod val="75000"/>
                    <a:lumOff val="25000"/>
                  </a:schemeClr>
                </a:solidFill>
              </a:rPr>
              <a:t>de entrada de nuevos actores </a:t>
            </a:r>
            <a:r>
              <a:rPr lang="es-CL" sz="1500" dirty="0">
                <a:solidFill>
                  <a:schemeClr val="tx1">
                    <a:lumMod val="75000"/>
                    <a:lumOff val="25000"/>
                  </a:schemeClr>
                </a:solidFill>
              </a:rPr>
              <a:t>al mercado, como son los agregadores de demanda</a:t>
            </a:r>
            <a:r>
              <a:rPr lang="en-US" sz="1500" dirty="0">
                <a:solidFill>
                  <a:schemeClr val="tx1">
                    <a:lumMod val="75000"/>
                    <a:lumOff val="25000"/>
                  </a:schemeClr>
                </a:solidFill>
              </a:rPr>
              <a:t> </a:t>
            </a:r>
          </a:p>
          <a:p>
            <a:endParaRPr lang="en-GB" sz="1600" dirty="0"/>
          </a:p>
        </p:txBody>
      </p:sp>
      <p:sp>
        <p:nvSpPr>
          <p:cNvPr id="9" name="1 Título"/>
          <p:cNvSpPr>
            <a:spLocks noGrp="1"/>
          </p:cNvSpPr>
          <p:nvPr>
            <p:ph type="title"/>
          </p:nvPr>
        </p:nvSpPr>
        <p:spPr>
          <a:xfrm>
            <a:off x="914400" y="2757513"/>
            <a:ext cx="2895600" cy="914400"/>
          </a:xfrm>
        </p:spPr>
        <p:txBody>
          <a:bodyPr>
            <a:noAutofit/>
          </a:bodyPr>
          <a:lstStyle/>
          <a:p>
            <a:pPr algn="ctr"/>
            <a:r>
              <a:rPr lang="es-ES" sz="1800" b="1" dirty="0" smtClean="0">
                <a:solidFill>
                  <a:srgbClr val="FF0000"/>
                </a:solidFill>
                <a:latin typeface="+mj-lt"/>
              </a:rPr>
              <a:t>(</a:t>
            </a:r>
            <a:r>
              <a:rPr lang="es-CL" sz="1800" b="1" dirty="0" smtClean="0">
                <a:solidFill>
                  <a:srgbClr val="FF0000"/>
                </a:solidFill>
                <a:latin typeface="+mj-lt"/>
              </a:rPr>
              <a:t>CNE </a:t>
            </a:r>
            <a:r>
              <a:rPr lang="es-CL" sz="1800" b="1" dirty="0">
                <a:solidFill>
                  <a:srgbClr val="FF0000"/>
                </a:solidFill>
                <a:latin typeface="+mj-lt"/>
              </a:rPr>
              <a:t>en colaboración con la Pontificia Universidad </a:t>
            </a:r>
            <a:r>
              <a:rPr lang="es-CL" sz="1800" b="1" dirty="0" smtClean="0">
                <a:solidFill>
                  <a:srgbClr val="FF0000"/>
                </a:solidFill>
                <a:latin typeface="+mj-lt"/>
              </a:rPr>
              <a:t>Católica de Chile)</a:t>
            </a:r>
            <a:r>
              <a:rPr lang="es-CL" sz="1800" b="1" dirty="0">
                <a:solidFill>
                  <a:srgbClr val="FF0000"/>
                </a:solidFill>
                <a:latin typeface="+mj-lt"/>
              </a:rPr>
              <a:t/>
            </a:r>
            <a:br>
              <a:rPr lang="es-CL" sz="1800" b="1" dirty="0">
                <a:solidFill>
                  <a:srgbClr val="FF0000"/>
                </a:solidFill>
                <a:latin typeface="+mj-lt"/>
              </a:rPr>
            </a:br>
            <a:endParaRPr lang="es-CL" sz="1800" b="1" dirty="0">
              <a:solidFill>
                <a:srgbClr val="FF0000"/>
              </a:solidFill>
              <a:latin typeface="+mj-lt"/>
            </a:endParaRPr>
          </a:p>
        </p:txBody>
      </p:sp>
      <p:sp>
        <p:nvSpPr>
          <p:cNvPr id="8" name="28 Rectángulo redondeado"/>
          <p:cNvSpPr/>
          <p:nvPr/>
        </p:nvSpPr>
        <p:spPr>
          <a:xfrm>
            <a:off x="1143000" y="209549"/>
            <a:ext cx="6858000" cy="6858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CL" sz="2400" b="1" dirty="0" smtClean="0">
                <a:solidFill>
                  <a:srgbClr val="006CB7"/>
                </a:solidFill>
                <a:ea typeface="ヒラギノ角ゴ Pro W3" charset="-128"/>
                <a:cs typeface="Verdana"/>
              </a:rPr>
              <a:t>Proceso discusión nueva ley de distribución</a:t>
            </a:r>
            <a:endParaRPr lang="es-CL" sz="2400" b="1" dirty="0">
              <a:solidFill>
                <a:srgbClr val="006CB7"/>
              </a:solidFill>
              <a:ea typeface="ヒラギノ角ゴ Pro W3" charset="-128"/>
              <a:cs typeface="Verdana"/>
            </a:endParaRPr>
          </a:p>
        </p:txBody>
      </p:sp>
      <p:sp>
        <p:nvSpPr>
          <p:cNvPr id="7" name="Left Brace 6"/>
          <p:cNvSpPr/>
          <p:nvPr/>
        </p:nvSpPr>
        <p:spPr>
          <a:xfrm>
            <a:off x="3810000" y="1059682"/>
            <a:ext cx="406636" cy="3848100"/>
          </a:xfrm>
          <a:prstGeom prst="leftBrace">
            <a:avLst/>
          </a:prstGeom>
          <a:ln>
            <a:solidFill>
              <a:srgbClr val="FF00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31</a:t>
            </a:fld>
            <a:endParaRPr lang="en-US"/>
          </a:p>
        </p:txBody>
      </p:sp>
      <p:sp>
        <p:nvSpPr>
          <p:cNvPr id="10" name="6 Llamada rectangular"/>
          <p:cNvSpPr/>
          <p:nvPr/>
        </p:nvSpPr>
        <p:spPr>
          <a:xfrm>
            <a:off x="1052271" y="2077177"/>
            <a:ext cx="2580047" cy="698500"/>
          </a:xfrm>
          <a:prstGeom prst="wedgeRectCallout">
            <a:avLst>
              <a:gd name="adj1" fmla="val -40264"/>
              <a:gd name="adj2" fmla="val 22128"/>
            </a:avLst>
          </a:prstGeom>
          <a:solidFill>
            <a:srgbClr val="D52B1E"/>
          </a:solidFill>
          <a:ln>
            <a:solidFill>
              <a:srgbClr val="D52B1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2000" b="1" dirty="0" smtClean="0">
                <a:solidFill>
                  <a:schemeClr val="bg1"/>
                </a:solidFill>
              </a:rPr>
              <a:t>PROCESO P</a:t>
            </a:r>
            <a:r>
              <a:rPr lang="es-ES" sz="2000" b="1" dirty="0" smtClean="0">
                <a:solidFill>
                  <a:schemeClr val="bg1"/>
                </a:solidFill>
              </a:rPr>
              <a:t>ÚBLICO Y PARTICIPATIVO</a:t>
            </a:r>
            <a:endParaRPr lang="en-US" sz="2000" b="1" dirty="0">
              <a:solidFill>
                <a:schemeClr val="bg1"/>
              </a:solidFill>
            </a:endParaRPr>
          </a:p>
        </p:txBody>
      </p:sp>
    </p:spTree>
    <p:extLst>
      <p:ext uri="{BB962C8B-B14F-4D97-AF65-F5344CB8AC3E}">
        <p14:creationId xmlns:p14="http://schemas.microsoft.com/office/powerpoint/2010/main" val="9106521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91400" y="1733550"/>
            <a:ext cx="990600" cy="369332"/>
          </a:xfrm>
          <a:prstGeom prst="rect">
            <a:avLst/>
          </a:prstGeom>
          <a:noFill/>
        </p:spPr>
        <p:txBody>
          <a:bodyPr wrap="square" rtlCol="0">
            <a:spAutoFit/>
          </a:bodyPr>
          <a:lstStyle/>
          <a:p>
            <a:endParaRPr lang="en-GB" dirty="0"/>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32</a:t>
            </a:fld>
            <a:endParaRPr lang="en-US"/>
          </a:p>
        </p:txBody>
      </p:sp>
      <p:sp>
        <p:nvSpPr>
          <p:cNvPr id="7" name="28 Rectángulo redondeado"/>
          <p:cNvSpPr/>
          <p:nvPr/>
        </p:nvSpPr>
        <p:spPr>
          <a:xfrm>
            <a:off x="990600" y="1429658"/>
            <a:ext cx="4876800" cy="989692"/>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3600" b="1" smtClean="0">
                <a:solidFill>
                  <a:srgbClr val="005FA1"/>
                </a:solidFill>
              </a:rPr>
              <a:t>Conclusiones</a:t>
            </a:r>
            <a:endParaRPr lang="es-CL" sz="3600" b="1" dirty="0" smtClean="0">
              <a:solidFill>
                <a:srgbClr val="005FA1"/>
              </a:solidFill>
            </a:endParaRPr>
          </a:p>
        </p:txBody>
      </p:sp>
      <p:pic>
        <p:nvPicPr>
          <p:cNvPr id="3" name="Picture 2"/>
          <p:cNvPicPr>
            <a:picLocks noChangeAspect="1"/>
          </p:cNvPicPr>
          <p:nvPr/>
        </p:nvPicPr>
        <p:blipFill>
          <a:blip r:embed="rId3"/>
          <a:stretch>
            <a:fillRect/>
          </a:stretch>
        </p:blipFill>
        <p:spPr>
          <a:xfrm>
            <a:off x="6126671" y="0"/>
            <a:ext cx="3553396" cy="5143500"/>
          </a:xfrm>
          <a:prstGeom prst="rect">
            <a:avLst/>
          </a:prstGeom>
        </p:spPr>
      </p:pic>
    </p:spTree>
    <p:extLst>
      <p:ext uri="{BB962C8B-B14F-4D97-AF65-F5344CB8AC3E}">
        <p14:creationId xmlns:p14="http://schemas.microsoft.com/office/powerpoint/2010/main" val="16252084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0" y="1200150"/>
            <a:ext cx="4291013" cy="3395663"/>
          </a:xfrm>
        </p:spPr>
        <p:txBody>
          <a:bodyPr>
            <a:normAutofit lnSpcReduction="10000"/>
          </a:bodyPr>
          <a:lstStyle/>
          <a:p>
            <a:r>
              <a:rPr lang="es-ES" sz="1600" dirty="0" smtClean="0">
                <a:solidFill>
                  <a:schemeClr val="tx1">
                    <a:lumMod val="65000"/>
                    <a:lumOff val="35000"/>
                  </a:schemeClr>
                </a:solidFill>
              </a:rPr>
              <a:t>Importantes desafíos: específicamente en materia de </a:t>
            </a:r>
            <a:r>
              <a:rPr lang="es-ES" sz="1600" b="1" dirty="0" smtClean="0">
                <a:solidFill>
                  <a:srgbClr val="FF0000"/>
                </a:solidFill>
              </a:rPr>
              <a:t>seguridad </a:t>
            </a:r>
            <a:r>
              <a:rPr lang="es-ES" sz="1600" b="1" dirty="0">
                <a:solidFill>
                  <a:srgbClr val="FF0000"/>
                </a:solidFill>
              </a:rPr>
              <a:t>y flexibilidad </a:t>
            </a:r>
            <a:r>
              <a:rPr lang="es-ES" sz="1600" dirty="0">
                <a:solidFill>
                  <a:schemeClr val="tx1">
                    <a:lumMod val="65000"/>
                    <a:lumOff val="35000"/>
                  </a:schemeClr>
                </a:solidFill>
              </a:rPr>
              <a:t>del sistema </a:t>
            </a:r>
            <a:r>
              <a:rPr lang="es-ES" sz="1600" dirty="0" smtClean="0">
                <a:solidFill>
                  <a:schemeClr val="tx1">
                    <a:lumMod val="65000"/>
                    <a:lumOff val="35000"/>
                  </a:schemeClr>
                </a:solidFill>
              </a:rPr>
              <a:t>eléctrico.</a:t>
            </a:r>
          </a:p>
          <a:p>
            <a:endParaRPr lang="es-ES" sz="1600" dirty="0" smtClean="0">
              <a:solidFill>
                <a:schemeClr val="tx1">
                  <a:lumMod val="65000"/>
                  <a:lumOff val="35000"/>
                </a:schemeClr>
              </a:solidFill>
            </a:endParaRPr>
          </a:p>
          <a:p>
            <a:r>
              <a:rPr lang="es-ES" sz="1600" dirty="0" smtClean="0">
                <a:solidFill>
                  <a:schemeClr val="tx1">
                    <a:lumMod val="65000"/>
                    <a:lumOff val="35000"/>
                  </a:schemeClr>
                </a:solidFill>
              </a:rPr>
              <a:t>Necesidad de </a:t>
            </a:r>
            <a:r>
              <a:rPr lang="es-ES" sz="1600" b="1" dirty="0" smtClean="0">
                <a:solidFill>
                  <a:srgbClr val="FF0000"/>
                </a:solidFill>
              </a:rPr>
              <a:t>desarrollar </a:t>
            </a:r>
            <a:r>
              <a:rPr lang="es-ES" sz="1600" b="1" dirty="0">
                <a:solidFill>
                  <a:srgbClr val="FF0000"/>
                </a:solidFill>
              </a:rPr>
              <a:t>herramientas </a:t>
            </a:r>
            <a:r>
              <a:rPr lang="es-ES" sz="1600" dirty="0">
                <a:solidFill>
                  <a:schemeClr val="tx1">
                    <a:lumMod val="65000"/>
                    <a:lumOff val="35000"/>
                  </a:schemeClr>
                </a:solidFill>
              </a:rPr>
              <a:t>para mitigar </a:t>
            </a:r>
            <a:r>
              <a:rPr lang="es-ES" sz="1600" dirty="0" smtClean="0">
                <a:solidFill>
                  <a:schemeClr val="tx1">
                    <a:lumMod val="65000"/>
                    <a:lumOff val="35000"/>
                  </a:schemeClr>
                </a:solidFill>
              </a:rPr>
              <a:t>su impacto. </a:t>
            </a:r>
          </a:p>
          <a:p>
            <a:endParaRPr lang="es-ES" sz="1600" dirty="0" smtClean="0">
              <a:solidFill>
                <a:schemeClr val="tx1">
                  <a:lumMod val="65000"/>
                  <a:lumOff val="35000"/>
                </a:schemeClr>
              </a:solidFill>
            </a:endParaRPr>
          </a:p>
          <a:p>
            <a:r>
              <a:rPr lang="es-ES" sz="1600" b="1" dirty="0">
                <a:solidFill>
                  <a:srgbClr val="FF0000"/>
                </a:solidFill>
              </a:rPr>
              <a:t>G</a:t>
            </a:r>
            <a:r>
              <a:rPr lang="es-ES" sz="1600" b="1" dirty="0" smtClean="0">
                <a:solidFill>
                  <a:srgbClr val="FF0000"/>
                </a:solidFill>
              </a:rPr>
              <a:t>estión </a:t>
            </a:r>
            <a:r>
              <a:rPr lang="es-ES" sz="1600" b="1" dirty="0">
                <a:solidFill>
                  <a:srgbClr val="FF0000"/>
                </a:solidFill>
              </a:rPr>
              <a:t>de la demanda</a:t>
            </a:r>
            <a:r>
              <a:rPr lang="es-ES" sz="1600" dirty="0">
                <a:solidFill>
                  <a:schemeClr val="tx1">
                    <a:lumMod val="65000"/>
                    <a:lumOff val="35000"/>
                  </a:schemeClr>
                </a:solidFill>
              </a:rPr>
              <a:t>, instrumento ampliamente utilizado y regulado en Estados Unidos y en países </a:t>
            </a:r>
            <a:r>
              <a:rPr lang="es-ES" sz="1600" dirty="0" smtClean="0">
                <a:solidFill>
                  <a:schemeClr val="tx1">
                    <a:lumMod val="65000"/>
                    <a:lumOff val="35000"/>
                  </a:schemeClr>
                </a:solidFill>
              </a:rPr>
              <a:t>europeos.</a:t>
            </a:r>
          </a:p>
          <a:p>
            <a:endParaRPr lang="es-ES" dirty="0">
              <a:solidFill>
                <a:schemeClr val="tx1">
                  <a:lumMod val="65000"/>
                  <a:lumOff val="35000"/>
                </a:schemeClr>
              </a:solidFill>
            </a:endParaRPr>
          </a:p>
          <a:p>
            <a:r>
              <a:rPr lang="es-ES" sz="1600" dirty="0" smtClean="0">
                <a:solidFill>
                  <a:schemeClr val="tx1">
                    <a:lumMod val="65000"/>
                    <a:lumOff val="35000"/>
                  </a:schemeClr>
                </a:solidFill>
              </a:rPr>
              <a:t>Mecanismos de capacidad y servicios complementarios.</a:t>
            </a:r>
          </a:p>
          <a:p>
            <a:endParaRPr lang="es-ES" dirty="0">
              <a:solidFill>
                <a:schemeClr val="tx1">
                  <a:lumMod val="65000"/>
                  <a:lumOff val="35000"/>
                </a:schemeClr>
              </a:solidFill>
            </a:endParaRPr>
          </a:p>
          <a:p>
            <a:endParaRPr lang="es-ES" sz="1600" dirty="0" smtClean="0">
              <a:solidFill>
                <a:schemeClr val="tx1">
                  <a:lumMod val="65000"/>
                  <a:lumOff val="35000"/>
                </a:schemeClr>
              </a:solidFill>
            </a:endParaRPr>
          </a:p>
          <a:p>
            <a:endParaRPr lang="es-ES" dirty="0" smtClean="0">
              <a:solidFill>
                <a:schemeClr val="tx1">
                  <a:lumMod val="65000"/>
                  <a:lumOff val="35000"/>
                </a:schemeClr>
              </a:solidFill>
            </a:endParaRPr>
          </a:p>
          <a:p>
            <a:endParaRPr lang="es-ES" dirty="0">
              <a:solidFill>
                <a:schemeClr val="tx1">
                  <a:lumMod val="65000"/>
                  <a:lumOff val="35000"/>
                </a:schemeClr>
              </a:solidFill>
            </a:endParaRPr>
          </a:p>
          <a:p>
            <a:endParaRPr lang="es-ES" sz="1600" dirty="0" smtClean="0">
              <a:solidFill>
                <a:schemeClr val="tx1">
                  <a:lumMod val="65000"/>
                  <a:lumOff val="35000"/>
                </a:schemeClr>
              </a:solidFill>
            </a:endParaRPr>
          </a:p>
          <a:p>
            <a:pPr>
              <a:buFontTx/>
              <a:buChar char="-"/>
            </a:pPr>
            <a:endParaRPr lang="en-GB" sz="1600" dirty="0"/>
          </a:p>
        </p:txBody>
      </p:sp>
      <p:sp>
        <p:nvSpPr>
          <p:cNvPr id="9" name="1 Título"/>
          <p:cNvSpPr>
            <a:spLocks noGrp="1"/>
          </p:cNvSpPr>
          <p:nvPr>
            <p:ph type="title"/>
          </p:nvPr>
        </p:nvSpPr>
        <p:spPr>
          <a:xfrm>
            <a:off x="790353" y="2343150"/>
            <a:ext cx="2895600" cy="1600200"/>
          </a:xfrm>
        </p:spPr>
        <p:txBody>
          <a:bodyPr>
            <a:noAutofit/>
          </a:bodyPr>
          <a:lstStyle/>
          <a:p>
            <a:pPr algn="ctr"/>
            <a:r>
              <a:rPr lang="es-ES" sz="1800" b="1" dirty="0" smtClean="0">
                <a:solidFill>
                  <a:srgbClr val="FF0000"/>
                </a:solidFill>
                <a:latin typeface="+mn-lt"/>
              </a:rPr>
              <a:t>VARIABILIDAD DE GENERACIÓN DE ENERGÍA SOLAR Y EÓLICA </a:t>
            </a:r>
            <a:r>
              <a:rPr lang="en-GB" sz="2000" dirty="0">
                <a:solidFill>
                  <a:srgbClr val="FF0000"/>
                </a:solidFill>
              </a:rPr>
              <a:t/>
            </a:r>
            <a:br>
              <a:rPr lang="en-GB" sz="2000" dirty="0">
                <a:solidFill>
                  <a:srgbClr val="FF0000"/>
                </a:solidFill>
              </a:rPr>
            </a:br>
            <a:r>
              <a:rPr lang="es-CL" dirty="0">
                <a:solidFill>
                  <a:srgbClr val="FF0000"/>
                </a:solidFill>
              </a:rPr>
              <a:t/>
            </a:r>
            <a:br>
              <a:rPr lang="es-CL" dirty="0">
                <a:solidFill>
                  <a:srgbClr val="FF0000"/>
                </a:solidFill>
              </a:rPr>
            </a:br>
            <a:r>
              <a:rPr lang="es-CL" sz="1800" b="1" dirty="0">
                <a:solidFill>
                  <a:srgbClr val="FF0000"/>
                </a:solidFill>
                <a:latin typeface="+mj-lt"/>
              </a:rPr>
              <a:t/>
            </a:r>
            <a:br>
              <a:rPr lang="es-CL" sz="1800" b="1" dirty="0">
                <a:solidFill>
                  <a:srgbClr val="FF0000"/>
                </a:solidFill>
                <a:latin typeface="+mj-lt"/>
              </a:rPr>
            </a:br>
            <a:endParaRPr lang="es-CL" sz="1800" b="1" dirty="0">
              <a:solidFill>
                <a:srgbClr val="FF0000"/>
              </a:solidFill>
              <a:latin typeface="+mj-lt"/>
            </a:endParaRPr>
          </a:p>
        </p:txBody>
      </p:sp>
      <p:sp>
        <p:nvSpPr>
          <p:cNvPr id="8" name="28 Rectángulo redondeado"/>
          <p:cNvSpPr/>
          <p:nvPr/>
        </p:nvSpPr>
        <p:spPr>
          <a:xfrm>
            <a:off x="1143000" y="209549"/>
            <a:ext cx="6858000" cy="6858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b="1" dirty="0" smtClean="0">
                <a:solidFill>
                  <a:srgbClr val="006CB7"/>
                </a:solidFill>
                <a:ea typeface="ヒラギノ角ゴ Pro W3" charset="-128"/>
                <a:cs typeface="Verdana"/>
              </a:rPr>
              <a:t>CONCLUSIONES</a:t>
            </a:r>
            <a:endParaRPr lang="es-ES_tradnl" sz="2400" b="1" dirty="0">
              <a:solidFill>
                <a:srgbClr val="006CB7"/>
              </a:solidFill>
              <a:ea typeface="ヒラギノ角ゴ Pro W3" charset="-128"/>
              <a:cs typeface="Verdana"/>
            </a:endParaRPr>
          </a:p>
        </p:txBody>
      </p:sp>
      <p:sp>
        <p:nvSpPr>
          <p:cNvPr id="7" name="Left Brace 6"/>
          <p:cNvSpPr/>
          <p:nvPr/>
        </p:nvSpPr>
        <p:spPr>
          <a:xfrm>
            <a:off x="3810000" y="1059681"/>
            <a:ext cx="609600" cy="3536131"/>
          </a:xfrm>
          <a:prstGeom prst="leftBrace">
            <a:avLst/>
          </a:prstGeom>
          <a:ln>
            <a:solidFill>
              <a:srgbClr val="FF00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33</a:t>
            </a:fld>
            <a:endParaRPr lang="en-US"/>
          </a:p>
        </p:txBody>
      </p:sp>
    </p:spTree>
    <p:extLst>
      <p:ext uri="{BB962C8B-B14F-4D97-AF65-F5344CB8AC3E}">
        <p14:creationId xmlns:p14="http://schemas.microsoft.com/office/powerpoint/2010/main" val="18932361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059682"/>
            <a:ext cx="7643813" cy="3395663"/>
          </a:xfrm>
        </p:spPr>
        <p:txBody>
          <a:bodyPr/>
          <a:lstStyle/>
          <a:p>
            <a:endParaRPr lang="es-ES" sz="1600" dirty="0" smtClean="0"/>
          </a:p>
          <a:p>
            <a:r>
              <a:rPr lang="es-ES" sz="1600" dirty="0">
                <a:solidFill>
                  <a:schemeClr val="tx1">
                    <a:lumMod val="75000"/>
                    <a:lumOff val="25000"/>
                  </a:schemeClr>
                </a:solidFill>
              </a:rPr>
              <a:t>Ley Nº20.936 incorpora un </a:t>
            </a:r>
            <a:r>
              <a:rPr lang="es-ES" sz="1600" b="1" dirty="0">
                <a:solidFill>
                  <a:srgbClr val="FF0000"/>
                </a:solidFill>
              </a:rPr>
              <a:t>nuevo concepto de mercado de servicios </a:t>
            </a:r>
            <a:r>
              <a:rPr lang="es-ES" sz="1600" b="1" dirty="0" smtClean="0">
                <a:solidFill>
                  <a:srgbClr val="FF0000"/>
                </a:solidFill>
              </a:rPr>
              <a:t>complementarios.</a:t>
            </a:r>
          </a:p>
          <a:p>
            <a:endParaRPr lang="es-ES" sz="1600" dirty="0" smtClean="0"/>
          </a:p>
          <a:p>
            <a:r>
              <a:rPr lang="es-ES" sz="1600" b="1" dirty="0" smtClean="0">
                <a:solidFill>
                  <a:srgbClr val="FF0000"/>
                </a:solidFill>
              </a:rPr>
              <a:t>Política </a:t>
            </a:r>
            <a:r>
              <a:rPr lang="es-ES" sz="1600" b="1" dirty="0">
                <a:solidFill>
                  <a:srgbClr val="FF0000"/>
                </a:solidFill>
              </a:rPr>
              <a:t>Nacional de Energía </a:t>
            </a:r>
            <a:r>
              <a:rPr lang="es-ES" sz="1600" dirty="0">
                <a:solidFill>
                  <a:schemeClr val="tx1">
                    <a:lumMod val="65000"/>
                    <a:lumOff val="35000"/>
                  </a:schemeClr>
                </a:solidFill>
              </a:rPr>
              <a:t>incluye una serie de lineamientos a ser desarrollados en el corto y mediano plazo con el objeto de incorporar </a:t>
            </a:r>
            <a:r>
              <a:rPr lang="es-ES" sz="1600" dirty="0" smtClean="0">
                <a:solidFill>
                  <a:schemeClr val="tx1">
                    <a:lumMod val="65000"/>
                    <a:lumOff val="35000"/>
                  </a:schemeClr>
                </a:solidFill>
              </a:rPr>
              <a:t>redes </a:t>
            </a:r>
            <a:r>
              <a:rPr lang="es-ES" sz="1600" dirty="0">
                <a:solidFill>
                  <a:schemeClr val="tx1">
                    <a:lumMod val="65000"/>
                    <a:lumOff val="35000"/>
                  </a:schemeClr>
                </a:solidFill>
              </a:rPr>
              <a:t>inteligentes </a:t>
            </a:r>
            <a:r>
              <a:rPr lang="es-ES" sz="1600" dirty="0" smtClean="0">
                <a:solidFill>
                  <a:schemeClr val="tx1">
                    <a:lumMod val="65000"/>
                    <a:lumOff val="35000"/>
                  </a:schemeClr>
                </a:solidFill>
              </a:rPr>
              <a:t>y gestión </a:t>
            </a:r>
            <a:r>
              <a:rPr lang="es-ES" sz="1600" dirty="0">
                <a:solidFill>
                  <a:schemeClr val="tx1">
                    <a:lumMod val="65000"/>
                    <a:lumOff val="35000"/>
                  </a:schemeClr>
                </a:solidFill>
              </a:rPr>
              <a:t>de la </a:t>
            </a:r>
            <a:r>
              <a:rPr lang="es-ES" sz="1600" dirty="0" smtClean="0">
                <a:solidFill>
                  <a:schemeClr val="tx1">
                    <a:lumMod val="65000"/>
                    <a:lumOff val="35000"/>
                  </a:schemeClr>
                </a:solidFill>
              </a:rPr>
              <a:t>demanda.</a:t>
            </a:r>
          </a:p>
          <a:p>
            <a:endParaRPr lang="es-ES" sz="1600" dirty="0" smtClean="0"/>
          </a:p>
          <a:p>
            <a:r>
              <a:rPr lang="es-ES" sz="1600" dirty="0">
                <a:solidFill>
                  <a:schemeClr val="tx1">
                    <a:lumMod val="65000"/>
                    <a:lumOff val="35000"/>
                  </a:schemeClr>
                </a:solidFill>
              </a:rPr>
              <a:t>El desafío de la incorporación de la gestión de la demanda en el mercado eléctrico chileno está </a:t>
            </a:r>
            <a:r>
              <a:rPr lang="es-ES" sz="1600" b="1" dirty="0">
                <a:solidFill>
                  <a:srgbClr val="FF0000"/>
                </a:solidFill>
              </a:rPr>
              <a:t>aún </a:t>
            </a:r>
            <a:r>
              <a:rPr lang="es-ES" sz="1600" b="1" dirty="0" smtClean="0">
                <a:solidFill>
                  <a:srgbClr val="FF0000"/>
                </a:solidFill>
              </a:rPr>
              <a:t>pendiente</a:t>
            </a:r>
            <a:r>
              <a:rPr lang="es-ES" sz="1600" dirty="0" smtClean="0"/>
              <a:t>.</a:t>
            </a:r>
          </a:p>
          <a:p>
            <a:endParaRPr lang="es-ES" sz="1600" dirty="0" smtClean="0"/>
          </a:p>
          <a:p>
            <a:r>
              <a:rPr lang="es-ES" sz="1600" b="1" dirty="0">
                <a:solidFill>
                  <a:srgbClr val="FF0000"/>
                </a:solidFill>
              </a:rPr>
              <a:t>E</a:t>
            </a:r>
            <a:r>
              <a:rPr lang="es-ES" sz="1600" b="1" dirty="0" smtClean="0">
                <a:solidFill>
                  <a:srgbClr val="FF0000"/>
                </a:solidFill>
              </a:rPr>
              <a:t>xperiencia </a:t>
            </a:r>
            <a:r>
              <a:rPr lang="es-ES" sz="1600" b="1" dirty="0">
                <a:solidFill>
                  <a:srgbClr val="FF0000"/>
                </a:solidFill>
              </a:rPr>
              <a:t>internacional </a:t>
            </a:r>
            <a:r>
              <a:rPr lang="es-ES" sz="1600" dirty="0">
                <a:solidFill>
                  <a:schemeClr val="tx1">
                    <a:lumMod val="65000"/>
                    <a:lumOff val="35000"/>
                  </a:schemeClr>
                </a:solidFill>
              </a:rPr>
              <a:t>para diseñar soluciones que nos permitan contar con un sistema eléctrico seguro y flexible,  y con una matriz eléctrica sustentable.</a:t>
            </a:r>
            <a:endParaRPr lang="en-US" sz="1600" dirty="0">
              <a:solidFill>
                <a:schemeClr val="tx1">
                  <a:lumMod val="65000"/>
                  <a:lumOff val="35000"/>
                </a:schemeClr>
              </a:solidFill>
            </a:endParaRPr>
          </a:p>
          <a:p>
            <a:endParaRPr lang="es-ES" sz="1600" dirty="0" smtClean="0"/>
          </a:p>
          <a:p>
            <a:endParaRPr lang="en-GB" sz="1600" dirty="0"/>
          </a:p>
        </p:txBody>
      </p:sp>
      <p:sp>
        <p:nvSpPr>
          <p:cNvPr id="8" name="28 Rectángulo redondeado"/>
          <p:cNvSpPr/>
          <p:nvPr/>
        </p:nvSpPr>
        <p:spPr>
          <a:xfrm>
            <a:off x="1143000" y="209549"/>
            <a:ext cx="6858000" cy="685801"/>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b="1" dirty="0" smtClean="0">
                <a:solidFill>
                  <a:srgbClr val="006CB7"/>
                </a:solidFill>
                <a:ea typeface="ヒラギノ角ゴ Pro W3" charset="-128"/>
                <a:cs typeface="Verdana"/>
              </a:rPr>
              <a:t>CONCLUSIONES</a:t>
            </a:r>
            <a:endParaRPr lang="es-ES_tradnl" sz="2400" b="1" dirty="0">
              <a:solidFill>
                <a:srgbClr val="006CB7"/>
              </a:solidFill>
              <a:ea typeface="ヒラギノ角ゴ Pro W3" charset="-128"/>
              <a:cs typeface="Verdana"/>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34</a:t>
            </a:fld>
            <a:endParaRPr lang="en-US"/>
          </a:p>
        </p:txBody>
      </p:sp>
    </p:spTree>
    <p:extLst>
      <p:ext uri="{BB962C8B-B14F-4D97-AF65-F5344CB8AC3E}">
        <p14:creationId xmlns:p14="http://schemas.microsoft.com/office/powerpoint/2010/main" val="32710973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rot="16200000">
            <a:off x="2045217" y="-2011547"/>
            <a:ext cx="5163436" cy="9186530"/>
          </a:xfrm>
          <a:prstGeom prst="rect">
            <a:avLst/>
          </a:prstGeom>
        </p:spPr>
      </p:pic>
      <p:pic>
        <p:nvPicPr>
          <p:cNvPr id="43010" name="Imagen 20" descr="iconosministerio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61998" y="2356713"/>
            <a:ext cx="5257800" cy="1054100"/>
          </a:xfrm>
          <a:prstGeom prst="rect">
            <a:avLst/>
          </a:prstGeom>
          <a:noFill/>
          <a:ln>
            <a:noFill/>
          </a:ln>
          <a:extLst>
            <a:ext uri="{909E8E84-426E-40DD-AFC4-6F175D3DCCD1}">
              <a14:hiddenFill xmlns:a14="http://schemas.microsoft.com/office/drawing/2010/main">
                <a:solidFill>
                  <a:srgbClr val="FFFFFF">
                    <a:alpha val="2196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CuadroTexto 9"/>
          <p:cNvSpPr txBox="1">
            <a:spLocks noChangeArrowheads="1"/>
          </p:cNvSpPr>
          <p:nvPr/>
        </p:nvSpPr>
        <p:spPr bwMode="auto">
          <a:xfrm>
            <a:off x="421758" y="3242203"/>
            <a:ext cx="4595755" cy="185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algn="ctr" eaLnBrk="1" hangingPunct="1"/>
            <a:r>
              <a:rPr lang="en-GB" sz="1400" dirty="0" smtClean="0">
                <a:solidFill>
                  <a:srgbClr val="FFFFFF"/>
                </a:solidFill>
                <a:latin typeface="+mj-lt"/>
              </a:rPr>
              <a:t/>
            </a:r>
            <a:br>
              <a:rPr lang="en-GB" sz="1400" dirty="0" smtClean="0">
                <a:solidFill>
                  <a:srgbClr val="FFFFFF"/>
                </a:solidFill>
                <a:latin typeface="+mj-lt"/>
              </a:rPr>
            </a:br>
            <a:endParaRPr lang="en-GB" sz="1400" dirty="0" smtClean="0">
              <a:solidFill>
                <a:srgbClr val="FFFFFF"/>
              </a:solidFill>
              <a:latin typeface="+mj-lt"/>
            </a:endParaRPr>
          </a:p>
          <a:p>
            <a:pPr algn="ctr">
              <a:spcBef>
                <a:spcPct val="20000"/>
              </a:spcBef>
            </a:pPr>
            <a:r>
              <a:rPr lang="es-ES" sz="1600" b="1" dirty="0" smtClean="0">
                <a:solidFill>
                  <a:schemeClr val="bg1"/>
                </a:solidFill>
                <a:latin typeface="+mj-lt"/>
              </a:rPr>
              <a:t>Fernanda Riveros Inostroza</a:t>
            </a:r>
          </a:p>
          <a:p>
            <a:pPr algn="ctr">
              <a:spcBef>
                <a:spcPct val="20000"/>
              </a:spcBef>
            </a:pPr>
            <a:r>
              <a:rPr lang="es-CL" sz="1400" dirty="0" smtClean="0">
                <a:solidFill>
                  <a:schemeClr val="bg1"/>
                </a:solidFill>
                <a:latin typeface="+mj-lt"/>
                <a:cs typeface="ヒラギノ角ゴ Pro W3" charset="-128"/>
              </a:rPr>
              <a:t>Abogada </a:t>
            </a:r>
            <a:r>
              <a:rPr lang="es-CL" sz="1400" dirty="0">
                <a:solidFill>
                  <a:schemeClr val="bg1"/>
                </a:solidFill>
                <a:latin typeface="+mj-lt"/>
                <a:cs typeface="ヒラギノ角ゴ Pro W3" charset="-128"/>
              </a:rPr>
              <a:t>Universidad de Chile</a:t>
            </a:r>
          </a:p>
          <a:p>
            <a:pPr algn="ctr">
              <a:spcBef>
                <a:spcPct val="20000"/>
              </a:spcBef>
            </a:pPr>
            <a:r>
              <a:rPr lang="es-CL" sz="1400" dirty="0">
                <a:solidFill>
                  <a:schemeClr val="bg1"/>
                </a:solidFill>
                <a:latin typeface="+mj-lt"/>
                <a:cs typeface="ヒラギノ角ゴ Pro W3" charset="-128"/>
              </a:rPr>
              <a:t>Diplomado: “Regulación del Sector Eléctrico” </a:t>
            </a:r>
            <a:endParaRPr lang="es-CL" sz="1400" dirty="0" smtClean="0">
              <a:solidFill>
                <a:schemeClr val="bg1"/>
              </a:solidFill>
              <a:latin typeface="+mj-lt"/>
              <a:cs typeface="ヒラギノ角ゴ Pro W3" charset="-128"/>
            </a:endParaRPr>
          </a:p>
          <a:p>
            <a:pPr algn="ctr">
              <a:spcBef>
                <a:spcPct val="20000"/>
              </a:spcBef>
            </a:pPr>
            <a:r>
              <a:rPr lang="es-CL" sz="1400" dirty="0" smtClean="0">
                <a:solidFill>
                  <a:schemeClr val="bg1"/>
                </a:solidFill>
                <a:latin typeface="+mj-lt"/>
                <a:cs typeface="ヒラギノ角ゴ Pro W3" charset="-128"/>
              </a:rPr>
              <a:t>Universidad </a:t>
            </a:r>
            <a:r>
              <a:rPr lang="es-CL" sz="1400" dirty="0">
                <a:solidFill>
                  <a:schemeClr val="bg1"/>
                </a:solidFill>
                <a:latin typeface="+mj-lt"/>
                <a:cs typeface="ヒラギノ角ゴ Pro W3" charset="-128"/>
              </a:rPr>
              <a:t>de </a:t>
            </a:r>
            <a:r>
              <a:rPr lang="es-CL" sz="1400" dirty="0" smtClean="0">
                <a:solidFill>
                  <a:schemeClr val="bg1"/>
                </a:solidFill>
                <a:latin typeface="+mj-lt"/>
                <a:cs typeface="ヒラギノ角ゴ Pro W3" charset="-128"/>
              </a:rPr>
              <a:t>Chile</a:t>
            </a:r>
          </a:p>
          <a:p>
            <a:pPr algn="ctr">
              <a:spcBef>
                <a:spcPct val="20000"/>
              </a:spcBef>
            </a:pPr>
            <a:r>
              <a:rPr lang="es-CL" sz="1400" dirty="0">
                <a:solidFill>
                  <a:srgbClr val="FF0000"/>
                </a:solidFill>
                <a:hlinkClick r:id="rId5"/>
              </a:rPr>
              <a:t>Fernanda.riverosi@gmail.com</a:t>
            </a:r>
            <a:endParaRPr lang="es-CL" sz="1400" dirty="0">
              <a:solidFill>
                <a:srgbClr val="FF0000"/>
              </a:solidFill>
            </a:endParaRPr>
          </a:p>
        </p:txBody>
      </p:sp>
      <p:sp>
        <p:nvSpPr>
          <p:cNvPr id="2" name="1 Rectángulo"/>
          <p:cNvSpPr/>
          <p:nvPr/>
        </p:nvSpPr>
        <p:spPr>
          <a:xfrm>
            <a:off x="5181600" y="30163"/>
            <a:ext cx="3810000" cy="553998"/>
          </a:xfrm>
          <a:prstGeom prst="rect">
            <a:avLst/>
          </a:prstGeom>
        </p:spPr>
        <p:txBody>
          <a:bodyPr>
            <a:spAutoFit/>
          </a:bodyPr>
          <a:lstStyle/>
          <a:p>
            <a:pPr algn="r">
              <a:defRPr/>
            </a:pPr>
            <a:endParaRPr lang="en-GB" sz="1500" dirty="0" smtClean="0">
              <a:latin typeface="+mj-lt"/>
            </a:endParaRPr>
          </a:p>
          <a:p>
            <a:pPr algn="r">
              <a:defRPr/>
            </a:pPr>
            <a:endParaRPr lang="en-GB" sz="1500" b="1" dirty="0">
              <a:latin typeface="+mj-lt"/>
            </a:endParaRPr>
          </a:p>
        </p:txBody>
      </p:sp>
      <p:sp>
        <p:nvSpPr>
          <p:cNvPr id="7" name="CuadroTexto 9"/>
          <p:cNvSpPr txBox="1">
            <a:spLocks noChangeArrowheads="1"/>
          </p:cNvSpPr>
          <p:nvPr/>
        </p:nvSpPr>
        <p:spPr bwMode="auto">
          <a:xfrm>
            <a:off x="457200" y="895350"/>
            <a:ext cx="8534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algn="ctr" eaLnBrk="1" hangingPunct="1"/>
            <a:r>
              <a:rPr lang="en-GB" sz="4400" b="1" dirty="0" smtClean="0">
                <a:solidFill>
                  <a:srgbClr val="FFFFFF"/>
                </a:solidFill>
                <a:latin typeface="+mn-lt"/>
              </a:rPr>
              <a:t>Gesti</a:t>
            </a:r>
            <a:r>
              <a:rPr lang="es-ES" sz="4400" b="1" dirty="0" smtClean="0">
                <a:solidFill>
                  <a:srgbClr val="FFFFFF"/>
                </a:solidFill>
                <a:latin typeface="+mn-lt"/>
              </a:rPr>
              <a:t>ón de la demanda </a:t>
            </a:r>
          </a:p>
          <a:p>
            <a:pPr algn="ctr" eaLnBrk="1" hangingPunct="1"/>
            <a:r>
              <a:rPr lang="es-ES" sz="3200" b="1" dirty="0" smtClean="0">
                <a:solidFill>
                  <a:srgbClr val="FFFFFF"/>
                </a:solidFill>
                <a:latin typeface="+mn-lt"/>
              </a:rPr>
              <a:t>y su aporte a la introducción de energías renovables</a:t>
            </a:r>
            <a:endParaRPr lang="en-GB" sz="1100" b="1" dirty="0" smtClean="0">
              <a:solidFill>
                <a:srgbClr val="FFFFFF"/>
              </a:solidFill>
              <a:latin typeface="+mn-lt"/>
            </a:endParaRPr>
          </a:p>
        </p:txBody>
      </p:sp>
      <p:sp>
        <p:nvSpPr>
          <p:cNvPr id="11" name="CuadroTexto 9"/>
          <p:cNvSpPr txBox="1">
            <a:spLocks noChangeArrowheads="1"/>
          </p:cNvSpPr>
          <p:nvPr/>
        </p:nvSpPr>
        <p:spPr bwMode="auto">
          <a:xfrm>
            <a:off x="4114800" y="3240720"/>
            <a:ext cx="4595755" cy="2111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ヒラギノ角ゴ Pro W3" charset="-128"/>
              </a:defRPr>
            </a:lvl1pPr>
            <a:lvl2pPr marL="742950" indent="-285750" eaLnBrk="0" hangingPunct="0">
              <a:defRPr>
                <a:solidFill>
                  <a:schemeClr val="tx1"/>
                </a:solidFill>
                <a:latin typeface="Arial" pitchFamily="34" charset="0"/>
                <a:ea typeface="ヒラギノ角ゴ Pro W3" charset="-128"/>
              </a:defRPr>
            </a:lvl2pPr>
            <a:lvl3pPr marL="1143000" indent="-228600" eaLnBrk="0" hangingPunct="0">
              <a:defRPr>
                <a:solidFill>
                  <a:schemeClr val="tx1"/>
                </a:solidFill>
                <a:latin typeface="Arial" pitchFamily="34" charset="0"/>
                <a:ea typeface="ヒラギノ角ゴ Pro W3" charset="-128"/>
              </a:defRPr>
            </a:lvl3pPr>
            <a:lvl4pPr marL="1600200" indent="-228600" eaLnBrk="0" hangingPunct="0">
              <a:defRPr>
                <a:solidFill>
                  <a:schemeClr val="tx1"/>
                </a:solidFill>
                <a:latin typeface="Arial" pitchFamily="34" charset="0"/>
                <a:ea typeface="ヒラギノ角ゴ Pro W3" charset="-128"/>
              </a:defRPr>
            </a:lvl4pPr>
            <a:lvl5pPr marL="2057400" indent="-228600" eaLnBrk="0" hangingPunct="0">
              <a:defRPr>
                <a:solidFill>
                  <a:schemeClr val="tx1"/>
                </a:solidFill>
                <a:latin typeface="Arial" pitchFamily="34" charset="0"/>
                <a:ea typeface="ヒラギノ角ゴ Pro W3" charset="-128"/>
              </a:defRPr>
            </a:lvl5pPr>
            <a:lvl6pPr marL="2514600" indent="-228600" defTabSz="457200" eaLnBrk="0" fontAlgn="base" hangingPunct="0">
              <a:spcBef>
                <a:spcPct val="0"/>
              </a:spcBef>
              <a:spcAft>
                <a:spcPct val="0"/>
              </a:spcAft>
              <a:defRPr>
                <a:solidFill>
                  <a:schemeClr val="tx1"/>
                </a:solidFill>
                <a:latin typeface="Arial" pitchFamily="34" charset="0"/>
                <a:ea typeface="ヒラギノ角ゴ Pro W3" charset="-128"/>
              </a:defRPr>
            </a:lvl6pPr>
            <a:lvl7pPr marL="2971800" indent="-228600" defTabSz="457200" eaLnBrk="0" fontAlgn="base" hangingPunct="0">
              <a:spcBef>
                <a:spcPct val="0"/>
              </a:spcBef>
              <a:spcAft>
                <a:spcPct val="0"/>
              </a:spcAft>
              <a:defRPr>
                <a:solidFill>
                  <a:schemeClr val="tx1"/>
                </a:solidFill>
                <a:latin typeface="Arial" pitchFamily="34" charset="0"/>
                <a:ea typeface="ヒラギノ角ゴ Pro W3" charset="-128"/>
              </a:defRPr>
            </a:lvl7pPr>
            <a:lvl8pPr marL="3429000" indent="-228600" defTabSz="457200" eaLnBrk="0" fontAlgn="base" hangingPunct="0">
              <a:spcBef>
                <a:spcPct val="0"/>
              </a:spcBef>
              <a:spcAft>
                <a:spcPct val="0"/>
              </a:spcAft>
              <a:defRPr>
                <a:solidFill>
                  <a:schemeClr val="tx1"/>
                </a:solidFill>
                <a:latin typeface="Arial" pitchFamily="34" charset="0"/>
                <a:ea typeface="ヒラギノ角ゴ Pro W3" charset="-128"/>
              </a:defRPr>
            </a:lvl8pPr>
            <a:lvl9pPr marL="3886200" indent="-228600" defTabSz="457200" eaLnBrk="0" fontAlgn="base" hangingPunct="0">
              <a:spcBef>
                <a:spcPct val="0"/>
              </a:spcBef>
              <a:spcAft>
                <a:spcPct val="0"/>
              </a:spcAft>
              <a:defRPr>
                <a:solidFill>
                  <a:schemeClr val="tx1"/>
                </a:solidFill>
                <a:latin typeface="Arial" pitchFamily="34" charset="0"/>
                <a:ea typeface="ヒラギノ角ゴ Pro W3" charset="-128"/>
              </a:defRPr>
            </a:lvl9pPr>
          </a:lstStyle>
          <a:p>
            <a:pPr algn="ctr" eaLnBrk="1" hangingPunct="1"/>
            <a:r>
              <a:rPr lang="en-GB" sz="1400" dirty="0" smtClean="0">
                <a:solidFill>
                  <a:srgbClr val="FFFFFF"/>
                </a:solidFill>
                <a:latin typeface="+mj-lt"/>
              </a:rPr>
              <a:t/>
            </a:r>
            <a:br>
              <a:rPr lang="en-GB" sz="1400" dirty="0" smtClean="0">
                <a:solidFill>
                  <a:srgbClr val="FFFFFF"/>
                </a:solidFill>
                <a:latin typeface="+mj-lt"/>
              </a:rPr>
            </a:br>
            <a:endParaRPr lang="en-GB" sz="1400" dirty="0" smtClean="0">
              <a:solidFill>
                <a:srgbClr val="FFFFFF"/>
              </a:solidFill>
              <a:latin typeface="+mj-lt"/>
            </a:endParaRPr>
          </a:p>
          <a:p>
            <a:pPr algn="ctr">
              <a:spcBef>
                <a:spcPct val="20000"/>
              </a:spcBef>
            </a:pPr>
            <a:r>
              <a:rPr lang="es-ES" sz="1600" b="1" dirty="0" smtClean="0">
                <a:solidFill>
                  <a:schemeClr val="bg1"/>
                </a:solidFill>
                <a:latin typeface="+mj-lt"/>
              </a:rPr>
              <a:t>Matías Cox Campos</a:t>
            </a:r>
          </a:p>
          <a:p>
            <a:pPr algn="ctr">
              <a:spcBef>
                <a:spcPct val="20000"/>
              </a:spcBef>
            </a:pPr>
            <a:r>
              <a:rPr lang="es-CL" sz="1400" dirty="0" smtClean="0">
                <a:solidFill>
                  <a:schemeClr val="bg1"/>
                </a:solidFill>
                <a:latin typeface="+mj-lt"/>
                <a:cs typeface="ヒラギノ角ゴ Pro W3" charset="-128"/>
              </a:rPr>
              <a:t>Abogado Universidad Andr</a:t>
            </a:r>
            <a:r>
              <a:rPr lang="es-ES" sz="1400" dirty="0" err="1" smtClean="0">
                <a:solidFill>
                  <a:schemeClr val="bg1"/>
                </a:solidFill>
                <a:latin typeface="+mj-lt"/>
                <a:cs typeface="ヒラギノ角ゴ Pro W3" charset="-128"/>
              </a:rPr>
              <a:t>és</a:t>
            </a:r>
            <a:r>
              <a:rPr lang="es-ES" sz="1400" dirty="0" smtClean="0">
                <a:solidFill>
                  <a:schemeClr val="bg1"/>
                </a:solidFill>
                <a:latin typeface="+mj-lt"/>
                <a:cs typeface="ヒラギノ角ゴ Pro W3" charset="-128"/>
              </a:rPr>
              <a:t> Bello</a:t>
            </a:r>
            <a:endParaRPr lang="es-CL" sz="1400" dirty="0">
              <a:solidFill>
                <a:schemeClr val="bg1"/>
              </a:solidFill>
              <a:latin typeface="+mj-lt"/>
              <a:cs typeface="ヒラギノ角ゴ Pro W3" charset="-128"/>
            </a:endParaRPr>
          </a:p>
          <a:p>
            <a:pPr algn="ctr">
              <a:spcBef>
                <a:spcPct val="20000"/>
              </a:spcBef>
            </a:pPr>
            <a:r>
              <a:rPr lang="es-CL" sz="1400" dirty="0" smtClean="0">
                <a:solidFill>
                  <a:schemeClr val="bg1"/>
                </a:solidFill>
                <a:latin typeface="+mj-lt"/>
                <a:cs typeface="ヒラギノ角ゴ Pro W3" charset="-128"/>
              </a:rPr>
              <a:t>Mag</a:t>
            </a:r>
            <a:r>
              <a:rPr lang="es-ES" sz="1400" dirty="0" err="1" smtClean="0">
                <a:solidFill>
                  <a:schemeClr val="bg1"/>
                </a:solidFill>
                <a:latin typeface="+mj-lt"/>
                <a:cs typeface="ヒラギノ角ゴ Pro W3" charset="-128"/>
              </a:rPr>
              <a:t>íster</a:t>
            </a:r>
            <a:r>
              <a:rPr lang="es-ES" sz="1400" dirty="0" smtClean="0">
                <a:solidFill>
                  <a:schemeClr val="bg1"/>
                </a:solidFill>
                <a:latin typeface="+mj-lt"/>
                <a:cs typeface="ヒラギノ角ゴ Pro W3" charset="-128"/>
              </a:rPr>
              <a:t> en Derecho, Mención Regulatorio</a:t>
            </a:r>
            <a:endParaRPr lang="es-CL" sz="1400" dirty="0">
              <a:solidFill>
                <a:schemeClr val="bg1"/>
              </a:solidFill>
              <a:latin typeface="+mj-lt"/>
              <a:cs typeface="ヒラギノ角ゴ Pro W3" charset="-128"/>
            </a:endParaRPr>
          </a:p>
          <a:p>
            <a:pPr algn="ctr">
              <a:spcBef>
                <a:spcPct val="20000"/>
              </a:spcBef>
            </a:pPr>
            <a:r>
              <a:rPr lang="es-CL" sz="1400" dirty="0" smtClean="0">
                <a:solidFill>
                  <a:schemeClr val="bg1"/>
                </a:solidFill>
                <a:latin typeface="+mj-lt"/>
                <a:cs typeface="ヒラギノ角ゴ Pro W3" charset="-128"/>
              </a:rPr>
              <a:t>Pontificia Universidad Cat</a:t>
            </a:r>
            <a:r>
              <a:rPr lang="es-ES" sz="1400" dirty="0" err="1" smtClean="0">
                <a:solidFill>
                  <a:schemeClr val="bg1"/>
                </a:solidFill>
                <a:latin typeface="+mj-lt"/>
                <a:cs typeface="ヒラギノ角ゴ Pro W3" charset="-128"/>
              </a:rPr>
              <a:t>ólica</a:t>
            </a:r>
            <a:r>
              <a:rPr lang="es-ES" sz="1400" dirty="0" smtClean="0">
                <a:solidFill>
                  <a:schemeClr val="bg1"/>
                </a:solidFill>
                <a:latin typeface="+mj-lt"/>
                <a:cs typeface="ヒラギノ角ゴ Pro W3" charset="-128"/>
              </a:rPr>
              <a:t> de Chile</a:t>
            </a:r>
          </a:p>
          <a:p>
            <a:pPr algn="ctr">
              <a:spcBef>
                <a:spcPct val="20000"/>
              </a:spcBef>
            </a:pPr>
            <a:r>
              <a:rPr lang="es-CL" sz="1400" dirty="0">
                <a:solidFill>
                  <a:schemeClr val="tx1">
                    <a:lumMod val="50000"/>
                    <a:lumOff val="50000"/>
                  </a:schemeClr>
                </a:solidFill>
                <a:cs typeface="ヒラギノ角ゴ Pro W3" charset="-128"/>
                <a:hlinkClick r:id="rId6"/>
              </a:rPr>
              <a:t>matiascoxc@gmail.com</a:t>
            </a:r>
            <a:endParaRPr lang="es-CL" sz="1400" dirty="0">
              <a:solidFill>
                <a:schemeClr val="tx1">
                  <a:lumMod val="50000"/>
                  <a:lumOff val="50000"/>
                </a:schemeClr>
              </a:solidFill>
              <a:cs typeface="ヒラギノ角ゴ Pro W3" charset="-128"/>
            </a:endParaRPr>
          </a:p>
          <a:p>
            <a:pPr algn="ctr">
              <a:spcBef>
                <a:spcPct val="20000"/>
              </a:spcBef>
            </a:pPr>
            <a:endParaRPr lang="es-CL" sz="1400" dirty="0">
              <a:solidFill>
                <a:schemeClr val="bg1"/>
              </a:solidFill>
              <a:latin typeface="+mj-lt"/>
              <a:cs typeface="ヒラギノ角ゴ Pro W3" charset="-128"/>
            </a:endParaRPr>
          </a:p>
        </p:txBody>
      </p:sp>
      <p:cxnSp>
        <p:nvCxnSpPr>
          <p:cNvPr id="5" name="Straight Connector 4"/>
          <p:cNvCxnSpPr/>
          <p:nvPr/>
        </p:nvCxnSpPr>
        <p:spPr>
          <a:xfrm>
            <a:off x="2438400" y="3354526"/>
            <a:ext cx="4495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69024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8 Rectángulo redondeado"/>
          <p:cNvSpPr/>
          <p:nvPr/>
        </p:nvSpPr>
        <p:spPr>
          <a:xfrm>
            <a:off x="5199995" y="1459016"/>
            <a:ext cx="2613837" cy="3246333"/>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just"/>
            <a:endParaRPr lang="en-GB" sz="2000" dirty="0" smtClean="0">
              <a:solidFill>
                <a:schemeClr val="tx1">
                  <a:lumMod val="50000"/>
                  <a:lumOff val="50000"/>
                </a:schemeClr>
              </a:solidFill>
            </a:endParaRPr>
          </a:p>
          <a:p>
            <a:pPr algn="just"/>
            <a:endParaRPr lang="en-GB" sz="2000" dirty="0">
              <a:solidFill>
                <a:schemeClr val="tx1">
                  <a:lumMod val="50000"/>
                  <a:lumOff val="50000"/>
                </a:schemeClr>
              </a:solidFill>
            </a:endParaRPr>
          </a:p>
          <a:p>
            <a:pPr algn="just"/>
            <a:endParaRPr lang="en-GB" sz="2000" dirty="0" smtClean="0">
              <a:solidFill>
                <a:schemeClr val="tx1">
                  <a:lumMod val="50000"/>
                  <a:lumOff val="50000"/>
                </a:schemeClr>
              </a:solidFill>
            </a:endParaRPr>
          </a:p>
          <a:p>
            <a:pPr algn="just"/>
            <a:endParaRPr lang="en-GB" sz="2000" dirty="0">
              <a:solidFill>
                <a:schemeClr val="tx1">
                  <a:lumMod val="50000"/>
                  <a:lumOff val="50000"/>
                </a:schemeClr>
              </a:solidFill>
            </a:endParaRPr>
          </a:p>
          <a:p>
            <a:pPr algn="ctr"/>
            <a:endParaRPr lang="en-GB" sz="4000" dirty="0" smtClean="0">
              <a:solidFill>
                <a:schemeClr val="tx1">
                  <a:lumMod val="50000"/>
                  <a:lumOff val="50000"/>
                </a:schemeClr>
              </a:solidFill>
            </a:endParaRPr>
          </a:p>
          <a:p>
            <a:pPr algn="ctr"/>
            <a:r>
              <a:rPr lang="en-GB" sz="4000" b="1" dirty="0" smtClean="0">
                <a:solidFill>
                  <a:schemeClr val="tx1">
                    <a:lumMod val="50000"/>
                    <a:lumOff val="50000"/>
                  </a:schemeClr>
                </a:solidFill>
              </a:rPr>
              <a:t>0,015%</a:t>
            </a:r>
            <a:endParaRPr lang="en-GB" sz="4000" b="1" dirty="0">
              <a:solidFill>
                <a:schemeClr val="tx1">
                  <a:lumMod val="50000"/>
                  <a:lumOff val="50000"/>
                </a:schemeClr>
              </a:solidFill>
            </a:endParaRPr>
          </a:p>
          <a:p>
            <a:pPr algn="just"/>
            <a:endParaRPr lang="en-GB" sz="2000" dirty="0">
              <a:solidFill>
                <a:schemeClr val="tx1">
                  <a:lumMod val="50000"/>
                  <a:lumOff val="50000"/>
                </a:schemeClr>
              </a:solidFill>
            </a:endParaRPr>
          </a:p>
        </p:txBody>
      </p:sp>
      <p:sp>
        <p:nvSpPr>
          <p:cNvPr id="18" name="28 Rectángulo redondeado"/>
          <p:cNvSpPr/>
          <p:nvPr/>
        </p:nvSpPr>
        <p:spPr>
          <a:xfrm>
            <a:off x="1272363" y="1459017"/>
            <a:ext cx="2690037" cy="3246333"/>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342900" indent="-342900" algn="just">
              <a:buFont typeface="Arial" panose="020B0604020202020204" pitchFamily="34" charset="0"/>
              <a:buChar char="•"/>
            </a:pPr>
            <a:endParaRPr lang="en-GB" sz="2000" dirty="0" smtClean="0">
              <a:solidFill>
                <a:schemeClr val="tx1">
                  <a:lumMod val="50000"/>
                  <a:lumOff val="50000"/>
                </a:schemeClr>
              </a:solidFill>
            </a:endParaRPr>
          </a:p>
          <a:p>
            <a:pPr marL="342900" indent="-342900" algn="just">
              <a:buFont typeface="Arial" panose="020B0604020202020204" pitchFamily="34" charset="0"/>
              <a:buChar char="•"/>
            </a:pPr>
            <a:endParaRPr lang="en-GB" sz="2000" dirty="0">
              <a:solidFill>
                <a:schemeClr val="tx1">
                  <a:lumMod val="50000"/>
                  <a:lumOff val="50000"/>
                </a:schemeClr>
              </a:solidFill>
            </a:endParaRPr>
          </a:p>
          <a:p>
            <a:pPr marL="342900" indent="-342900" algn="just">
              <a:buFont typeface="Arial" panose="020B0604020202020204" pitchFamily="34" charset="0"/>
              <a:buChar char="•"/>
            </a:pPr>
            <a:endParaRPr lang="en-GB" sz="2000" dirty="0" smtClean="0">
              <a:solidFill>
                <a:schemeClr val="tx1">
                  <a:lumMod val="50000"/>
                  <a:lumOff val="50000"/>
                </a:schemeClr>
              </a:solidFill>
            </a:endParaRPr>
          </a:p>
          <a:p>
            <a:pPr marL="342900" indent="-342900" algn="just">
              <a:buFont typeface="Arial" panose="020B0604020202020204" pitchFamily="34" charset="0"/>
              <a:buChar char="•"/>
            </a:pPr>
            <a:endParaRPr lang="en-GB" sz="2000" dirty="0">
              <a:solidFill>
                <a:schemeClr val="tx1">
                  <a:lumMod val="50000"/>
                  <a:lumOff val="50000"/>
                </a:schemeClr>
              </a:solidFill>
            </a:endParaRPr>
          </a:p>
          <a:p>
            <a:pPr algn="ctr"/>
            <a:endParaRPr lang="en-GB" sz="4000" dirty="0" smtClean="0">
              <a:solidFill>
                <a:schemeClr val="tx1">
                  <a:lumMod val="50000"/>
                  <a:lumOff val="50000"/>
                </a:schemeClr>
              </a:solidFill>
            </a:endParaRPr>
          </a:p>
          <a:p>
            <a:pPr algn="ctr"/>
            <a:r>
              <a:rPr lang="en-GB" sz="4000" b="1" dirty="0" smtClean="0">
                <a:solidFill>
                  <a:schemeClr val="tx1">
                    <a:lumMod val="50000"/>
                    <a:lumOff val="50000"/>
                  </a:schemeClr>
                </a:solidFill>
              </a:rPr>
              <a:t>0,89%</a:t>
            </a:r>
          </a:p>
          <a:p>
            <a:pPr marL="342900" indent="-342900" algn="just">
              <a:buFont typeface="Arial" panose="020B0604020202020204" pitchFamily="34" charset="0"/>
              <a:buChar char="•"/>
            </a:pPr>
            <a:endParaRPr lang="en-GB" sz="2000" dirty="0" smtClean="0">
              <a:solidFill>
                <a:schemeClr val="tx1">
                  <a:lumMod val="50000"/>
                  <a:lumOff val="50000"/>
                </a:schemeClr>
              </a:solidFill>
            </a:endParaRPr>
          </a:p>
        </p:txBody>
      </p:sp>
      <p:pic>
        <p:nvPicPr>
          <p:cNvPr id="5" name="Picture 2" descr="Resultado de imagen para el mun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730737">
            <a:off x="1915438" y="1918557"/>
            <a:ext cx="1380118" cy="131677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Resultado de imagen para energia renovable chile"/>
          <p:cNvPicPr>
            <a:picLocks noChangeAspect="1" noChangeArrowheads="1"/>
          </p:cNvPicPr>
          <p:nvPr/>
        </p:nvPicPr>
        <p:blipFill rotWithShape="1">
          <a:blip r:embed="rId4">
            <a:extLst>
              <a:ext uri="{28A0092B-C50C-407E-A947-70E740481C1C}">
                <a14:useLocalDpi xmlns:a14="http://schemas.microsoft.com/office/drawing/2010/main" val="0"/>
              </a:ext>
            </a:extLst>
          </a:blip>
          <a:srcRect r="5600"/>
          <a:stretch/>
        </p:blipFill>
        <p:spPr bwMode="auto">
          <a:xfrm>
            <a:off x="5470029" y="1713187"/>
            <a:ext cx="2073771" cy="1647594"/>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4</a:t>
            </a:fld>
            <a:endParaRPr lang="en-US"/>
          </a:p>
        </p:txBody>
      </p:sp>
      <p:sp>
        <p:nvSpPr>
          <p:cNvPr id="8" name="28 Rectángulo redondeado"/>
          <p:cNvSpPr/>
          <p:nvPr/>
        </p:nvSpPr>
        <p:spPr>
          <a:xfrm>
            <a:off x="3429000" y="429487"/>
            <a:ext cx="2157820" cy="702788"/>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CL" sz="4800" b="1" dirty="0" smtClean="0">
                <a:solidFill>
                  <a:srgbClr val="005FA1"/>
                </a:solidFill>
              </a:rPr>
              <a:t>2007</a:t>
            </a:r>
            <a:r>
              <a:rPr lang="es-CL" sz="2000" b="1" dirty="0" smtClean="0">
                <a:solidFill>
                  <a:srgbClr val="005FA1"/>
                </a:solidFill>
              </a:rPr>
              <a:t> </a:t>
            </a:r>
          </a:p>
        </p:txBody>
      </p:sp>
    </p:spTree>
    <p:extLst>
      <p:ext uri="{BB962C8B-B14F-4D97-AF65-F5344CB8AC3E}">
        <p14:creationId xmlns:p14="http://schemas.microsoft.com/office/powerpoint/2010/main" val="855754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5</a:t>
            </a:fld>
            <a:endParaRPr lang="en-US"/>
          </a:p>
        </p:txBody>
      </p:sp>
      <p:sp>
        <p:nvSpPr>
          <p:cNvPr id="6" name="29 Corchetes"/>
          <p:cNvSpPr/>
          <p:nvPr/>
        </p:nvSpPr>
        <p:spPr>
          <a:xfrm>
            <a:off x="1219200" y="1809750"/>
            <a:ext cx="3810000" cy="2432050"/>
          </a:xfrm>
          <a:prstGeom prst="bracketPair">
            <a:avLst>
              <a:gd name="adj" fmla="val 8681"/>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marL="171450" indent="-171450">
              <a:buFont typeface="Courier New" panose="02070309020205020404" pitchFamily="49" charset="0"/>
              <a:buChar char="o"/>
            </a:pPr>
            <a:r>
              <a:rPr lang="es-CL" sz="2000" dirty="0" smtClean="0">
                <a:solidFill>
                  <a:srgbClr val="005FA1"/>
                </a:solidFill>
              </a:rPr>
              <a:t>Feed-In Tariff</a:t>
            </a:r>
          </a:p>
          <a:p>
            <a:pPr marL="171450" indent="-171450">
              <a:buFont typeface="Courier New" panose="02070309020205020404" pitchFamily="49" charset="0"/>
              <a:buChar char="o"/>
            </a:pPr>
            <a:r>
              <a:rPr lang="es-CL" sz="2000" dirty="0" smtClean="0">
                <a:solidFill>
                  <a:srgbClr val="005FA1"/>
                </a:solidFill>
              </a:rPr>
              <a:t>Cuotas de penetraci</a:t>
            </a:r>
            <a:r>
              <a:rPr lang="es-ES" sz="2000" dirty="0" smtClean="0">
                <a:solidFill>
                  <a:srgbClr val="005FA1"/>
                </a:solidFill>
              </a:rPr>
              <a:t>ón ERNC</a:t>
            </a:r>
          </a:p>
          <a:p>
            <a:pPr marL="171450" indent="-171450">
              <a:buFont typeface="Courier New" panose="02070309020205020404" pitchFamily="49" charset="0"/>
              <a:buChar char="o"/>
            </a:pPr>
            <a:r>
              <a:rPr lang="es-ES" sz="2000" dirty="0" smtClean="0">
                <a:solidFill>
                  <a:srgbClr val="005FA1"/>
                </a:solidFill>
              </a:rPr>
              <a:t>Incentivos o Subsidios Fiscales</a:t>
            </a:r>
          </a:p>
          <a:p>
            <a:pPr marL="171450" indent="-171450">
              <a:buFont typeface="Courier New" panose="02070309020205020404" pitchFamily="49" charset="0"/>
              <a:buChar char="o"/>
            </a:pPr>
            <a:r>
              <a:rPr lang="es-ES" sz="2000" dirty="0" smtClean="0">
                <a:solidFill>
                  <a:srgbClr val="005FA1"/>
                </a:solidFill>
              </a:rPr>
              <a:t>Contratos de largo plazo</a:t>
            </a:r>
          </a:p>
          <a:p>
            <a:pPr marL="171450" indent="-171450">
              <a:buFont typeface="Courier New" panose="02070309020205020404" pitchFamily="49" charset="0"/>
              <a:buChar char="o"/>
            </a:pPr>
            <a:r>
              <a:rPr lang="es-ES" sz="2000" dirty="0" smtClean="0">
                <a:solidFill>
                  <a:srgbClr val="005FA1"/>
                </a:solidFill>
              </a:rPr>
              <a:t>Descuento en uso de redes</a:t>
            </a:r>
            <a:endParaRPr lang="es-CL" sz="2000" dirty="0" smtClean="0">
              <a:solidFill>
                <a:srgbClr val="005FA1"/>
              </a:solidFill>
            </a:endParaRPr>
          </a:p>
        </p:txBody>
      </p:sp>
      <p:sp>
        <p:nvSpPr>
          <p:cNvPr id="8" name="28 Rectángulo redondeado"/>
          <p:cNvSpPr/>
          <p:nvPr/>
        </p:nvSpPr>
        <p:spPr>
          <a:xfrm>
            <a:off x="1143000" y="514350"/>
            <a:ext cx="5181600" cy="702788"/>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CL" sz="2400" b="1" dirty="0" smtClean="0">
                <a:solidFill>
                  <a:srgbClr val="005FA1"/>
                </a:solidFill>
              </a:rPr>
              <a:t>Incentivos regulatorios en el mundo</a:t>
            </a:r>
            <a:r>
              <a:rPr lang="es-CL" sz="1050" b="1" dirty="0" smtClean="0">
                <a:solidFill>
                  <a:srgbClr val="005FA1"/>
                </a:solidFill>
              </a:rPr>
              <a:t> </a:t>
            </a:r>
          </a:p>
        </p:txBody>
      </p:sp>
      <p:pic>
        <p:nvPicPr>
          <p:cNvPr id="4" name="Picture 3"/>
          <p:cNvPicPr>
            <a:picLocks noChangeAspect="1"/>
          </p:cNvPicPr>
          <p:nvPr/>
        </p:nvPicPr>
        <p:blipFill>
          <a:blip r:embed="rId3"/>
          <a:stretch>
            <a:fillRect/>
          </a:stretch>
        </p:blipFill>
        <p:spPr>
          <a:xfrm>
            <a:off x="5715000" y="1504950"/>
            <a:ext cx="2889487" cy="2875025"/>
          </a:xfrm>
          <a:prstGeom prst="rect">
            <a:avLst/>
          </a:prstGeom>
        </p:spPr>
      </p:pic>
    </p:spTree>
    <p:extLst>
      <p:ext uri="{BB962C8B-B14F-4D97-AF65-F5344CB8AC3E}">
        <p14:creationId xmlns:p14="http://schemas.microsoft.com/office/powerpoint/2010/main" val="21124775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 Título"/>
          <p:cNvSpPr>
            <a:spLocks noGrp="1"/>
          </p:cNvSpPr>
          <p:nvPr>
            <p:ph type="title"/>
          </p:nvPr>
        </p:nvSpPr>
        <p:spPr>
          <a:xfrm>
            <a:off x="1717513" y="2419350"/>
            <a:ext cx="1891781" cy="1600200"/>
          </a:xfrm>
        </p:spPr>
        <p:txBody>
          <a:bodyPr>
            <a:noAutofit/>
          </a:bodyPr>
          <a:lstStyle/>
          <a:p>
            <a:pPr algn="ctr"/>
            <a:r>
              <a:rPr lang="es-CL" sz="1800" b="1" dirty="0" smtClean="0">
                <a:solidFill>
                  <a:srgbClr val="FF0000"/>
                </a:solidFill>
                <a:latin typeface="+mj-lt"/>
              </a:rPr>
              <a:t>Incentivos regulatorios</a:t>
            </a:r>
            <a:r>
              <a:rPr lang="es-CL" b="1" dirty="0" smtClean="0">
                <a:solidFill>
                  <a:srgbClr val="FF0000"/>
                </a:solidFill>
                <a:latin typeface="+mj-lt"/>
              </a:rPr>
              <a:t/>
            </a:r>
            <a:br>
              <a:rPr lang="es-CL" b="1" dirty="0" smtClean="0">
                <a:solidFill>
                  <a:srgbClr val="FF0000"/>
                </a:solidFill>
                <a:latin typeface="+mj-lt"/>
              </a:rPr>
            </a:br>
            <a:endParaRPr lang="es-CL" b="1" dirty="0">
              <a:solidFill>
                <a:srgbClr val="FF0000"/>
              </a:solidFill>
              <a:latin typeface="+mj-lt"/>
            </a:endParaRPr>
          </a:p>
        </p:txBody>
      </p:sp>
      <p:sp>
        <p:nvSpPr>
          <p:cNvPr id="5" name="TextBox 4"/>
          <p:cNvSpPr txBox="1"/>
          <p:nvPr/>
        </p:nvSpPr>
        <p:spPr>
          <a:xfrm>
            <a:off x="3886200" y="1200150"/>
            <a:ext cx="4343400" cy="646331"/>
          </a:xfrm>
          <a:prstGeom prst="rect">
            <a:avLst/>
          </a:prstGeom>
          <a:noFill/>
        </p:spPr>
        <p:txBody>
          <a:bodyPr wrap="square" rtlCol="0">
            <a:spAutoFit/>
          </a:bodyPr>
          <a:lstStyle/>
          <a:p>
            <a:endParaRPr lang="en-US" dirty="0" smtClean="0">
              <a:latin typeface="+mn-lt"/>
            </a:endParaRPr>
          </a:p>
          <a:p>
            <a:endParaRPr lang="en-GB" dirty="0">
              <a:latin typeface="+mn-lt"/>
            </a:endParaRPr>
          </a:p>
        </p:txBody>
      </p:sp>
      <p:pic>
        <p:nvPicPr>
          <p:cNvPr id="11" name="Picture 124"/>
          <p:cNvPicPr>
            <a:picLocks noChangeAspect="1" noChangeArrowheads="1"/>
          </p:cNvPicPr>
          <p:nvPr/>
        </p:nvPicPr>
        <p:blipFill>
          <a:blip r:embed="rId3">
            <a:extLst>
              <a:ext uri="{28A0092B-C50C-407E-A947-70E740481C1C}">
                <a14:useLocalDpi xmlns:a14="http://schemas.microsoft.com/office/drawing/2010/main" val="0"/>
              </a:ext>
            </a:extLst>
          </a:blip>
          <a:srcRect t="464" b="464"/>
          <a:stretch>
            <a:fillRect/>
          </a:stretch>
        </p:blipFill>
        <p:spPr bwMode="auto">
          <a:xfrm>
            <a:off x="1219200" y="994118"/>
            <a:ext cx="622819" cy="3706470"/>
          </a:xfrm>
          <a:prstGeom prst="rect">
            <a:avLst/>
          </a:prstGeom>
          <a:noFill/>
          <a:ln>
            <a:noFill/>
          </a:ln>
          <a:effectLst/>
          <a:extLst>
            <a:ext uri="{909E8E84-426E-40DD-AFC4-6F175D3DCCD1}">
              <a14:hiddenFill xmlns:a14="http://schemas.microsoft.com/office/drawing/2010/main">
                <a:solidFill>
                  <a:srgbClr val="F9FAFA"/>
                </a:solidFill>
              </a14:hiddenFill>
            </a:ext>
            <a:ext uri="{91240B29-F687-4F45-9708-019B960494DF}">
              <a14:hiddenLine xmlns:a14="http://schemas.microsoft.com/office/drawing/2010/main" w="9525" algn="in">
                <a:solidFill>
                  <a:srgbClr val="333333"/>
                </a:solidFill>
                <a:miter lim="800000"/>
                <a:headEnd/>
                <a:tailEnd/>
              </a14:hiddenLine>
            </a:ext>
            <a:ext uri="{AF507438-7753-43E0-B8FC-AC1667EBCBE1}">
              <a14:hiddenEffects xmlns:a14="http://schemas.microsoft.com/office/drawing/2010/main">
                <a:effectLst>
                  <a:outerShdw dist="35921" dir="2700000" algn="ctr" rotWithShape="0">
                    <a:srgbClr val="9BCA46"/>
                  </a:outerShdw>
                </a:effectLst>
              </a14:hiddenEffects>
            </a:ext>
          </a:extLst>
        </p:spPr>
      </p:pic>
      <p:sp>
        <p:nvSpPr>
          <p:cNvPr id="12" name="28 Rectángulo redondeado"/>
          <p:cNvSpPr/>
          <p:nvPr/>
        </p:nvSpPr>
        <p:spPr>
          <a:xfrm>
            <a:off x="1086592" y="338104"/>
            <a:ext cx="1828800" cy="455655"/>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r>
              <a:rPr lang="es-CL" sz="2400" dirty="0" smtClean="0">
                <a:solidFill>
                  <a:srgbClr val="006CB7"/>
                </a:solidFill>
                <a:latin typeface="Verdana"/>
                <a:ea typeface="ヒラギノ角ゴ Pro W3" charset="-128"/>
                <a:cs typeface="Verdana"/>
              </a:rPr>
              <a:t> </a:t>
            </a:r>
            <a:r>
              <a:rPr lang="es-CL" sz="2400" b="1" dirty="0" smtClean="0">
                <a:solidFill>
                  <a:srgbClr val="006CB7"/>
                </a:solidFill>
                <a:latin typeface="Verdana"/>
                <a:ea typeface="ヒラギノ角ゴ Pro W3" charset="-128"/>
                <a:cs typeface="Verdana"/>
              </a:rPr>
              <a:t>En Chile</a:t>
            </a:r>
            <a:endParaRPr lang="en-US" sz="2400" b="1" dirty="0">
              <a:solidFill>
                <a:srgbClr val="006CB7"/>
              </a:solidFill>
              <a:latin typeface="Verdana"/>
              <a:ea typeface="ヒラギノ角ゴ Pro W3" charset="-128"/>
              <a:cs typeface="Verdana"/>
            </a:endParaRPr>
          </a:p>
        </p:txBody>
      </p:sp>
      <p:sp>
        <p:nvSpPr>
          <p:cNvPr id="13" name="Content Placeholder 2"/>
          <p:cNvSpPr txBox="1">
            <a:spLocks/>
          </p:cNvSpPr>
          <p:nvPr/>
        </p:nvSpPr>
        <p:spPr bwMode="auto">
          <a:xfrm>
            <a:off x="3733800" y="742950"/>
            <a:ext cx="51054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rgbClr val="595959"/>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s-CL" sz="1800" dirty="0" smtClean="0">
                <a:solidFill>
                  <a:srgbClr val="FF0000"/>
                </a:solidFill>
              </a:rPr>
              <a:t>2004:</a:t>
            </a:r>
            <a:r>
              <a:rPr lang="es-CL" sz="1800" dirty="0" smtClean="0">
                <a:solidFill>
                  <a:schemeClr val="tx1">
                    <a:lumMod val="50000"/>
                    <a:lumOff val="50000"/>
                  </a:schemeClr>
                </a:solidFill>
              </a:rPr>
              <a:t> No pago de transmisión Troncal a </a:t>
            </a:r>
            <a:r>
              <a:rPr lang="es-CL" sz="1800" dirty="0" err="1" smtClean="0">
                <a:solidFill>
                  <a:schemeClr val="tx1">
                    <a:lumMod val="50000"/>
                    <a:lumOff val="50000"/>
                  </a:schemeClr>
                </a:solidFill>
              </a:rPr>
              <a:t>ERNC</a:t>
            </a:r>
            <a:endParaRPr lang="es-CL" sz="1800" dirty="0" smtClean="0">
              <a:solidFill>
                <a:schemeClr val="tx1">
                  <a:lumMod val="50000"/>
                  <a:lumOff val="50000"/>
                </a:schemeClr>
              </a:solidFill>
            </a:endParaRPr>
          </a:p>
          <a:p>
            <a:pPr marL="0" indent="0" algn="just">
              <a:buNone/>
            </a:pPr>
            <a:r>
              <a:rPr lang="es-CL" sz="1800" dirty="0" smtClean="0">
                <a:solidFill>
                  <a:schemeClr val="tx1">
                    <a:lumMod val="50000"/>
                    <a:lumOff val="50000"/>
                  </a:schemeClr>
                </a:solidFill>
              </a:rPr>
              <a:t>(Ley Nº 19.940)</a:t>
            </a:r>
          </a:p>
          <a:p>
            <a:pPr marL="0" indent="0" algn="just">
              <a:buNone/>
            </a:pPr>
            <a:r>
              <a:rPr lang="es-CL" sz="1800" dirty="0" smtClean="0">
                <a:solidFill>
                  <a:srgbClr val="FF0000"/>
                </a:solidFill>
              </a:rPr>
              <a:t>2007:</a:t>
            </a:r>
            <a:r>
              <a:rPr lang="es-CL" sz="1800" dirty="0" smtClean="0">
                <a:solidFill>
                  <a:schemeClr val="tx1">
                    <a:lumMod val="50000"/>
                    <a:lumOff val="50000"/>
                  </a:schemeClr>
                </a:solidFill>
              </a:rPr>
              <a:t> Beneficio de las </a:t>
            </a:r>
            <a:r>
              <a:rPr lang="es-CL" sz="1800" dirty="0" err="1" smtClean="0">
                <a:solidFill>
                  <a:schemeClr val="tx1">
                    <a:lumMod val="50000"/>
                    <a:lumOff val="50000"/>
                  </a:schemeClr>
                </a:solidFill>
              </a:rPr>
              <a:t>ERNC</a:t>
            </a:r>
            <a:r>
              <a:rPr lang="es-CL" sz="1800" dirty="0" smtClean="0">
                <a:solidFill>
                  <a:schemeClr val="tx1">
                    <a:lumMod val="50000"/>
                    <a:lumOff val="50000"/>
                  </a:schemeClr>
                </a:solidFill>
              </a:rPr>
              <a:t> de suministrar al 5% de la demanda de los clientes regulados.</a:t>
            </a:r>
          </a:p>
          <a:p>
            <a:pPr marL="0" indent="0" algn="just">
              <a:buNone/>
            </a:pPr>
            <a:r>
              <a:rPr lang="es-CL" sz="1800" dirty="0" smtClean="0">
                <a:solidFill>
                  <a:schemeClr val="tx1">
                    <a:lumMod val="50000"/>
                    <a:lumOff val="50000"/>
                  </a:schemeClr>
                </a:solidFill>
              </a:rPr>
              <a:t>(Ley Nº 20.018)</a:t>
            </a:r>
          </a:p>
          <a:p>
            <a:pPr marL="0" indent="0" algn="just">
              <a:buNone/>
            </a:pPr>
            <a:r>
              <a:rPr lang="es-CL" sz="1800" dirty="0" smtClean="0">
                <a:solidFill>
                  <a:srgbClr val="FF0000"/>
                </a:solidFill>
              </a:rPr>
              <a:t>2008:</a:t>
            </a:r>
            <a:r>
              <a:rPr lang="es-CL" sz="1800" dirty="0" smtClean="0">
                <a:solidFill>
                  <a:schemeClr val="tx1">
                    <a:lumMod val="50000"/>
                    <a:lumOff val="50000"/>
                  </a:schemeClr>
                </a:solidFill>
              </a:rPr>
              <a:t> Obligación de generadoras de comercializar un 5% de </a:t>
            </a:r>
            <a:r>
              <a:rPr lang="es-CL" sz="1800" dirty="0" err="1" smtClean="0">
                <a:solidFill>
                  <a:schemeClr val="tx1">
                    <a:lumMod val="50000"/>
                    <a:lumOff val="50000"/>
                  </a:schemeClr>
                </a:solidFill>
              </a:rPr>
              <a:t>ERNC</a:t>
            </a:r>
            <a:r>
              <a:rPr lang="es-CL" sz="1800" dirty="0" smtClean="0">
                <a:solidFill>
                  <a:schemeClr val="tx1">
                    <a:lumMod val="50000"/>
                    <a:lumOff val="50000"/>
                  </a:schemeClr>
                </a:solidFill>
              </a:rPr>
              <a:t>, al  año 2014, y aumentar 0,5 anual hasta alcanzar un 10% al año 2024.</a:t>
            </a:r>
          </a:p>
          <a:p>
            <a:pPr marL="0" indent="0" algn="just">
              <a:buNone/>
            </a:pPr>
            <a:r>
              <a:rPr lang="es-CL" sz="1800" dirty="0" smtClean="0">
                <a:solidFill>
                  <a:schemeClr val="tx1">
                    <a:lumMod val="50000"/>
                    <a:lumOff val="50000"/>
                  </a:schemeClr>
                </a:solidFill>
              </a:rPr>
              <a:t>(Ley Nº 20.257)</a:t>
            </a:r>
            <a:endParaRPr lang="es-CL" sz="1800" dirty="0">
              <a:solidFill>
                <a:schemeClr val="tx1">
                  <a:lumMod val="50000"/>
                  <a:lumOff val="50000"/>
                </a:schemeClr>
              </a:solidFill>
            </a:endParaRPr>
          </a:p>
          <a:p>
            <a:pPr marL="0" indent="0" algn="just">
              <a:buNone/>
            </a:pPr>
            <a:r>
              <a:rPr lang="es-CL" sz="1800" dirty="0">
                <a:solidFill>
                  <a:srgbClr val="FF0000"/>
                </a:solidFill>
              </a:rPr>
              <a:t>2013: </a:t>
            </a:r>
            <a:r>
              <a:rPr lang="es-CL" sz="1800" dirty="0">
                <a:solidFill>
                  <a:schemeClr val="tx1">
                    <a:lumMod val="50000"/>
                    <a:lumOff val="50000"/>
                  </a:schemeClr>
                </a:solidFill>
              </a:rPr>
              <a:t>Obligación de generadoras de comercializar un 20% de ERNC, al año </a:t>
            </a:r>
            <a:r>
              <a:rPr lang="es-CL" sz="1800" dirty="0" smtClean="0">
                <a:solidFill>
                  <a:schemeClr val="tx1">
                    <a:lumMod val="50000"/>
                    <a:lumOff val="50000"/>
                  </a:schemeClr>
                </a:solidFill>
              </a:rPr>
              <a:t>2025.</a:t>
            </a:r>
            <a:endParaRPr lang="es-CL" sz="1800" dirty="0">
              <a:solidFill>
                <a:schemeClr val="tx1">
                  <a:lumMod val="50000"/>
                  <a:lumOff val="50000"/>
                </a:schemeClr>
              </a:solidFill>
            </a:endParaRPr>
          </a:p>
          <a:p>
            <a:pPr marL="0" indent="0" algn="just">
              <a:buNone/>
            </a:pPr>
            <a:r>
              <a:rPr lang="es-CL" sz="1800" dirty="0">
                <a:solidFill>
                  <a:schemeClr val="tx1">
                    <a:lumMod val="50000"/>
                    <a:lumOff val="50000"/>
                  </a:schemeClr>
                </a:solidFill>
              </a:rPr>
              <a:t>(Ley Nº 20.698)</a:t>
            </a:r>
          </a:p>
          <a:p>
            <a:pPr marL="0" indent="0">
              <a:buNone/>
            </a:pPr>
            <a:endParaRPr lang="es-CL" dirty="0" smtClean="0">
              <a:solidFill>
                <a:schemeClr val="tx1">
                  <a:lumMod val="50000"/>
                  <a:lumOff val="50000"/>
                </a:schemeClr>
              </a:solidFill>
            </a:endParaRPr>
          </a:p>
          <a:p>
            <a:pPr marL="285750" indent="-285750">
              <a:buFontTx/>
              <a:buChar char="-"/>
            </a:pPr>
            <a:endParaRPr lang="es-CL" dirty="0" smtClean="0">
              <a:solidFill>
                <a:schemeClr val="tx1">
                  <a:lumMod val="50000"/>
                  <a:lumOff val="50000"/>
                </a:schemeClr>
              </a:solidFill>
            </a:endParaRPr>
          </a:p>
          <a:p>
            <a:endParaRPr lang="en-US" b="1" i="1" dirty="0">
              <a:solidFill>
                <a:schemeClr val="tx1">
                  <a:lumMod val="50000"/>
                  <a:lumOff val="50000"/>
                </a:schemeClr>
              </a:solidFill>
            </a:endParaRPr>
          </a:p>
        </p:txBody>
      </p:sp>
      <p:sp>
        <p:nvSpPr>
          <p:cNvPr id="15" name="Left Brace 11"/>
          <p:cNvSpPr/>
          <p:nvPr/>
        </p:nvSpPr>
        <p:spPr>
          <a:xfrm>
            <a:off x="3387322" y="666750"/>
            <a:ext cx="422678" cy="3987791"/>
          </a:xfrm>
          <a:prstGeom prst="leftBrace">
            <a:avLst/>
          </a:prstGeom>
          <a:ln>
            <a:solidFill>
              <a:srgbClr val="FF00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6</a:t>
            </a:fld>
            <a:endParaRPr lang="en-US"/>
          </a:p>
        </p:txBody>
      </p:sp>
    </p:spTree>
    <p:extLst>
      <p:ext uri="{BB962C8B-B14F-4D97-AF65-F5344CB8AC3E}">
        <p14:creationId xmlns:p14="http://schemas.microsoft.com/office/powerpoint/2010/main" val="4041901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28 Rectángulo redondeado"/>
          <p:cNvSpPr/>
          <p:nvPr/>
        </p:nvSpPr>
        <p:spPr>
          <a:xfrm>
            <a:off x="5310963" y="1611417"/>
            <a:ext cx="2613837" cy="3246333"/>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just"/>
            <a:endParaRPr lang="en-GB" sz="2000" dirty="0" smtClean="0">
              <a:solidFill>
                <a:schemeClr val="tx1">
                  <a:lumMod val="50000"/>
                  <a:lumOff val="50000"/>
                </a:schemeClr>
              </a:solidFill>
            </a:endParaRPr>
          </a:p>
          <a:p>
            <a:pPr algn="just"/>
            <a:endParaRPr lang="en-GB" sz="2000" dirty="0">
              <a:solidFill>
                <a:schemeClr val="tx1">
                  <a:lumMod val="50000"/>
                  <a:lumOff val="50000"/>
                </a:schemeClr>
              </a:solidFill>
            </a:endParaRPr>
          </a:p>
          <a:p>
            <a:pPr algn="just"/>
            <a:endParaRPr lang="en-GB" sz="2000" dirty="0" smtClean="0">
              <a:solidFill>
                <a:schemeClr val="tx1">
                  <a:lumMod val="50000"/>
                  <a:lumOff val="50000"/>
                </a:schemeClr>
              </a:solidFill>
            </a:endParaRPr>
          </a:p>
          <a:p>
            <a:pPr algn="just"/>
            <a:endParaRPr lang="en-GB" sz="2000" dirty="0">
              <a:solidFill>
                <a:schemeClr val="tx1">
                  <a:lumMod val="50000"/>
                  <a:lumOff val="50000"/>
                </a:schemeClr>
              </a:solidFill>
            </a:endParaRPr>
          </a:p>
          <a:p>
            <a:pPr algn="ctr"/>
            <a:endParaRPr lang="en-GB" sz="4000" dirty="0" smtClean="0">
              <a:solidFill>
                <a:schemeClr val="tx1">
                  <a:lumMod val="50000"/>
                  <a:lumOff val="50000"/>
                </a:schemeClr>
              </a:solidFill>
            </a:endParaRPr>
          </a:p>
          <a:p>
            <a:pPr algn="ctr"/>
            <a:r>
              <a:rPr lang="en-GB" sz="4000" dirty="0" smtClean="0">
                <a:solidFill>
                  <a:schemeClr val="tx1">
                    <a:lumMod val="50000"/>
                    <a:lumOff val="50000"/>
                  </a:schemeClr>
                </a:solidFill>
              </a:rPr>
              <a:t>11,9%</a:t>
            </a:r>
            <a:endParaRPr lang="en-GB" sz="4000" dirty="0">
              <a:solidFill>
                <a:schemeClr val="tx1">
                  <a:lumMod val="50000"/>
                  <a:lumOff val="50000"/>
                </a:schemeClr>
              </a:solidFill>
            </a:endParaRPr>
          </a:p>
          <a:p>
            <a:pPr algn="just"/>
            <a:endParaRPr lang="en-GB" sz="2000" dirty="0">
              <a:solidFill>
                <a:schemeClr val="tx1">
                  <a:lumMod val="50000"/>
                  <a:lumOff val="50000"/>
                </a:schemeClr>
              </a:solidFill>
            </a:endParaRPr>
          </a:p>
        </p:txBody>
      </p:sp>
      <p:sp>
        <p:nvSpPr>
          <p:cNvPr id="17" name="28 Rectángulo redondeado"/>
          <p:cNvSpPr/>
          <p:nvPr/>
        </p:nvSpPr>
        <p:spPr>
          <a:xfrm>
            <a:off x="1424763" y="1611417"/>
            <a:ext cx="2690037" cy="3246333"/>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342900" indent="-342900" algn="just">
              <a:buFont typeface="Arial" panose="020B0604020202020204" pitchFamily="34" charset="0"/>
              <a:buChar char="•"/>
            </a:pPr>
            <a:endParaRPr lang="en-GB" sz="2000" dirty="0" smtClean="0">
              <a:solidFill>
                <a:schemeClr val="tx1">
                  <a:lumMod val="50000"/>
                  <a:lumOff val="50000"/>
                </a:schemeClr>
              </a:solidFill>
            </a:endParaRPr>
          </a:p>
          <a:p>
            <a:pPr marL="342900" indent="-342900" algn="just">
              <a:buFont typeface="Arial" panose="020B0604020202020204" pitchFamily="34" charset="0"/>
              <a:buChar char="•"/>
            </a:pPr>
            <a:endParaRPr lang="en-GB" sz="2000" dirty="0">
              <a:solidFill>
                <a:schemeClr val="tx1">
                  <a:lumMod val="50000"/>
                  <a:lumOff val="50000"/>
                </a:schemeClr>
              </a:solidFill>
            </a:endParaRPr>
          </a:p>
          <a:p>
            <a:pPr marL="342900" indent="-342900" algn="just">
              <a:buFont typeface="Arial" panose="020B0604020202020204" pitchFamily="34" charset="0"/>
              <a:buChar char="•"/>
            </a:pPr>
            <a:endParaRPr lang="en-GB" sz="2000" dirty="0" smtClean="0">
              <a:solidFill>
                <a:schemeClr val="tx1">
                  <a:lumMod val="50000"/>
                  <a:lumOff val="50000"/>
                </a:schemeClr>
              </a:solidFill>
            </a:endParaRPr>
          </a:p>
          <a:p>
            <a:pPr marL="342900" indent="-342900" algn="just">
              <a:buFont typeface="Arial" panose="020B0604020202020204" pitchFamily="34" charset="0"/>
              <a:buChar char="•"/>
            </a:pPr>
            <a:endParaRPr lang="en-GB" sz="2000" dirty="0">
              <a:solidFill>
                <a:schemeClr val="tx1">
                  <a:lumMod val="50000"/>
                  <a:lumOff val="50000"/>
                </a:schemeClr>
              </a:solidFill>
            </a:endParaRPr>
          </a:p>
          <a:p>
            <a:pPr algn="ctr"/>
            <a:endParaRPr lang="en-GB" sz="4000" dirty="0" smtClean="0">
              <a:solidFill>
                <a:schemeClr val="tx1">
                  <a:lumMod val="50000"/>
                  <a:lumOff val="50000"/>
                </a:schemeClr>
              </a:solidFill>
            </a:endParaRPr>
          </a:p>
          <a:p>
            <a:pPr algn="ctr"/>
            <a:r>
              <a:rPr lang="en-GB" sz="4000" dirty="0" smtClean="0">
                <a:solidFill>
                  <a:schemeClr val="tx1">
                    <a:lumMod val="50000"/>
                    <a:lumOff val="50000"/>
                  </a:schemeClr>
                </a:solidFill>
              </a:rPr>
              <a:t>12%</a:t>
            </a:r>
          </a:p>
          <a:p>
            <a:pPr marL="342900" indent="-342900" algn="just">
              <a:buFont typeface="Arial" panose="020B0604020202020204" pitchFamily="34" charset="0"/>
              <a:buChar char="•"/>
            </a:pPr>
            <a:endParaRPr lang="en-GB" sz="2000" dirty="0" smtClean="0">
              <a:solidFill>
                <a:schemeClr val="tx1">
                  <a:lumMod val="50000"/>
                  <a:lumOff val="50000"/>
                </a:schemeClr>
              </a:solidFill>
            </a:endParaRPr>
          </a:p>
        </p:txBody>
      </p:sp>
      <p:sp>
        <p:nvSpPr>
          <p:cNvPr id="12" name="Content Placeholder 14"/>
          <p:cNvSpPr txBox="1">
            <a:spLocks/>
          </p:cNvSpPr>
          <p:nvPr/>
        </p:nvSpPr>
        <p:spPr>
          <a:xfrm>
            <a:off x="880834" y="4837635"/>
            <a:ext cx="2971994" cy="29677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0" i="0" kern="1200" spc="0">
                <a:solidFill>
                  <a:schemeClr val="accent1"/>
                </a:solidFill>
                <a:latin typeface="Verdan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400" dirty="0" smtClean="0">
              <a:solidFill>
                <a:schemeClr val="tx1">
                  <a:lumMod val="65000"/>
                  <a:lumOff val="35000"/>
                </a:schemeClr>
              </a:solidFill>
            </a:endParaRPr>
          </a:p>
        </p:txBody>
      </p:sp>
      <p:pic>
        <p:nvPicPr>
          <p:cNvPr id="13" name="Picture 2" descr="Resultado de imagen para el mun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730737">
            <a:off x="2014284" y="1950306"/>
            <a:ext cx="1380118" cy="131677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Resultado de imagen para energia renovable chile"/>
          <p:cNvPicPr>
            <a:picLocks noChangeAspect="1" noChangeArrowheads="1"/>
          </p:cNvPicPr>
          <p:nvPr/>
        </p:nvPicPr>
        <p:blipFill rotWithShape="1">
          <a:blip r:embed="rId4">
            <a:extLst>
              <a:ext uri="{28A0092B-C50C-407E-A947-70E740481C1C}">
                <a14:useLocalDpi xmlns:a14="http://schemas.microsoft.com/office/drawing/2010/main" val="0"/>
              </a:ext>
            </a:extLst>
          </a:blip>
          <a:srcRect r="5600"/>
          <a:stretch/>
        </p:blipFill>
        <p:spPr bwMode="auto">
          <a:xfrm>
            <a:off x="5622429" y="1839625"/>
            <a:ext cx="2073771" cy="1647594"/>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7</a:t>
            </a:fld>
            <a:endParaRPr lang="en-US"/>
          </a:p>
        </p:txBody>
      </p:sp>
      <p:sp>
        <p:nvSpPr>
          <p:cNvPr id="9" name="28 Rectángulo redondeado"/>
          <p:cNvSpPr/>
          <p:nvPr/>
        </p:nvSpPr>
        <p:spPr>
          <a:xfrm>
            <a:off x="3429000" y="429487"/>
            <a:ext cx="2157820" cy="702788"/>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CL" sz="4800" b="1" dirty="0" smtClean="0">
                <a:solidFill>
                  <a:srgbClr val="005FA1"/>
                </a:solidFill>
              </a:rPr>
              <a:t>2017</a:t>
            </a:r>
            <a:r>
              <a:rPr lang="es-CL" sz="2000" b="1" dirty="0" smtClean="0">
                <a:solidFill>
                  <a:srgbClr val="005FA1"/>
                </a:solidFill>
              </a:rPr>
              <a:t> </a:t>
            </a:r>
          </a:p>
        </p:txBody>
      </p:sp>
    </p:spTree>
    <p:extLst>
      <p:ext uri="{BB962C8B-B14F-4D97-AF65-F5344CB8AC3E}">
        <p14:creationId xmlns:p14="http://schemas.microsoft.com/office/powerpoint/2010/main" val="37171954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8 Rectángulo redondeado"/>
          <p:cNvSpPr/>
          <p:nvPr/>
        </p:nvSpPr>
        <p:spPr>
          <a:xfrm>
            <a:off x="2286000" y="361177"/>
            <a:ext cx="5105400" cy="455655"/>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r>
              <a:rPr lang="es-CL" sz="2400" b="1" dirty="0" smtClean="0">
                <a:solidFill>
                  <a:srgbClr val="006CB7"/>
                </a:solidFill>
                <a:latin typeface="Verdana"/>
                <a:ea typeface="ヒラギノ角ゴ Pro W3" charset="-128"/>
                <a:cs typeface="Verdana"/>
              </a:rPr>
              <a:t>  ¿Qué viene en el futuro…?</a:t>
            </a:r>
            <a:endParaRPr lang="en-US" sz="2400" b="1" dirty="0">
              <a:solidFill>
                <a:srgbClr val="006CB7"/>
              </a:solidFill>
              <a:latin typeface="Verdana"/>
              <a:ea typeface="ヒラギノ角ゴ Pro W3" charset="-128"/>
              <a:cs typeface="Verdana"/>
            </a:endParaRPr>
          </a:p>
        </p:txBody>
      </p:sp>
      <p:pic>
        <p:nvPicPr>
          <p:cNvPr id="3074" name="Picture 2" descr="Resultado de imagen para acuerdo de par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8161" y="1124533"/>
            <a:ext cx="1248839" cy="180620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polica 20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1200150"/>
            <a:ext cx="1311635" cy="168082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n relacionada"/>
          <p:cNvPicPr>
            <a:picLocks noChangeAspect="1" noChangeArrowheads="1"/>
          </p:cNvPicPr>
          <p:nvPr/>
        </p:nvPicPr>
        <p:blipFill rotWithShape="1">
          <a:blip r:embed="rId5">
            <a:extLst>
              <a:ext uri="{28A0092B-C50C-407E-A947-70E740481C1C}">
                <a14:useLocalDpi xmlns:a14="http://schemas.microsoft.com/office/drawing/2010/main" val="0"/>
              </a:ext>
            </a:extLst>
          </a:blip>
          <a:srcRect l="-2028" t="-5167" r="18398" b="5167"/>
          <a:stretch/>
        </p:blipFill>
        <p:spPr bwMode="auto">
          <a:xfrm>
            <a:off x="6231783" y="1200150"/>
            <a:ext cx="1845417" cy="1654969"/>
          </a:xfrm>
          <a:prstGeom prst="rect">
            <a:avLst/>
          </a:prstGeom>
          <a:noFill/>
          <a:extLst>
            <a:ext uri="{909E8E84-426E-40DD-AFC4-6F175D3DCCD1}">
              <a14:hiddenFill xmlns:a14="http://schemas.microsoft.com/office/drawing/2010/main">
                <a:solidFill>
                  <a:srgbClr val="FFFFFF"/>
                </a:solidFill>
              </a14:hiddenFill>
            </a:ext>
          </a:extLst>
        </p:spPr>
      </p:pic>
      <p:sp>
        <p:nvSpPr>
          <p:cNvPr id="10" name="28 Rectángulo redondeado"/>
          <p:cNvSpPr/>
          <p:nvPr/>
        </p:nvSpPr>
        <p:spPr>
          <a:xfrm>
            <a:off x="1020762" y="3105150"/>
            <a:ext cx="1951038" cy="167640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CL" sz="1400" b="1" dirty="0">
                <a:solidFill>
                  <a:srgbClr val="005FA1"/>
                </a:solidFill>
              </a:rPr>
              <a:t>Mantener </a:t>
            </a:r>
            <a:r>
              <a:rPr lang="es-CL" sz="1400" b="1" dirty="0" smtClean="0">
                <a:solidFill>
                  <a:srgbClr val="005FA1"/>
                </a:solidFill>
              </a:rPr>
              <a:t>el aumento temperatura </a:t>
            </a:r>
            <a:r>
              <a:rPr lang="es-CL" sz="1400" b="1" dirty="0">
                <a:solidFill>
                  <a:srgbClr val="005FA1"/>
                </a:solidFill>
              </a:rPr>
              <a:t>bajo los 2 </a:t>
            </a:r>
            <a:r>
              <a:rPr lang="es-CL" sz="1400" b="1" dirty="0">
                <a:solidFill>
                  <a:srgbClr val="005FA1"/>
                </a:solidFill>
                <a:latin typeface="Times New Roman" panose="02020603050405020304" pitchFamily="18" charset="0"/>
                <a:cs typeface="Times New Roman" panose="02020603050405020304" pitchFamily="18" charset="0"/>
              </a:rPr>
              <a:t>º</a:t>
            </a:r>
            <a:r>
              <a:rPr lang="es-CL" sz="1400" b="1" dirty="0">
                <a:solidFill>
                  <a:srgbClr val="005FA1"/>
                </a:solidFill>
              </a:rPr>
              <a:t>C </a:t>
            </a:r>
            <a:r>
              <a:rPr lang="es-CL" sz="1400" b="1" dirty="0" smtClean="0">
                <a:solidFill>
                  <a:srgbClr val="005FA1"/>
                </a:solidFill>
              </a:rPr>
              <a:t>, a niveles preindustriales</a:t>
            </a:r>
            <a:endParaRPr lang="es-CL" sz="1400" b="1" dirty="0">
              <a:solidFill>
                <a:srgbClr val="005FA1"/>
              </a:solidFill>
            </a:endParaRPr>
          </a:p>
        </p:txBody>
      </p:sp>
      <p:sp>
        <p:nvSpPr>
          <p:cNvPr id="11" name="28 Rectángulo redondeado"/>
          <p:cNvSpPr/>
          <p:nvPr/>
        </p:nvSpPr>
        <p:spPr>
          <a:xfrm>
            <a:off x="3558381" y="3105150"/>
            <a:ext cx="1951038" cy="167640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CL" sz="1400" b="1" dirty="0" smtClean="0">
                <a:solidFill>
                  <a:srgbClr val="005FA1"/>
                </a:solidFill>
              </a:rPr>
              <a:t>3er Pilar:</a:t>
            </a:r>
          </a:p>
          <a:p>
            <a:pPr algn="ctr"/>
            <a:r>
              <a:rPr lang="es-CL" sz="1400" b="1" dirty="0" smtClean="0">
                <a:solidFill>
                  <a:srgbClr val="005FA1"/>
                </a:solidFill>
              </a:rPr>
              <a:t>70% de energ</a:t>
            </a:r>
            <a:r>
              <a:rPr lang="es-ES" sz="1400" b="1" dirty="0" err="1" smtClean="0">
                <a:solidFill>
                  <a:srgbClr val="005FA1"/>
                </a:solidFill>
              </a:rPr>
              <a:t>ías</a:t>
            </a:r>
            <a:r>
              <a:rPr lang="es-ES" sz="1400" b="1" dirty="0" smtClean="0">
                <a:solidFill>
                  <a:srgbClr val="005FA1"/>
                </a:solidFill>
              </a:rPr>
              <a:t> renovables</a:t>
            </a:r>
            <a:r>
              <a:rPr lang="es-CL" sz="1400" b="1" dirty="0" smtClean="0">
                <a:solidFill>
                  <a:srgbClr val="005FA1"/>
                </a:solidFill>
              </a:rPr>
              <a:t> al 2050</a:t>
            </a:r>
            <a:endParaRPr lang="es-CL" sz="1400" b="1" dirty="0">
              <a:solidFill>
                <a:srgbClr val="005FA1"/>
              </a:solidFill>
            </a:endParaRPr>
          </a:p>
        </p:txBody>
      </p:sp>
      <p:sp>
        <p:nvSpPr>
          <p:cNvPr id="12" name="28 Rectángulo redondeado"/>
          <p:cNvSpPr/>
          <p:nvPr/>
        </p:nvSpPr>
        <p:spPr>
          <a:xfrm>
            <a:off x="6220918" y="3105150"/>
            <a:ext cx="1951038" cy="1676400"/>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s-CL" sz="1400" b="1" dirty="0" smtClean="0">
                <a:solidFill>
                  <a:srgbClr val="005FA1"/>
                </a:solidFill>
              </a:rPr>
              <a:t>Bajas en los costos de construcción y posicionamiento a un bajo costo en las licitaciones de suministro:</a:t>
            </a:r>
          </a:p>
          <a:p>
            <a:pPr algn="ctr"/>
            <a:r>
              <a:rPr lang="es-CL" sz="1400" b="1" dirty="0">
                <a:solidFill>
                  <a:srgbClr val="005FA1"/>
                </a:solidFill>
              </a:rPr>
              <a:t>47,6 US$/</a:t>
            </a:r>
            <a:r>
              <a:rPr lang="es-CL" sz="1400" b="1" dirty="0" err="1">
                <a:solidFill>
                  <a:srgbClr val="005FA1"/>
                </a:solidFill>
              </a:rPr>
              <a:t>MWh</a:t>
            </a:r>
            <a:endParaRPr lang="es-CL" sz="1400" b="1" dirty="0">
              <a:solidFill>
                <a:srgbClr val="005FA1"/>
              </a:solidFill>
            </a:endParaRPr>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8</a:t>
            </a:fld>
            <a:endParaRPr lang="en-US"/>
          </a:p>
        </p:txBody>
      </p:sp>
    </p:spTree>
    <p:extLst>
      <p:ext uri="{BB962C8B-B14F-4D97-AF65-F5344CB8AC3E}">
        <p14:creationId xmlns:p14="http://schemas.microsoft.com/office/powerpoint/2010/main" val="4193824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91400" y="1733550"/>
            <a:ext cx="990600" cy="369332"/>
          </a:xfrm>
          <a:prstGeom prst="rect">
            <a:avLst/>
          </a:prstGeom>
          <a:noFill/>
        </p:spPr>
        <p:txBody>
          <a:bodyPr wrap="square" rtlCol="0">
            <a:spAutoFit/>
          </a:bodyPr>
          <a:lstStyle/>
          <a:p>
            <a:endParaRPr lang="en-GB" dirty="0"/>
          </a:p>
        </p:txBody>
      </p:sp>
      <p:sp>
        <p:nvSpPr>
          <p:cNvPr id="2" name="1 Marcador de número de diapositiva"/>
          <p:cNvSpPr>
            <a:spLocks noGrp="1"/>
          </p:cNvSpPr>
          <p:nvPr>
            <p:ph type="sldNum" sz="quarter" idx="4"/>
          </p:nvPr>
        </p:nvSpPr>
        <p:spPr/>
        <p:txBody>
          <a:bodyPr/>
          <a:lstStyle/>
          <a:p>
            <a:pPr>
              <a:defRPr/>
            </a:pPr>
            <a:fld id="{B977E711-F5B4-4773-8AF4-B910148A62A4}" type="slidenum">
              <a:rPr lang="en-US" smtClean="0"/>
              <a:pPr>
                <a:defRPr/>
              </a:pPr>
              <a:t>9</a:t>
            </a:fld>
            <a:endParaRPr lang="en-US"/>
          </a:p>
        </p:txBody>
      </p:sp>
      <p:sp>
        <p:nvSpPr>
          <p:cNvPr id="7" name="28 Rectángulo redondeado"/>
          <p:cNvSpPr/>
          <p:nvPr/>
        </p:nvSpPr>
        <p:spPr>
          <a:xfrm>
            <a:off x="990600" y="1429658"/>
            <a:ext cx="4572000" cy="1751692"/>
          </a:xfrm>
          <a:prstGeom prst="round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s-ES" sz="3600" b="1" dirty="0" smtClean="0">
                <a:solidFill>
                  <a:srgbClr val="005FA1"/>
                </a:solidFill>
              </a:rPr>
              <a:t>Seguridad de suministro y </a:t>
            </a:r>
            <a:r>
              <a:rPr lang="es-ES" sz="3600" b="1" smtClean="0">
                <a:solidFill>
                  <a:srgbClr val="005FA1"/>
                </a:solidFill>
              </a:rPr>
              <a:t>ERNC variables</a:t>
            </a:r>
            <a:endParaRPr lang="es-CL" sz="3600" b="1" dirty="0" smtClean="0">
              <a:solidFill>
                <a:srgbClr val="005FA1"/>
              </a:solidFill>
            </a:endParaRPr>
          </a:p>
        </p:txBody>
      </p:sp>
      <p:pic>
        <p:nvPicPr>
          <p:cNvPr id="3" name="Picture 2"/>
          <p:cNvPicPr>
            <a:picLocks noChangeAspect="1"/>
          </p:cNvPicPr>
          <p:nvPr/>
        </p:nvPicPr>
        <p:blipFill>
          <a:blip r:embed="rId3"/>
          <a:stretch>
            <a:fillRect/>
          </a:stretch>
        </p:blipFill>
        <p:spPr>
          <a:xfrm>
            <a:off x="6126671" y="0"/>
            <a:ext cx="3553396" cy="5143500"/>
          </a:xfrm>
          <a:prstGeom prst="rect">
            <a:avLst/>
          </a:prstGeom>
        </p:spPr>
      </p:pic>
    </p:spTree>
    <p:extLst>
      <p:ext uri="{BB962C8B-B14F-4D97-AF65-F5344CB8AC3E}">
        <p14:creationId xmlns:p14="http://schemas.microsoft.com/office/powerpoint/2010/main" val="23758933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59668</TotalTime>
  <Words>1628</Words>
  <Application>Microsoft Office PowerPoint</Application>
  <PresentationFormat>Presentación en pantalla (16:9)</PresentationFormat>
  <Paragraphs>319</Paragraphs>
  <Slides>35</Slides>
  <Notes>32</Notes>
  <HiddenSlides>0</HiddenSlides>
  <MMClips>0</MMClips>
  <ScaleCrop>false</ScaleCrop>
  <HeadingPairs>
    <vt:vector size="4" baseType="variant">
      <vt:variant>
        <vt:lpstr>Tema</vt:lpstr>
      </vt:variant>
      <vt:variant>
        <vt:i4>4</vt:i4>
      </vt:variant>
      <vt:variant>
        <vt:lpstr>Títulos de diapositiva</vt:lpstr>
      </vt:variant>
      <vt:variant>
        <vt:i4>35</vt:i4>
      </vt:variant>
    </vt:vector>
  </HeadingPairs>
  <TitlesOfParts>
    <vt:vector size="39" baseType="lpstr">
      <vt:lpstr>1_Office Theme</vt:lpstr>
      <vt:lpstr>2_Office Theme</vt:lpstr>
      <vt:lpstr>Diseño personalizado</vt:lpstr>
      <vt:lpstr>Tema1</vt:lpstr>
      <vt:lpstr>Presentación de PowerPoint</vt:lpstr>
      <vt:lpstr>Presentación de PowerPoint</vt:lpstr>
      <vt:lpstr>Presentación de PowerPoint</vt:lpstr>
      <vt:lpstr>Presentación de PowerPoint</vt:lpstr>
      <vt:lpstr>Presentación de PowerPoint</vt:lpstr>
      <vt:lpstr>Incentivos regulatorios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(CNE en colaboración con la Pontificia Universidad Católica de Chile) </vt:lpstr>
      <vt:lpstr>Presentación de PowerPoint</vt:lpstr>
      <vt:lpstr>VARIABILIDAD DE GENERACIÓN DE ENERGÍA SOLAR Y EÓLICA    </vt:lpstr>
      <vt:lpstr>Presentación de PowerPoint</vt:lpstr>
      <vt:lpstr>Presentación de PowerPoint</vt:lpstr>
    </vt:vector>
  </TitlesOfParts>
  <Company>MinEnergia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Executive Director</dc:creator>
  <cp:lastModifiedBy>aoctavio</cp:lastModifiedBy>
  <cp:revision>2139</cp:revision>
  <cp:lastPrinted>2015-12-11T11:36:32Z</cp:lastPrinted>
  <dcterms:created xsi:type="dcterms:W3CDTF">2012-08-17T16:42:43Z</dcterms:created>
  <dcterms:modified xsi:type="dcterms:W3CDTF">2017-08-01T12:25:59Z</dcterms:modified>
</cp:coreProperties>
</file>