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8" r:id="rId3"/>
    <p:sldId id="305" r:id="rId4"/>
    <p:sldId id="307" r:id="rId5"/>
    <p:sldId id="308" r:id="rId6"/>
    <p:sldId id="309" r:id="rId7"/>
    <p:sldId id="310" r:id="rId8"/>
    <p:sldId id="311" r:id="rId9"/>
    <p:sldId id="312" r:id="rId10"/>
    <p:sldId id="313" r:id="rId11"/>
    <p:sldId id="314" r:id="rId12"/>
    <p:sldId id="315" r:id="rId13"/>
    <p:sldId id="316" r:id="rId14"/>
    <p:sldId id="319" r:id="rId15"/>
    <p:sldId id="320" r:id="rId16"/>
    <p:sldId id="321" r:id="rId17"/>
    <p:sldId id="323" r:id="rId18"/>
    <p:sldId id="324" r:id="rId19"/>
    <p:sldId id="326" r:id="rId20"/>
    <p:sldId id="327" r:id="rId21"/>
    <p:sldId id="328" r:id="rId22"/>
    <p:sldId id="306" r:id="rId23"/>
  </p:sldIdLst>
  <p:sldSz cx="9144000" cy="6858000" type="screen4x3"/>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61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450" cy="496841"/>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0652" y="0"/>
            <a:ext cx="2945450" cy="496841"/>
          </a:xfrm>
          <a:prstGeom prst="rect">
            <a:avLst/>
          </a:prstGeom>
        </p:spPr>
        <p:txBody>
          <a:bodyPr vert="horz" lIns="91440" tIns="45720" rIns="91440" bIns="45720" rtlCol="0"/>
          <a:lstStyle>
            <a:lvl1pPr algn="r">
              <a:defRPr sz="1200"/>
            </a:lvl1pPr>
          </a:lstStyle>
          <a:p>
            <a:fld id="{BCA8A718-9AE3-492C-92F5-C5C7F0B1E97C}" type="datetimeFigureOut">
              <a:rPr lang="es-ES" smtClean="0"/>
              <a:pPr/>
              <a:t>01/08/2017</a:t>
            </a:fld>
            <a:endParaRPr lang="es-ES" dirty="0"/>
          </a:p>
        </p:txBody>
      </p:sp>
      <p:sp>
        <p:nvSpPr>
          <p:cNvPr id="4" name="3 Marcador de pie de página"/>
          <p:cNvSpPr>
            <a:spLocks noGrp="1"/>
          </p:cNvSpPr>
          <p:nvPr>
            <p:ph type="ftr" sz="quarter" idx="2"/>
          </p:nvPr>
        </p:nvSpPr>
        <p:spPr>
          <a:xfrm>
            <a:off x="0" y="9428102"/>
            <a:ext cx="2945450" cy="496841"/>
          </a:xfrm>
          <a:prstGeom prst="rect">
            <a:avLst/>
          </a:prstGeom>
        </p:spPr>
        <p:txBody>
          <a:bodyPr vert="horz" lIns="91440" tIns="45720" rIns="91440" bIns="45720"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50652" y="9428102"/>
            <a:ext cx="2945450" cy="496841"/>
          </a:xfrm>
          <a:prstGeom prst="rect">
            <a:avLst/>
          </a:prstGeom>
        </p:spPr>
        <p:txBody>
          <a:bodyPr vert="horz" lIns="91440" tIns="45720" rIns="91440" bIns="45720" rtlCol="0" anchor="b"/>
          <a:lstStyle>
            <a:lvl1pPr algn="r">
              <a:defRPr sz="1200"/>
            </a:lvl1pPr>
          </a:lstStyle>
          <a:p>
            <a:fld id="{9FFA3190-294F-4060-8F16-BFF51CF170EB}" type="slidenum">
              <a:rPr lang="es-ES" smtClean="0"/>
              <a:pPr/>
              <a:t>‹Nº›</a:t>
            </a:fld>
            <a:endParaRPr lang="es-ES" dirty="0"/>
          </a:p>
        </p:txBody>
      </p:sp>
    </p:spTree>
    <p:extLst>
      <p:ext uri="{BB962C8B-B14F-4D97-AF65-F5344CB8AC3E}">
        <p14:creationId xmlns:p14="http://schemas.microsoft.com/office/powerpoint/2010/main" val="2634896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CL" dirty="0"/>
          </a:p>
        </p:txBody>
      </p:sp>
      <p:sp>
        <p:nvSpPr>
          <p:cNvPr id="3" name="2 Marcador de fecha"/>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D10BC68-46C1-45AA-B6A5-AA60766BF841}" type="datetimeFigureOut">
              <a:rPr lang="es-CL" smtClean="0"/>
              <a:pPr/>
              <a:t>01-08-2017</a:t>
            </a:fld>
            <a:endParaRPr lang="es-CL" dirty="0"/>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CL" dirty="0"/>
          </a:p>
        </p:txBody>
      </p:sp>
      <p:sp>
        <p:nvSpPr>
          <p:cNvPr id="5" name="4 Marcador de notas"/>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s-CL" dirty="0"/>
          </a:p>
        </p:txBody>
      </p:sp>
      <p:sp>
        <p:nvSpPr>
          <p:cNvPr id="7" name="6 Marcador de número de diapositiva"/>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BBB3F7DC-2295-488C-A9C4-3321F38426FF}" type="slidenum">
              <a:rPr lang="es-CL" smtClean="0"/>
              <a:pPr/>
              <a:t>‹Nº›</a:t>
            </a:fld>
            <a:endParaRPr lang="es-CL" dirty="0"/>
          </a:p>
        </p:txBody>
      </p:sp>
    </p:spTree>
    <p:extLst>
      <p:ext uri="{BB962C8B-B14F-4D97-AF65-F5344CB8AC3E}">
        <p14:creationId xmlns:p14="http://schemas.microsoft.com/office/powerpoint/2010/main" val="1521833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27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5A71F3-7D4C-4495-9F85-29B6D306DF67}" type="slidenum">
              <a:rPr lang="es-CL" smtClean="0"/>
              <a:pPr fontAlgn="base">
                <a:spcBef>
                  <a:spcPct val="0"/>
                </a:spcBef>
                <a:spcAft>
                  <a:spcPct val="0"/>
                </a:spcAft>
                <a:defRPr/>
              </a:pPr>
              <a:t>1</a:t>
            </a:fld>
            <a:endParaRPr lang="es-CL" dirty="0" smtClean="0"/>
          </a:p>
        </p:txBody>
      </p:sp>
      <p:sp>
        <p:nvSpPr>
          <p:cNvPr id="32773"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1330947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10</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924294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11</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614812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12</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897134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13</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411462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14</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1749345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15</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773524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16</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994089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17</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3478290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18</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472759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19</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3897370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2</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119533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20</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1199669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21</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94535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27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5A71F3-7D4C-4495-9F85-29B6D306DF67}" type="slidenum">
              <a:rPr lang="es-CL" smtClean="0"/>
              <a:pPr fontAlgn="base">
                <a:spcBef>
                  <a:spcPct val="0"/>
                </a:spcBef>
                <a:spcAft>
                  <a:spcPct val="0"/>
                </a:spcAft>
                <a:defRPr/>
              </a:pPr>
              <a:t>22</a:t>
            </a:fld>
            <a:endParaRPr lang="es-CL" dirty="0" smtClean="0"/>
          </a:p>
        </p:txBody>
      </p:sp>
      <p:sp>
        <p:nvSpPr>
          <p:cNvPr id="32773"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6402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3</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1292873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4</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343446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5</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4265563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6</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3746480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7</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3885720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8</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4294235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7A5F5-6AA3-474A-81A5-8BD4EA7692E5}" type="slidenum">
              <a:rPr lang="es-CL" smtClean="0"/>
              <a:pPr fontAlgn="base">
                <a:spcBef>
                  <a:spcPct val="0"/>
                </a:spcBef>
                <a:spcAft>
                  <a:spcPct val="0"/>
                </a:spcAft>
                <a:defRPr/>
              </a:pPr>
              <a:t>9</a:t>
            </a:fld>
            <a:endParaRPr lang="es-CL" dirty="0" smtClean="0"/>
          </a:p>
        </p:txBody>
      </p:sp>
      <p:sp>
        <p:nvSpPr>
          <p:cNvPr id="33797" name="4 Marcador de encabezado"/>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s-CL" dirty="0" smtClean="0"/>
          </a:p>
        </p:txBody>
      </p:sp>
    </p:spTree>
    <p:extLst>
      <p:ext uri="{BB962C8B-B14F-4D97-AF65-F5344CB8AC3E}">
        <p14:creationId xmlns:p14="http://schemas.microsoft.com/office/powerpoint/2010/main" val="243359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01/08/2017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01/08/2017</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diaz@agycia.cl" TargetMode="External"/><Relationship Id="rId7"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mailto:idiaz@agycia.cl" TargetMode="External"/><Relationship Id="rId7" Type="http://schemas.openxmlformats.org/officeDocument/2006/relationships/image" Target="../media/image4.gif"/><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3 CuadroTexto"/>
          <p:cNvSpPr txBox="1">
            <a:spLocks noChangeArrowheads="1"/>
          </p:cNvSpPr>
          <p:nvPr/>
        </p:nvSpPr>
        <p:spPr bwMode="auto">
          <a:xfrm>
            <a:off x="683649" y="980728"/>
            <a:ext cx="793115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CL" sz="2000" b="1" dirty="0" smtClean="0">
                <a:solidFill>
                  <a:srgbClr val="17375E"/>
                </a:solidFill>
              </a:rPr>
              <a:t>XVII JORNADAS </a:t>
            </a:r>
            <a:r>
              <a:rPr lang="es-CL" sz="2000" b="1" dirty="0">
                <a:solidFill>
                  <a:srgbClr val="17375E"/>
                </a:solidFill>
              </a:rPr>
              <a:t>DE DERECHO DE </a:t>
            </a:r>
            <a:r>
              <a:rPr lang="es-CL" sz="2000" b="1" dirty="0" smtClean="0">
                <a:solidFill>
                  <a:srgbClr val="17375E"/>
                </a:solidFill>
              </a:rPr>
              <a:t>ENERGÍA</a:t>
            </a:r>
          </a:p>
          <a:p>
            <a:pPr algn="ctr" eaLnBrk="1" hangingPunct="1"/>
            <a:r>
              <a:rPr lang="es-CL" b="1" dirty="0" smtClean="0">
                <a:solidFill>
                  <a:srgbClr val="17375E"/>
                </a:solidFill>
              </a:rPr>
              <a:t>“</a:t>
            </a:r>
            <a:r>
              <a:rPr lang="es-CL" b="1" i="1" dirty="0" smtClean="0">
                <a:solidFill>
                  <a:srgbClr val="17375E"/>
                </a:solidFill>
              </a:rPr>
              <a:t>Nuevo Coordinador Independiente</a:t>
            </a:r>
            <a:r>
              <a:rPr lang="es-CL" b="1" dirty="0" smtClean="0">
                <a:solidFill>
                  <a:srgbClr val="17375E"/>
                </a:solidFill>
              </a:rPr>
              <a:t>”</a:t>
            </a:r>
          </a:p>
          <a:p>
            <a:pPr algn="ctr" eaLnBrk="1" hangingPunct="1"/>
            <a:endParaRPr lang="es-CL" sz="1200" b="1" dirty="0" smtClean="0">
              <a:solidFill>
                <a:srgbClr val="17375E"/>
              </a:solidFill>
            </a:endParaRPr>
          </a:p>
          <a:p>
            <a:pPr algn="ctr" eaLnBrk="1" hangingPunct="1"/>
            <a:endParaRPr lang="es-CL" sz="1200" b="1" dirty="0" smtClean="0">
              <a:solidFill>
                <a:srgbClr val="17375E"/>
              </a:solidFill>
            </a:endParaRPr>
          </a:p>
          <a:p>
            <a:pPr algn="ctr" eaLnBrk="1" hangingPunct="1"/>
            <a:endParaRPr lang="es-CL" sz="1200" b="1" dirty="0">
              <a:solidFill>
                <a:srgbClr val="17375E"/>
              </a:solidFill>
            </a:endParaRPr>
          </a:p>
          <a:p>
            <a:pPr algn="ctr" eaLnBrk="1" hangingPunct="1"/>
            <a:endParaRPr lang="es-CL" sz="1200" b="1" dirty="0">
              <a:solidFill>
                <a:srgbClr val="17375E"/>
              </a:solidFill>
            </a:endParaRPr>
          </a:p>
          <a:p>
            <a:pPr algn="ctr" eaLnBrk="1" hangingPunct="1"/>
            <a:r>
              <a:rPr lang="es-CL" sz="2000" b="1" dirty="0">
                <a:solidFill>
                  <a:srgbClr val="17375E"/>
                </a:solidFill>
              </a:rPr>
              <a:t>RÉGIMEN DE ACCESO A PREDIOS SIRVIENTES Y SERVIDUMBRES DE TRÁNSITO EN LA LEY GENERAL DE SERVICIOS ELÉCTRICOS</a:t>
            </a:r>
          </a:p>
          <a:p>
            <a:pPr algn="ctr" eaLnBrk="1" hangingPunct="1"/>
            <a:endParaRPr lang="es-CL" b="1" dirty="0" smtClean="0">
              <a:solidFill>
                <a:srgbClr val="17375E"/>
              </a:solidFill>
            </a:endParaRPr>
          </a:p>
          <a:p>
            <a:pPr algn="ctr" eaLnBrk="1" hangingPunct="1"/>
            <a:endParaRPr lang="es-CL" b="1" dirty="0" smtClean="0">
              <a:solidFill>
                <a:srgbClr val="17375E"/>
              </a:solidFill>
            </a:endParaRPr>
          </a:p>
          <a:p>
            <a:pPr algn="ctr" eaLnBrk="1" hangingPunct="1"/>
            <a:endParaRPr lang="es-CL" b="1" dirty="0">
              <a:solidFill>
                <a:srgbClr val="17375E"/>
              </a:solidFill>
            </a:endParaRPr>
          </a:p>
          <a:p>
            <a:pPr algn="ctr" eaLnBrk="1" hangingPunct="1"/>
            <a:endParaRPr lang="es-CL" b="1" dirty="0" smtClean="0">
              <a:solidFill>
                <a:srgbClr val="17375E"/>
              </a:solidFill>
            </a:endParaRPr>
          </a:p>
          <a:p>
            <a:pPr algn="ctr" eaLnBrk="1" hangingPunct="1"/>
            <a:endParaRPr lang="es-CL" b="1" dirty="0" smtClean="0">
              <a:solidFill>
                <a:srgbClr val="17375E"/>
              </a:solidFill>
            </a:endParaRPr>
          </a:p>
          <a:p>
            <a:pPr algn="ctr" eaLnBrk="1" hangingPunct="1"/>
            <a:endParaRPr lang="es-CL" b="1" dirty="0">
              <a:solidFill>
                <a:srgbClr val="17375E"/>
              </a:solidFill>
            </a:endParaRPr>
          </a:p>
          <a:p>
            <a:pPr algn="ctr" eaLnBrk="1" hangingPunct="1"/>
            <a:endParaRPr lang="es-CL" b="1" dirty="0" smtClean="0">
              <a:solidFill>
                <a:srgbClr val="17375E"/>
              </a:solidFill>
            </a:endParaRPr>
          </a:p>
          <a:p>
            <a:pPr algn="ctr" eaLnBrk="1" hangingPunct="1"/>
            <a:endParaRPr lang="es-CL" sz="800" b="1" dirty="0">
              <a:solidFill>
                <a:srgbClr val="17375E"/>
              </a:solidFill>
            </a:endParaRPr>
          </a:p>
          <a:p>
            <a:pPr algn="ctr" eaLnBrk="1" hangingPunct="1"/>
            <a:r>
              <a:rPr lang="es-CL" sz="1200" dirty="0" smtClean="0">
                <a:solidFill>
                  <a:srgbClr val="17375E"/>
                </a:solidFill>
              </a:rPr>
              <a:t>Ignacio </a:t>
            </a:r>
            <a:r>
              <a:rPr lang="es-CL" sz="1200" dirty="0">
                <a:solidFill>
                  <a:srgbClr val="17375E"/>
                </a:solidFill>
              </a:rPr>
              <a:t>Díaz Sahr </a:t>
            </a:r>
          </a:p>
          <a:p>
            <a:pPr algn="ctr" eaLnBrk="1" hangingPunct="1"/>
            <a:r>
              <a:rPr lang="es-CL" sz="1200" dirty="0" smtClean="0">
                <a:solidFill>
                  <a:srgbClr val="17375E"/>
                </a:solidFill>
                <a:hlinkClick r:id="rId3"/>
              </a:rPr>
              <a:t>idiaz@agycia.cl</a:t>
            </a:r>
            <a:endParaRPr lang="es-CL" sz="1200" dirty="0" smtClean="0">
              <a:solidFill>
                <a:srgbClr val="17375E"/>
              </a:solidFill>
            </a:endParaRPr>
          </a:p>
          <a:p>
            <a:pPr algn="ctr" eaLnBrk="1" hangingPunct="1"/>
            <a:endParaRPr lang="es-CL" sz="2000" dirty="0" smtClean="0">
              <a:solidFill>
                <a:srgbClr val="17375E"/>
              </a:solidFill>
            </a:endParaRPr>
          </a:p>
          <a:p>
            <a:pPr algn="ctr" eaLnBrk="1" hangingPunct="1"/>
            <a:r>
              <a:rPr lang="es-CL" sz="2000" dirty="0" smtClean="0">
                <a:solidFill>
                  <a:srgbClr val="17375E"/>
                </a:solidFill>
              </a:rPr>
              <a:t>Santiago, 1 de agosto de 2017</a:t>
            </a:r>
            <a:endParaRPr lang="es-CL" sz="2000" dirty="0">
              <a:solidFill>
                <a:srgbClr val="17375E"/>
              </a:solidFill>
            </a:endParaRPr>
          </a:p>
        </p:txBody>
      </p:sp>
      <p:sp>
        <p:nvSpPr>
          <p:cNvPr id="7" name="6 Marcador de número de diapositiva"/>
          <p:cNvSpPr>
            <a:spLocks noGrp="1"/>
          </p:cNvSpPr>
          <p:nvPr>
            <p:ph type="sldNum" sz="quarter" idx="12"/>
          </p:nvPr>
        </p:nvSpPr>
        <p:spPr/>
        <p:txBody>
          <a:bodyPr/>
          <a:lstStyle/>
          <a:p>
            <a:pPr>
              <a:defRPr/>
            </a:pPr>
            <a:fld id="{37425769-A6C6-411F-BA52-A091424C67EC}" type="slidenum">
              <a:rPr lang="es-CL" smtClean="0">
                <a:latin typeface="+mj-lt"/>
              </a:rPr>
              <a:pPr>
                <a:defRPr/>
              </a:pPr>
              <a:t>1</a:t>
            </a:fld>
            <a:endParaRPr lang="es-CL" dirty="0">
              <a:latin typeface="+mj-lt"/>
            </a:endParaRPr>
          </a:p>
        </p:txBody>
      </p:sp>
      <p:pic>
        <p:nvPicPr>
          <p:cNvPr id="2054" name="Picture 9" descr="lineas-electric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808" y="3501008"/>
            <a:ext cx="15684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10" descr="Z:\CLIENTES\[S15] Sun Edison\Talleres Derecho Eléctrico\Cap III (IDS)\solar-planta-itali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3608" y="3501008"/>
            <a:ext cx="1814512"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0" descr="Z:\CLIENTES\[S15] Sun Edison\Talleres Derecho Eléctrico\Cap III (IDS)\imagesCAP80NP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55976" y="3501008"/>
            <a:ext cx="1830388"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7" cstate="print"/>
          <a:srcRect/>
          <a:stretch>
            <a:fillRect/>
          </a:stretch>
        </p:blipFill>
        <p:spPr bwMode="auto">
          <a:xfrm>
            <a:off x="6156176" y="3501008"/>
            <a:ext cx="1830204" cy="1152128"/>
          </a:xfrm>
          <a:prstGeom prst="rect">
            <a:avLst/>
          </a:prstGeom>
          <a:noFill/>
          <a:ln w="9525">
            <a:noFill/>
            <a:miter lim="800000"/>
            <a:headEnd/>
            <a:tailEnd/>
          </a:ln>
          <a:effectLst/>
        </p:spPr>
      </p:pic>
    </p:spTree>
    <p:extLst>
      <p:ext uri="{BB962C8B-B14F-4D97-AF65-F5344CB8AC3E}">
        <p14:creationId xmlns:p14="http://schemas.microsoft.com/office/powerpoint/2010/main" val="1874729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solidFill>
                  <a:schemeClr val="bg1">
                    <a:lumMod val="50000"/>
                  </a:schemeClr>
                </a:solidFill>
              </a:rPr>
              <a:t>Introducción</a:t>
            </a:r>
            <a:endParaRPr lang="es-CL" b="1" dirty="0">
              <a:solidFill>
                <a:schemeClr val="bg1">
                  <a:lumMod val="50000"/>
                </a:schemeClr>
              </a:solidFill>
            </a:endParaRPr>
          </a:p>
          <a:p>
            <a:pPr eaLnBrk="1" hangingPunct="1">
              <a:lnSpc>
                <a:spcPct val="150000"/>
              </a:lnSpc>
              <a:buFont typeface="Arial" pitchFamily="34" charset="0"/>
              <a:buAutoNum type="romanUcPeriod"/>
            </a:pPr>
            <a:r>
              <a:rPr lang="es-CL" sz="2000" b="1" dirty="0">
                <a:solidFill>
                  <a:srgbClr val="7F7F7F"/>
                </a:solidFill>
              </a:rPr>
              <a:t>Servidumbres de obras hidroeléctricas</a:t>
            </a:r>
          </a:p>
          <a:p>
            <a:pPr eaLnBrk="1" hangingPunct="1">
              <a:lnSpc>
                <a:spcPct val="150000"/>
              </a:lnSpc>
              <a:buFont typeface="Arial" pitchFamily="34" charset="0"/>
              <a:buAutoNum type="romanUcPeriod"/>
            </a:pPr>
            <a:r>
              <a:rPr lang="es-CL" sz="2000" b="1" dirty="0"/>
              <a:t>Servidumbres para líneas de transporte, subestaciones e instalaciones de servicio público de </a:t>
            </a:r>
            <a:r>
              <a:rPr lang="es-CL" sz="2000" b="1" dirty="0" smtClean="0"/>
              <a:t>distribución</a:t>
            </a:r>
          </a:p>
          <a:p>
            <a:pPr eaLnBrk="1" hangingPunct="1">
              <a:lnSpc>
                <a:spcPct val="150000"/>
              </a:lnSpc>
              <a:buFont typeface="Arial" pitchFamily="34" charset="0"/>
              <a:buAutoNum type="romanUcPeriod"/>
            </a:pPr>
            <a:r>
              <a:rPr lang="es-CL" sz="2000" b="1" dirty="0" smtClean="0">
                <a:solidFill>
                  <a:srgbClr val="7F7F7F"/>
                </a:solidFill>
              </a:rPr>
              <a:t>Servidumbre </a:t>
            </a:r>
            <a:r>
              <a:rPr lang="es-CL" sz="2000" b="1" dirty="0">
                <a:solidFill>
                  <a:srgbClr val="7F7F7F"/>
                </a:solidFill>
              </a:rPr>
              <a:t>de tránsito del artículo 58 de la LGSE</a:t>
            </a:r>
            <a:endParaRPr lang="es-CL" sz="2000" b="1" dirty="0" smtClean="0">
              <a:solidFill>
                <a:srgbClr val="7F7F7F"/>
              </a:solidFill>
            </a:endParaRPr>
          </a:p>
          <a:p>
            <a:pPr eaLnBrk="1" hangingPunct="1">
              <a:lnSpc>
                <a:spcPct val="150000"/>
              </a:lnSpc>
              <a:buFont typeface="Arial" pitchFamily="34" charset="0"/>
              <a:buAutoNum type="romanUcPeriod"/>
            </a:pPr>
            <a:r>
              <a:rPr lang="es-CL" sz="2000" b="1" dirty="0" smtClean="0">
                <a:solidFill>
                  <a:srgbClr val="7F7F7F"/>
                </a:solidFill>
              </a:rPr>
              <a:t>Conclusiones</a:t>
            </a:r>
            <a:endParaRPr lang="es-CL" sz="2000" b="1" dirty="0">
              <a:solidFill>
                <a:srgbClr val="7F7F7F"/>
              </a:solidFill>
            </a:endParaRPr>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10</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smtClean="0">
                <a:solidFill>
                  <a:srgbClr val="7F7F7F"/>
                </a:solidFill>
              </a:rPr>
              <a:t>Régimen de acceso </a:t>
            </a:r>
            <a:r>
              <a:rPr lang="es-CL" sz="1000" dirty="0">
                <a:solidFill>
                  <a:srgbClr val="7F7F7F"/>
                </a:solidFill>
              </a:rPr>
              <a:t>a</a:t>
            </a:r>
            <a:r>
              <a:rPr lang="es-CL" sz="1000" dirty="0" smtClean="0">
                <a:solidFill>
                  <a:srgbClr val="7F7F7F"/>
                </a:solidFill>
              </a:rPr>
              <a:t> predios </a:t>
            </a:r>
            <a:r>
              <a:rPr lang="es-CL" sz="1000" dirty="0">
                <a:solidFill>
                  <a:srgbClr val="7F7F7F"/>
                </a:solidFill>
              </a:rPr>
              <a:t>sirvientes y </a:t>
            </a:r>
            <a:r>
              <a:rPr lang="es-CL" sz="1000" dirty="0" smtClean="0">
                <a:solidFill>
                  <a:srgbClr val="7F7F7F"/>
                </a:solidFill>
              </a:rPr>
              <a:t>servidumbres</a:t>
            </a:r>
          </a:p>
          <a:p>
            <a:pPr algn="r" eaLnBrk="1" hangingPunct="1"/>
            <a:r>
              <a:rPr lang="es-CL" sz="1000" dirty="0" smtClean="0">
                <a:solidFill>
                  <a:srgbClr val="7F7F7F"/>
                </a:solidFill>
              </a:rPr>
              <a:t> </a:t>
            </a:r>
            <a:r>
              <a:rPr lang="es-CL" sz="1000" dirty="0">
                <a:solidFill>
                  <a:srgbClr val="7F7F7F"/>
                </a:solidFill>
              </a:rPr>
              <a:t>de tránsito en la </a:t>
            </a:r>
            <a:r>
              <a:rPr lang="es-CL" sz="1000" dirty="0" smtClean="0">
                <a:solidFill>
                  <a:srgbClr val="7F7F7F"/>
                </a:solidFill>
              </a:rPr>
              <a:t>Ley General de Servicios Eléctricos</a:t>
            </a:r>
            <a:endParaRPr lang="es-ES" sz="1000" dirty="0" smtClean="0">
              <a:solidFill>
                <a:srgbClr val="7F7F7F"/>
              </a:solidFill>
            </a:endParaRPr>
          </a:p>
          <a:p>
            <a:pPr algn="r" eaLnBrk="1" hangingPunct="1"/>
            <a:r>
              <a:rPr lang="es-CL" sz="1000" dirty="0" smtClean="0">
                <a:solidFill>
                  <a:srgbClr val="7F7F7F"/>
                </a:solidFill>
              </a:rPr>
              <a:t>Agosto 2017</a:t>
            </a:r>
            <a:endParaRPr lang="es-CL" sz="1000" dirty="0">
              <a:solidFill>
                <a:srgbClr val="7F7F7F"/>
              </a:solidFill>
            </a:endParaRPr>
          </a:p>
        </p:txBody>
      </p:sp>
      <p:sp>
        <p:nvSpPr>
          <p:cNvPr id="7" name="9 Flecha derecha"/>
          <p:cNvSpPr/>
          <p:nvPr/>
        </p:nvSpPr>
        <p:spPr>
          <a:xfrm>
            <a:off x="107504" y="2276872"/>
            <a:ext cx="360238" cy="432048"/>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598405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57200" indent="-457200" eaLnBrk="1" hangingPunct="1">
              <a:lnSpc>
                <a:spcPct val="150000"/>
              </a:lnSpc>
              <a:buFont typeface="Arial" pitchFamily="34" charset="0"/>
              <a:buChar char="•"/>
            </a:pPr>
            <a:r>
              <a:rPr lang="es-CL" sz="1600" b="1" u="sng" dirty="0" smtClean="0">
                <a:solidFill>
                  <a:schemeClr val="tx2"/>
                </a:solidFill>
              </a:rPr>
              <a:t>Artículo 51 LGSE</a:t>
            </a:r>
            <a:r>
              <a:rPr lang="es-CL" sz="1600" b="1" dirty="0" smtClean="0">
                <a:solidFill>
                  <a:schemeClr val="tx2"/>
                </a:solidFill>
              </a:rPr>
              <a:t>: Servidumbres que crean estas concesiones:</a:t>
            </a:r>
          </a:p>
          <a:p>
            <a:pPr marL="0" indent="0" eaLnBrk="1" hangingPunct="1">
              <a:lnSpc>
                <a:spcPct val="150000"/>
              </a:lnSpc>
            </a:pPr>
            <a:endParaRPr lang="es-CL" sz="1000" b="1" dirty="0" smtClean="0">
              <a:solidFill>
                <a:schemeClr val="tx2"/>
              </a:solidFill>
            </a:endParaRPr>
          </a:p>
          <a:p>
            <a:pPr marL="354013" indent="0" algn="just" eaLnBrk="1" hangingPunct="1">
              <a:lnSpc>
                <a:spcPct val="150000"/>
              </a:lnSpc>
            </a:pPr>
            <a:r>
              <a:rPr lang="es-CL" sz="1500" dirty="0" smtClean="0">
                <a:solidFill>
                  <a:schemeClr val="tx2"/>
                </a:solidFill>
              </a:rPr>
              <a:t>“</a:t>
            </a:r>
            <a:r>
              <a:rPr lang="es-CL" sz="1500" i="1" dirty="0" smtClean="0">
                <a:solidFill>
                  <a:schemeClr val="tx2"/>
                </a:solidFill>
              </a:rPr>
              <a:t>1</a:t>
            </a:r>
            <a:r>
              <a:rPr lang="es-CL" sz="1500" i="1" dirty="0">
                <a:solidFill>
                  <a:schemeClr val="tx2"/>
                </a:solidFill>
              </a:rPr>
              <a:t>.- Para tender líneas aéreas o subterráneas a través de propiedades ajenas;</a:t>
            </a:r>
          </a:p>
          <a:p>
            <a:pPr marL="354013" indent="0" algn="just" eaLnBrk="1" hangingPunct="1">
              <a:lnSpc>
                <a:spcPct val="150000"/>
              </a:lnSpc>
            </a:pPr>
            <a:r>
              <a:rPr lang="es-CL" sz="1500" i="1" dirty="0">
                <a:solidFill>
                  <a:schemeClr val="tx2"/>
                </a:solidFill>
              </a:rPr>
              <a:t>2.- Para ocupar los terrenos necesarios para el transporte de la energía eléctrica, desde la central generadora o subestación, hasta los puntos de consumo o de aplicación;</a:t>
            </a:r>
          </a:p>
          <a:p>
            <a:pPr marL="354013" indent="0" algn="just" eaLnBrk="1" hangingPunct="1">
              <a:lnSpc>
                <a:spcPct val="150000"/>
              </a:lnSpc>
            </a:pPr>
            <a:r>
              <a:rPr lang="es-CL" sz="1500" i="1" dirty="0">
                <a:solidFill>
                  <a:schemeClr val="tx2"/>
                </a:solidFill>
              </a:rPr>
              <a:t>3.- Para ocupar y cerrar los terrenos necesarios para las subestaciones eléctricas, incluyendo las habitaciones para el personal de vigilancia</a:t>
            </a:r>
            <a:r>
              <a:rPr lang="es-CL" sz="1500" i="1" dirty="0" smtClean="0">
                <a:solidFill>
                  <a:schemeClr val="tx2"/>
                </a:solidFill>
              </a:rPr>
              <a:t>”.</a:t>
            </a:r>
          </a:p>
          <a:p>
            <a:pPr marL="354013" indent="0" algn="just" eaLnBrk="1" hangingPunct="1">
              <a:lnSpc>
                <a:spcPct val="150000"/>
              </a:lnSpc>
            </a:pPr>
            <a:endParaRPr lang="es-CL" sz="1500" i="1" dirty="0">
              <a:solidFill>
                <a:schemeClr val="tx2"/>
              </a:solidFill>
            </a:endParaRPr>
          </a:p>
          <a:p>
            <a:pPr marL="446088" indent="-446088"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No mención expresa a derechos de acceso o caminos de acceso.  No obstante: </a:t>
            </a:r>
            <a:r>
              <a:rPr lang="es-CL" sz="1600" dirty="0" smtClean="0">
                <a:solidFill>
                  <a:schemeClr val="tx2"/>
                </a:solidFill>
              </a:rPr>
              <a:t>(i) Servidumbre de tránsito del art. 58 LGSE.</a:t>
            </a:r>
          </a:p>
          <a:p>
            <a:pPr marL="0" indent="0" algn="just" eaLnBrk="1" hangingPunct="1">
              <a:lnSpc>
                <a:spcPct val="150000"/>
              </a:lnSpc>
              <a:tabLst>
                <a:tab pos="446088" algn="l"/>
              </a:tabLst>
            </a:pPr>
            <a:r>
              <a:rPr lang="es-CL" sz="1600" dirty="0" smtClean="0">
                <a:solidFill>
                  <a:schemeClr val="tx2"/>
                </a:solidFill>
              </a:rPr>
              <a:t>	(ii) Derechos de acceso por caminos existentes</a:t>
            </a:r>
            <a:r>
              <a:rPr lang="es-CL" sz="1600" dirty="0">
                <a:solidFill>
                  <a:schemeClr val="tx2"/>
                </a:solidFill>
              </a:rPr>
              <a:t>.</a:t>
            </a:r>
          </a:p>
          <a:p>
            <a:pPr marL="354013" indent="0" algn="just" eaLnBrk="1" hangingPunct="1">
              <a:lnSpc>
                <a:spcPct val="150000"/>
              </a:lnSpc>
            </a:pPr>
            <a:endParaRPr lang="es-CL" sz="1500" dirty="0" smtClean="0">
              <a:solidFill>
                <a:schemeClr val="tx2"/>
              </a:solidFill>
            </a:endParaRPr>
          </a:p>
          <a:p>
            <a:pPr marL="639763" indent="-285750" algn="just" eaLnBrk="1" hangingPunct="1">
              <a:lnSpc>
                <a:spcPct val="150000"/>
              </a:lnSpc>
              <a:buFont typeface="Arial" panose="020B0604020202020204" pitchFamily="34" charset="0"/>
              <a:buChar char="•"/>
            </a:pPr>
            <a:endParaRPr lang="es-CL" sz="1600" dirty="0" smtClean="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11</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8321381"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3. </a:t>
            </a:r>
            <a:r>
              <a:rPr lang="es-CL" sz="1700" b="1" dirty="0" smtClean="0"/>
              <a:t>Líneas </a:t>
            </a:r>
            <a:r>
              <a:rPr lang="es-CL" sz="1700" b="1" dirty="0"/>
              <a:t>de transporte, subestaciones e instalaciones de servicio público de distribución</a:t>
            </a:r>
          </a:p>
        </p:txBody>
      </p:sp>
    </p:spTree>
    <p:extLst>
      <p:ext uri="{BB962C8B-B14F-4D97-AF65-F5344CB8AC3E}">
        <p14:creationId xmlns:p14="http://schemas.microsoft.com/office/powerpoint/2010/main" val="1556529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2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00050" indent="-400050" algn="just" eaLnBrk="1" hangingPunct="1">
              <a:lnSpc>
                <a:spcPct val="150000"/>
              </a:lnSpc>
              <a:buAutoNum type="romanLcParenBoth" startAt="2"/>
              <a:tabLst>
                <a:tab pos="446088" algn="l"/>
              </a:tabLst>
            </a:pPr>
            <a:r>
              <a:rPr lang="es-CL" sz="1600" u="sng" dirty="0" smtClean="0">
                <a:solidFill>
                  <a:schemeClr val="tx2"/>
                </a:solidFill>
              </a:rPr>
              <a:t>Derechos de acceso por caminos existentes</a:t>
            </a:r>
            <a:r>
              <a:rPr lang="es-CL" sz="1600" dirty="0" smtClean="0">
                <a:solidFill>
                  <a:schemeClr val="tx2"/>
                </a:solidFill>
              </a:rPr>
              <a:t>: Fundamentos:</a:t>
            </a:r>
          </a:p>
          <a:p>
            <a:pPr marL="0" indent="0" algn="just" eaLnBrk="1" hangingPunct="1">
              <a:lnSpc>
                <a:spcPct val="150000"/>
              </a:lnSpc>
              <a:tabLst>
                <a:tab pos="446088" algn="l"/>
              </a:tabLst>
            </a:pPr>
            <a:endParaRPr lang="es-CL" sz="800" dirty="0" smtClean="0">
              <a:solidFill>
                <a:schemeClr val="tx2"/>
              </a:solidFill>
            </a:endParaRPr>
          </a:p>
          <a:p>
            <a:pPr marL="342900" indent="-342900" algn="just" eaLnBrk="1" hangingPunct="1">
              <a:lnSpc>
                <a:spcPct val="150000"/>
              </a:lnSpc>
              <a:buAutoNum type="alphaLcParenBoth"/>
              <a:tabLst>
                <a:tab pos="446088" algn="l"/>
              </a:tabLst>
            </a:pPr>
            <a:r>
              <a:rPr lang="es-CL" sz="1600" dirty="0" smtClean="0">
                <a:solidFill>
                  <a:schemeClr val="tx2"/>
                </a:solidFill>
              </a:rPr>
              <a:t>Art. 25 letra e) LGSE</a:t>
            </a:r>
            <a:r>
              <a:rPr lang="es-CL" sz="1600" dirty="0">
                <a:solidFill>
                  <a:schemeClr val="tx2"/>
                </a:solidFill>
              </a:rPr>
              <a:t>: </a:t>
            </a:r>
            <a:r>
              <a:rPr lang="es-CL" sz="1600" dirty="0" smtClean="0">
                <a:solidFill>
                  <a:schemeClr val="tx2"/>
                </a:solidFill>
              </a:rPr>
              <a:t>“</a:t>
            </a:r>
            <a:r>
              <a:rPr lang="es-CL" sz="1600" i="1" u="sng" dirty="0" smtClean="0">
                <a:solidFill>
                  <a:schemeClr val="tx2"/>
                </a:solidFill>
              </a:rPr>
              <a:t>Caminos</a:t>
            </a:r>
            <a:r>
              <a:rPr lang="es-CL" sz="1600" i="1" dirty="0">
                <a:solidFill>
                  <a:schemeClr val="tx2"/>
                </a:solidFill>
              </a:rPr>
              <a:t>, calles y otros bienes nacionales de uso público </a:t>
            </a:r>
            <a:r>
              <a:rPr lang="es-CL" sz="1600" i="1" u="sng" dirty="0">
                <a:solidFill>
                  <a:schemeClr val="tx2"/>
                </a:solidFill>
              </a:rPr>
              <a:t>que se ocuparán</a:t>
            </a:r>
            <a:r>
              <a:rPr lang="es-CL" sz="1600" dirty="0">
                <a:solidFill>
                  <a:schemeClr val="tx2"/>
                </a:solidFill>
              </a:rPr>
              <a:t>” (subrayado añadido</a:t>
            </a:r>
            <a:r>
              <a:rPr lang="es-CL" sz="1600" dirty="0" smtClean="0">
                <a:solidFill>
                  <a:schemeClr val="tx2"/>
                </a:solidFill>
              </a:rPr>
              <a:t>);</a:t>
            </a:r>
          </a:p>
          <a:p>
            <a:pPr marL="342900" indent="-342900" algn="just" eaLnBrk="1" hangingPunct="1">
              <a:lnSpc>
                <a:spcPct val="150000"/>
              </a:lnSpc>
              <a:buAutoNum type="alphaLcParenBoth"/>
              <a:tabLst>
                <a:tab pos="446088" algn="l"/>
              </a:tabLst>
            </a:pPr>
            <a:r>
              <a:rPr lang="es-CL" sz="1600" dirty="0">
                <a:solidFill>
                  <a:schemeClr val="tx2"/>
                </a:solidFill>
              </a:rPr>
              <a:t> </a:t>
            </a:r>
            <a:r>
              <a:rPr lang="es-CL" sz="1600" dirty="0" smtClean="0">
                <a:solidFill>
                  <a:schemeClr val="tx2"/>
                </a:solidFill>
              </a:rPr>
              <a:t>Derechos de </a:t>
            </a:r>
            <a:r>
              <a:rPr lang="es-CL" sz="1600" dirty="0">
                <a:solidFill>
                  <a:schemeClr val="tx2"/>
                </a:solidFill>
              </a:rPr>
              <a:t>acceso y de tránsito que tiene el concesionario de líneas para la custodia, conservación y reparación de las </a:t>
            </a:r>
            <a:r>
              <a:rPr lang="es-CL" sz="1600" dirty="0" smtClean="0">
                <a:solidFill>
                  <a:schemeClr val="tx2"/>
                </a:solidFill>
              </a:rPr>
              <a:t>líneas (art. 69 N°3 y art. 56 LGSE).</a:t>
            </a:r>
          </a:p>
          <a:p>
            <a:pPr marL="342900" indent="-342900" algn="just" eaLnBrk="1" hangingPunct="1">
              <a:lnSpc>
                <a:spcPct val="150000"/>
              </a:lnSpc>
              <a:buAutoNum type="alphaLcParenBoth"/>
              <a:tabLst>
                <a:tab pos="446088" algn="l"/>
              </a:tabLst>
            </a:pPr>
            <a:r>
              <a:rPr lang="es-CL" sz="1600" dirty="0">
                <a:solidFill>
                  <a:schemeClr val="tx2"/>
                </a:solidFill>
              </a:rPr>
              <a:t> </a:t>
            </a:r>
            <a:r>
              <a:rPr lang="es-CL" sz="1600" dirty="0" smtClean="0">
                <a:solidFill>
                  <a:schemeClr val="tx2"/>
                </a:solidFill>
              </a:rPr>
              <a:t>Art. 828 del Código Civil. </a:t>
            </a:r>
          </a:p>
          <a:p>
            <a:pPr marL="0" indent="0" algn="just" eaLnBrk="1" hangingPunct="1">
              <a:lnSpc>
                <a:spcPct val="150000"/>
              </a:lnSpc>
              <a:tabLst>
                <a:tab pos="446088" algn="l"/>
              </a:tabLst>
            </a:pPr>
            <a:endParaRPr lang="es-CL" sz="1600" dirty="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a:solidFill>
                  <a:schemeClr val="tx2"/>
                </a:solidFill>
              </a:rPr>
              <a:t>Implicancias de derechos de acceso por caminos existentes para líneas, subestaciones e instalaciones de servicio público de distribución:</a:t>
            </a:r>
          </a:p>
          <a:p>
            <a:pPr marL="639763" indent="-285750" algn="just" eaLnBrk="1" hangingPunct="1">
              <a:lnSpc>
                <a:spcPct val="150000"/>
              </a:lnSpc>
              <a:buFontTx/>
              <a:buChar char="-"/>
            </a:pPr>
            <a:r>
              <a:rPr lang="es-CL" sz="1600" dirty="0" smtClean="0">
                <a:solidFill>
                  <a:schemeClr val="tx2"/>
                </a:solidFill>
              </a:rPr>
              <a:t>No comprende el establecimiento o habilitación de caminos.</a:t>
            </a:r>
          </a:p>
          <a:p>
            <a:pPr marL="639763" indent="-285750" algn="just" eaLnBrk="1" hangingPunct="1">
              <a:lnSpc>
                <a:spcPct val="150000"/>
              </a:lnSpc>
              <a:buFontTx/>
              <a:buChar char="-"/>
            </a:pPr>
            <a:r>
              <a:rPr lang="es-CL" sz="1600" dirty="0" smtClean="0">
                <a:solidFill>
                  <a:schemeClr val="tx2"/>
                </a:solidFill>
              </a:rPr>
              <a:t>Pago de perjuicios por art. 69 N°2 LGSE</a:t>
            </a:r>
            <a:r>
              <a:rPr lang="es-CL" sz="1500" dirty="0" smtClean="0">
                <a:solidFill>
                  <a:schemeClr val="tx2"/>
                </a:solidFill>
              </a:rPr>
              <a:t>. </a:t>
            </a:r>
          </a:p>
          <a:p>
            <a:pPr marL="639763" indent="-285750" algn="just" eaLnBrk="1" hangingPunct="1">
              <a:lnSpc>
                <a:spcPct val="150000"/>
              </a:lnSpc>
              <a:buFont typeface="Arial" panose="020B0604020202020204" pitchFamily="34" charset="0"/>
              <a:buChar char="•"/>
            </a:pPr>
            <a:endParaRPr lang="es-CL" sz="1600" dirty="0" smtClean="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12</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8321381"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3. </a:t>
            </a:r>
            <a:r>
              <a:rPr lang="es-CL" sz="1700" b="1" dirty="0" smtClean="0"/>
              <a:t>Líneas </a:t>
            </a:r>
            <a:r>
              <a:rPr lang="es-CL" sz="1700" b="1" dirty="0"/>
              <a:t>de transporte, subestaciones e instalaciones de servicio público de distribución</a:t>
            </a:r>
          </a:p>
        </p:txBody>
      </p:sp>
    </p:spTree>
    <p:extLst>
      <p:ext uri="{BB962C8B-B14F-4D97-AF65-F5344CB8AC3E}">
        <p14:creationId xmlns:p14="http://schemas.microsoft.com/office/powerpoint/2010/main" val="2120975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666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u="sng" dirty="0" smtClean="0">
                <a:solidFill>
                  <a:schemeClr val="tx2"/>
                </a:solidFill>
              </a:rPr>
              <a:t>Derechos de acceso y de tránsito durante etapa de operación</a:t>
            </a:r>
            <a:r>
              <a:rPr lang="es-CL" sz="1600" b="1" dirty="0" smtClean="0">
                <a:solidFill>
                  <a:schemeClr val="tx2"/>
                </a:solidFill>
              </a:rPr>
              <a:t>:</a:t>
            </a:r>
          </a:p>
          <a:p>
            <a:pPr marL="285750" indent="-285750" algn="just" eaLnBrk="1" hangingPunct="1">
              <a:lnSpc>
                <a:spcPct val="150000"/>
              </a:lnSpc>
              <a:buFont typeface="Arial" panose="020B0604020202020204" pitchFamily="34" charset="0"/>
              <a:buChar char="•"/>
              <a:tabLst>
                <a:tab pos="446088" algn="l"/>
              </a:tabLst>
            </a:pPr>
            <a:endParaRPr lang="es-CL" sz="900" b="1" dirty="0">
              <a:solidFill>
                <a:schemeClr val="tx2"/>
              </a:solidFill>
            </a:endParaRPr>
          </a:p>
          <a:p>
            <a:pPr marL="400050" indent="-400050" algn="just" eaLnBrk="1" hangingPunct="1">
              <a:lnSpc>
                <a:spcPct val="150000"/>
              </a:lnSpc>
              <a:buFontTx/>
              <a:buAutoNum type="romanLcParenBoth"/>
              <a:tabLst>
                <a:tab pos="446088" algn="l"/>
              </a:tabLst>
            </a:pPr>
            <a:r>
              <a:rPr lang="es-CL" sz="1600" b="1" dirty="0" smtClean="0">
                <a:solidFill>
                  <a:schemeClr val="tx2"/>
                </a:solidFill>
              </a:rPr>
              <a:t>Art. 56 LGSE para “líneas</a:t>
            </a:r>
            <a:r>
              <a:rPr lang="es-CL" sz="1600" b="1" dirty="0">
                <a:solidFill>
                  <a:schemeClr val="tx2"/>
                </a:solidFill>
              </a:rPr>
              <a:t>”: </a:t>
            </a:r>
            <a:r>
              <a:rPr lang="es-CL" sz="1600" dirty="0">
                <a:solidFill>
                  <a:schemeClr val="tx2"/>
                </a:solidFill>
              </a:rPr>
              <a:t>“</a:t>
            </a:r>
            <a:r>
              <a:rPr lang="es-CL" sz="1600" i="1" dirty="0">
                <a:solidFill>
                  <a:schemeClr val="tx2"/>
                </a:solidFill>
              </a:rPr>
              <a:t>El dueño del predio sirviente está obligado a permitir la entrada de inspectores y trabajadores debidamente identificados para efectuar trabajos de reparación, bajo la responsabilidad del concesionario a quien dichas </a:t>
            </a:r>
            <a:r>
              <a:rPr lang="es-CL" sz="1600" i="1" u="sng" dirty="0">
                <a:solidFill>
                  <a:schemeClr val="tx2"/>
                </a:solidFill>
              </a:rPr>
              <a:t>líneas</a:t>
            </a:r>
            <a:r>
              <a:rPr lang="es-CL" sz="1600" i="1" dirty="0">
                <a:solidFill>
                  <a:schemeClr val="tx2"/>
                </a:solidFill>
              </a:rPr>
              <a:t> pertenecen. Asimismo, el dueño del predio sirviente estará obligado a permitir la entrada de los materiales necesarios para estos trabajos</a:t>
            </a:r>
            <a:r>
              <a:rPr lang="es-CL" sz="1600" dirty="0" smtClean="0">
                <a:solidFill>
                  <a:schemeClr val="tx2"/>
                </a:solidFill>
              </a:rPr>
              <a:t>” (subrayado añadido). </a:t>
            </a:r>
            <a:endParaRPr lang="es-CL" sz="1600" b="1" dirty="0" smtClean="0">
              <a:solidFill>
                <a:schemeClr val="tx2"/>
              </a:solidFill>
            </a:endParaRPr>
          </a:p>
          <a:p>
            <a:pPr marL="400050" indent="-400050" algn="just" eaLnBrk="1" hangingPunct="1">
              <a:lnSpc>
                <a:spcPct val="150000"/>
              </a:lnSpc>
              <a:buAutoNum type="romanLcParenBoth"/>
              <a:tabLst>
                <a:tab pos="446088" algn="l"/>
              </a:tabLst>
            </a:pPr>
            <a:endParaRPr lang="es-CL" sz="300" b="1" dirty="0" smtClean="0">
              <a:solidFill>
                <a:schemeClr val="tx2"/>
              </a:solidFill>
            </a:endParaRPr>
          </a:p>
          <a:p>
            <a:pPr marL="400050" indent="-400050" algn="just" eaLnBrk="1" hangingPunct="1">
              <a:lnSpc>
                <a:spcPct val="150000"/>
              </a:lnSpc>
              <a:buAutoNum type="romanLcParenBoth"/>
              <a:tabLst>
                <a:tab pos="446088" algn="l"/>
              </a:tabLst>
            </a:pPr>
            <a:r>
              <a:rPr lang="es-CL" sz="1600" b="1" dirty="0" smtClean="0">
                <a:solidFill>
                  <a:schemeClr val="tx2"/>
                </a:solidFill>
              </a:rPr>
              <a:t>Art</a:t>
            </a:r>
            <a:r>
              <a:rPr lang="es-CL" sz="1600" b="1" dirty="0">
                <a:solidFill>
                  <a:schemeClr val="tx2"/>
                </a:solidFill>
              </a:rPr>
              <a:t>. 828 del Código Civil para subestaciones.   </a:t>
            </a:r>
          </a:p>
          <a:p>
            <a:pPr marL="400050" indent="-400050" algn="just" eaLnBrk="1" hangingPunct="1">
              <a:lnSpc>
                <a:spcPct val="150000"/>
              </a:lnSpc>
              <a:buAutoNum type="romanLcParenBoth"/>
              <a:tabLst>
                <a:tab pos="446088" algn="l"/>
              </a:tabLst>
            </a:pPr>
            <a:endParaRPr lang="es-CL" sz="1050" b="1" dirty="0">
              <a:solidFill>
                <a:schemeClr val="tx2"/>
              </a:solidFill>
            </a:endParaRPr>
          </a:p>
          <a:p>
            <a:pPr marL="400050" indent="-400050" algn="just" eaLnBrk="1" hangingPunct="1">
              <a:lnSpc>
                <a:spcPct val="150000"/>
              </a:lnSpc>
              <a:buAutoNum type="romanLcParenBoth"/>
              <a:tabLst>
                <a:tab pos="446088" algn="l"/>
              </a:tabLst>
            </a:pPr>
            <a:r>
              <a:rPr lang="es-CL" sz="1600" b="1" dirty="0" smtClean="0">
                <a:solidFill>
                  <a:schemeClr val="tx2"/>
                </a:solidFill>
              </a:rPr>
              <a:t>Alternativas judiciales en caso de negativa de acceso:</a:t>
            </a:r>
          </a:p>
          <a:p>
            <a:pPr marL="285750" indent="-285750" algn="just" eaLnBrk="1" hangingPunct="1">
              <a:lnSpc>
                <a:spcPct val="150000"/>
              </a:lnSpc>
              <a:buFontTx/>
              <a:buChar char="-"/>
              <a:tabLst>
                <a:tab pos="446088" algn="l"/>
              </a:tabLst>
            </a:pPr>
            <a:r>
              <a:rPr lang="es-CL" sz="1600" dirty="0" smtClean="0">
                <a:solidFill>
                  <a:schemeClr val="tx2"/>
                </a:solidFill>
              </a:rPr>
              <a:t>Juicio sumario (art. 71 y art. 72 LGSE).</a:t>
            </a:r>
          </a:p>
          <a:p>
            <a:pPr marL="285750" indent="-285750" algn="just" eaLnBrk="1" hangingPunct="1">
              <a:lnSpc>
                <a:spcPct val="150000"/>
              </a:lnSpc>
              <a:buFontTx/>
              <a:buChar char="-"/>
              <a:tabLst>
                <a:tab pos="446088" algn="l"/>
              </a:tabLst>
            </a:pPr>
            <a:r>
              <a:rPr lang="es-CL" sz="1600" dirty="0" smtClean="0">
                <a:solidFill>
                  <a:schemeClr val="tx2"/>
                </a:solidFill>
              </a:rPr>
              <a:t>Acción o recurso de protección (art. 19 N°24 y N°21 Constitución Política de la República): Abundante jurisprudencia</a:t>
            </a:r>
            <a:r>
              <a:rPr lang="es-CL" sz="1600" dirty="0">
                <a:solidFill>
                  <a:schemeClr val="tx2"/>
                </a:solidFill>
              </a:rPr>
              <a:t> </a:t>
            </a:r>
            <a:r>
              <a:rPr lang="es-CL" sz="1600" dirty="0" smtClean="0">
                <a:solidFill>
                  <a:schemeClr val="tx2"/>
                </a:solidFill>
              </a:rPr>
              <a:t>reconociendo derechos de concesionarios eléctricos. </a:t>
            </a:r>
            <a:endParaRPr lang="es-CL" sz="1600" b="1" dirty="0" smtClean="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13</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8321381"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3. </a:t>
            </a:r>
            <a:r>
              <a:rPr lang="es-CL" sz="1700" b="1" dirty="0" smtClean="0"/>
              <a:t>Líneas </a:t>
            </a:r>
            <a:r>
              <a:rPr lang="es-CL" sz="1700" b="1" dirty="0"/>
              <a:t>de transporte, subestaciones e instalaciones de servicio público de distribución</a:t>
            </a:r>
          </a:p>
        </p:txBody>
      </p:sp>
    </p:spTree>
    <p:extLst>
      <p:ext uri="{BB962C8B-B14F-4D97-AF65-F5344CB8AC3E}">
        <p14:creationId xmlns:p14="http://schemas.microsoft.com/office/powerpoint/2010/main" val="1758732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solidFill>
                  <a:schemeClr val="bg1">
                    <a:lumMod val="50000"/>
                  </a:schemeClr>
                </a:solidFill>
              </a:rPr>
              <a:t>Introducción</a:t>
            </a:r>
            <a:endParaRPr lang="es-CL" b="1" dirty="0">
              <a:solidFill>
                <a:schemeClr val="bg1">
                  <a:lumMod val="50000"/>
                </a:schemeClr>
              </a:solidFill>
            </a:endParaRPr>
          </a:p>
          <a:p>
            <a:pPr eaLnBrk="1" hangingPunct="1">
              <a:lnSpc>
                <a:spcPct val="150000"/>
              </a:lnSpc>
              <a:buFont typeface="Arial" pitchFamily="34" charset="0"/>
              <a:buAutoNum type="romanUcPeriod"/>
            </a:pPr>
            <a:r>
              <a:rPr lang="es-CL" sz="2000" b="1" dirty="0">
                <a:solidFill>
                  <a:srgbClr val="7F7F7F"/>
                </a:solidFill>
              </a:rPr>
              <a:t>Servidumbres de obras hidroeléctricas</a:t>
            </a:r>
          </a:p>
          <a:p>
            <a:pPr eaLnBrk="1" hangingPunct="1">
              <a:lnSpc>
                <a:spcPct val="150000"/>
              </a:lnSpc>
              <a:buFont typeface="Arial" pitchFamily="34" charset="0"/>
              <a:buAutoNum type="romanUcPeriod"/>
            </a:pPr>
            <a:r>
              <a:rPr lang="es-CL" sz="2000" b="1" dirty="0">
                <a:solidFill>
                  <a:srgbClr val="7F7F7F"/>
                </a:solidFill>
              </a:rPr>
              <a:t>Servidumbres para líneas de transporte, subestaciones e instalaciones de servicio público de distribución</a:t>
            </a:r>
          </a:p>
          <a:p>
            <a:pPr eaLnBrk="1" hangingPunct="1">
              <a:lnSpc>
                <a:spcPct val="150000"/>
              </a:lnSpc>
              <a:buFont typeface="Arial" pitchFamily="34" charset="0"/>
              <a:buAutoNum type="romanUcPeriod"/>
            </a:pPr>
            <a:r>
              <a:rPr lang="es-CL" sz="2000" b="1" dirty="0" smtClean="0"/>
              <a:t>Servidumbre </a:t>
            </a:r>
            <a:r>
              <a:rPr lang="es-CL" sz="2000" b="1" dirty="0"/>
              <a:t>de tránsito del artículo 58 de la LGSE</a:t>
            </a:r>
            <a:endParaRPr lang="es-CL" sz="2000" b="1" dirty="0" smtClean="0"/>
          </a:p>
          <a:p>
            <a:pPr eaLnBrk="1" hangingPunct="1">
              <a:lnSpc>
                <a:spcPct val="150000"/>
              </a:lnSpc>
              <a:buFont typeface="Arial" pitchFamily="34" charset="0"/>
              <a:buAutoNum type="romanUcPeriod"/>
            </a:pPr>
            <a:r>
              <a:rPr lang="es-CL" sz="2000" b="1" dirty="0" smtClean="0">
                <a:solidFill>
                  <a:srgbClr val="7F7F7F"/>
                </a:solidFill>
              </a:rPr>
              <a:t>Conclusiones</a:t>
            </a:r>
            <a:endParaRPr lang="es-CL" sz="2000" b="1" dirty="0">
              <a:solidFill>
                <a:srgbClr val="7F7F7F"/>
              </a:solidFill>
            </a:endParaRPr>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14</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smtClean="0">
                <a:solidFill>
                  <a:srgbClr val="7F7F7F"/>
                </a:solidFill>
              </a:rPr>
              <a:t>Régimen de acceso </a:t>
            </a:r>
            <a:r>
              <a:rPr lang="es-CL" sz="1000" dirty="0">
                <a:solidFill>
                  <a:srgbClr val="7F7F7F"/>
                </a:solidFill>
              </a:rPr>
              <a:t>a</a:t>
            </a:r>
            <a:r>
              <a:rPr lang="es-CL" sz="1000" dirty="0" smtClean="0">
                <a:solidFill>
                  <a:srgbClr val="7F7F7F"/>
                </a:solidFill>
              </a:rPr>
              <a:t> predios </a:t>
            </a:r>
            <a:r>
              <a:rPr lang="es-CL" sz="1000" dirty="0">
                <a:solidFill>
                  <a:srgbClr val="7F7F7F"/>
                </a:solidFill>
              </a:rPr>
              <a:t>sirvientes y </a:t>
            </a:r>
            <a:r>
              <a:rPr lang="es-CL" sz="1000" dirty="0" smtClean="0">
                <a:solidFill>
                  <a:srgbClr val="7F7F7F"/>
                </a:solidFill>
              </a:rPr>
              <a:t>servidumbres</a:t>
            </a:r>
          </a:p>
          <a:p>
            <a:pPr algn="r" eaLnBrk="1" hangingPunct="1"/>
            <a:r>
              <a:rPr lang="es-CL" sz="1000" dirty="0" smtClean="0">
                <a:solidFill>
                  <a:srgbClr val="7F7F7F"/>
                </a:solidFill>
              </a:rPr>
              <a:t> </a:t>
            </a:r>
            <a:r>
              <a:rPr lang="es-CL" sz="1000" dirty="0">
                <a:solidFill>
                  <a:srgbClr val="7F7F7F"/>
                </a:solidFill>
              </a:rPr>
              <a:t>de tránsito en la </a:t>
            </a:r>
            <a:r>
              <a:rPr lang="es-CL" sz="1000" dirty="0" smtClean="0">
                <a:solidFill>
                  <a:srgbClr val="7F7F7F"/>
                </a:solidFill>
              </a:rPr>
              <a:t>Ley General de Servicios Eléctricos</a:t>
            </a:r>
            <a:endParaRPr lang="es-ES" sz="1000" dirty="0" smtClean="0">
              <a:solidFill>
                <a:srgbClr val="7F7F7F"/>
              </a:solidFill>
            </a:endParaRPr>
          </a:p>
          <a:p>
            <a:pPr algn="r" eaLnBrk="1" hangingPunct="1"/>
            <a:r>
              <a:rPr lang="es-CL" sz="1000" dirty="0" smtClean="0">
                <a:solidFill>
                  <a:srgbClr val="7F7F7F"/>
                </a:solidFill>
              </a:rPr>
              <a:t>Agosto 2017</a:t>
            </a:r>
            <a:endParaRPr lang="es-CL" sz="1000" dirty="0">
              <a:solidFill>
                <a:srgbClr val="7F7F7F"/>
              </a:solidFill>
            </a:endParaRPr>
          </a:p>
        </p:txBody>
      </p:sp>
      <p:sp>
        <p:nvSpPr>
          <p:cNvPr id="7" name="9 Flecha derecha"/>
          <p:cNvSpPr/>
          <p:nvPr/>
        </p:nvSpPr>
        <p:spPr>
          <a:xfrm>
            <a:off x="179512" y="3140968"/>
            <a:ext cx="360238" cy="432048"/>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782910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11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Art. 58 LGSE: </a:t>
            </a:r>
            <a:endParaRPr lang="es-CL" sz="1600" b="1" dirty="0">
              <a:solidFill>
                <a:schemeClr val="tx2"/>
              </a:solidFill>
            </a:endParaRPr>
          </a:p>
          <a:p>
            <a:pPr marL="0" indent="0" algn="just" eaLnBrk="1" hangingPunct="1">
              <a:lnSpc>
                <a:spcPct val="150000"/>
              </a:lnSpc>
              <a:tabLst>
                <a:tab pos="446088" algn="l"/>
              </a:tabLst>
            </a:pPr>
            <a:r>
              <a:rPr lang="es-CL" sz="1500" dirty="0">
                <a:solidFill>
                  <a:schemeClr val="tx2"/>
                </a:solidFill>
              </a:rPr>
              <a:t>“</a:t>
            </a:r>
            <a:r>
              <a:rPr lang="es-CL" sz="1500" i="1" dirty="0">
                <a:solidFill>
                  <a:schemeClr val="tx2"/>
                </a:solidFill>
              </a:rPr>
              <a:t>Si no existieren caminos adecuados para la unión del camino público o vecinal más próximo con el sitio ocupado por las obras, el concesionario tendrá derecho a las servidumbres de tránsito por los predios que sea necesario ocupar para establecer el camino de acceso</a:t>
            </a:r>
            <a:r>
              <a:rPr lang="es-CL" sz="1500" dirty="0">
                <a:solidFill>
                  <a:schemeClr val="tx2"/>
                </a:solidFill>
              </a:rPr>
              <a:t>”. </a:t>
            </a:r>
          </a:p>
          <a:p>
            <a:pPr marL="0" indent="0" algn="just" eaLnBrk="1" hangingPunct="1">
              <a:lnSpc>
                <a:spcPct val="150000"/>
              </a:lnSpc>
              <a:tabLst>
                <a:tab pos="446088" algn="l"/>
              </a:tabLst>
            </a:pPr>
            <a:endParaRPr lang="es-CL" sz="1200" b="1" dirty="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Servidumbre especial de tránsito (distinta a la del art. 847 del Código Civil). </a:t>
            </a:r>
          </a:p>
          <a:p>
            <a:pPr marL="285750" indent="-285750" algn="just" eaLnBrk="1" hangingPunct="1">
              <a:lnSpc>
                <a:spcPct val="150000"/>
              </a:lnSpc>
              <a:buFont typeface="Arial" panose="020B0604020202020204" pitchFamily="34" charset="0"/>
              <a:buChar char="•"/>
              <a:tabLst>
                <a:tab pos="446088" algn="l"/>
              </a:tabLst>
            </a:pPr>
            <a:endParaRPr lang="es-CL" sz="1100" b="1" dirty="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Se refiere en general a “</a:t>
            </a:r>
            <a:r>
              <a:rPr lang="es-CL" sz="1600" b="1" i="1" dirty="0" smtClean="0">
                <a:solidFill>
                  <a:schemeClr val="tx2"/>
                </a:solidFill>
              </a:rPr>
              <a:t>obras</a:t>
            </a:r>
            <a:r>
              <a:rPr lang="es-CL" sz="1600" b="1" dirty="0" smtClean="0">
                <a:solidFill>
                  <a:schemeClr val="tx2"/>
                </a:solidFill>
              </a:rPr>
              <a:t>”, pero en la práctica complementa derechos del concesionarios de líneas de transporte, de subestaciones y de servicio público de distribución.  </a:t>
            </a:r>
          </a:p>
          <a:p>
            <a:pPr marL="285750" indent="-285750" algn="just" eaLnBrk="1" hangingPunct="1">
              <a:lnSpc>
                <a:spcPct val="150000"/>
              </a:lnSpc>
              <a:buFont typeface="Arial" panose="020B0604020202020204" pitchFamily="34" charset="0"/>
              <a:buChar char="•"/>
              <a:tabLst>
                <a:tab pos="446088" algn="l"/>
              </a:tabLst>
            </a:pPr>
            <a:endParaRPr lang="es-CL" sz="1050" b="1" dirty="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Requiere </a:t>
            </a:r>
            <a:r>
              <a:rPr lang="es-CL" sz="1600" b="1" dirty="0">
                <a:solidFill>
                  <a:schemeClr val="tx2"/>
                </a:solidFill>
              </a:rPr>
              <a:t>la inexistencia de “</a:t>
            </a:r>
            <a:r>
              <a:rPr lang="es-CL" sz="1600" b="1" i="1" dirty="0">
                <a:solidFill>
                  <a:schemeClr val="tx2"/>
                </a:solidFill>
              </a:rPr>
              <a:t>caminos adecuados para la unión del camino público o vecinal más próximo con el sitio ocupado por las obras</a:t>
            </a:r>
            <a:r>
              <a:rPr lang="es-CL" sz="1600" b="1" dirty="0" smtClean="0">
                <a:solidFill>
                  <a:schemeClr val="tx2"/>
                </a:solidFill>
              </a:rPr>
              <a:t>” </a:t>
            </a:r>
            <a:r>
              <a:rPr lang="es-CL" sz="1600" dirty="0" smtClean="0">
                <a:solidFill>
                  <a:schemeClr val="tx2"/>
                </a:solidFill>
              </a:rPr>
              <a:t>¿camino vecinal?</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15</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5153029"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4. Servidumbre de tránsito art. 58 LGSE</a:t>
            </a:r>
            <a:endParaRPr lang="es-CL" sz="1700" b="1" dirty="0"/>
          </a:p>
        </p:txBody>
      </p:sp>
    </p:spTree>
    <p:extLst>
      <p:ext uri="{BB962C8B-B14F-4D97-AF65-F5344CB8AC3E}">
        <p14:creationId xmlns:p14="http://schemas.microsoft.com/office/powerpoint/2010/main" val="3324548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454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285750" indent="-285750" algn="just" eaLnBrk="1" hangingPunct="1">
              <a:lnSpc>
                <a:spcPct val="150000"/>
              </a:lnSpc>
              <a:buFont typeface="Arial" panose="020B0604020202020204" pitchFamily="34" charset="0"/>
              <a:buChar char="•"/>
              <a:tabLst>
                <a:tab pos="446088" algn="l"/>
              </a:tabLst>
            </a:pPr>
            <a:r>
              <a:rPr lang="es-CL" sz="1600" b="1" dirty="0" smtClean="0">
                <a:solidFill>
                  <a:schemeClr val="tx2"/>
                </a:solidFill>
              </a:rPr>
              <a:t>Sentido y alcance no es completamente claro y admite diversas interpretaciones.</a:t>
            </a:r>
          </a:p>
          <a:p>
            <a:pPr marL="285750" indent="-285750" algn="just" eaLnBrk="1" hangingPunct="1">
              <a:lnSpc>
                <a:spcPct val="150000"/>
              </a:lnSpc>
              <a:buFont typeface="Arial" panose="020B0604020202020204" pitchFamily="34" charset="0"/>
              <a:buChar char="•"/>
              <a:tabLst>
                <a:tab pos="446088" algn="l"/>
              </a:tabLst>
            </a:pPr>
            <a:endParaRPr lang="es-CL" sz="1100" b="1" dirty="0">
              <a:solidFill>
                <a:schemeClr val="tx2"/>
              </a:solidFill>
            </a:endParaRPr>
          </a:p>
          <a:p>
            <a:pPr marL="400050" indent="-400050" algn="just" eaLnBrk="1" hangingPunct="1">
              <a:lnSpc>
                <a:spcPct val="150000"/>
              </a:lnSpc>
              <a:buFont typeface="+mj-lt"/>
              <a:buAutoNum type="romanLcPeriod"/>
              <a:tabLst>
                <a:tab pos="446088" algn="l"/>
              </a:tabLst>
            </a:pPr>
            <a:r>
              <a:rPr lang="es-CL" sz="1600" b="1" u="sng" dirty="0" smtClean="0">
                <a:solidFill>
                  <a:schemeClr val="tx2"/>
                </a:solidFill>
              </a:rPr>
              <a:t>Sitio ocupado por las obras</a:t>
            </a:r>
            <a:r>
              <a:rPr lang="es-CL" sz="1600" b="1" dirty="0" smtClean="0">
                <a:solidFill>
                  <a:schemeClr val="tx2"/>
                </a:solidFill>
              </a:rPr>
              <a:t>.</a:t>
            </a:r>
            <a:r>
              <a:rPr lang="es-CL" sz="1600" dirty="0" smtClean="0">
                <a:solidFill>
                  <a:schemeClr val="tx2"/>
                </a:solidFill>
              </a:rPr>
              <a:t> Posibles interpretaciones: </a:t>
            </a:r>
          </a:p>
          <a:p>
            <a:pPr marL="400050" indent="-400050" algn="just" eaLnBrk="1" hangingPunct="1">
              <a:lnSpc>
                <a:spcPct val="150000"/>
              </a:lnSpc>
              <a:buFont typeface="+mj-lt"/>
              <a:buAutoNum type="romanLcPeriod"/>
              <a:tabLst>
                <a:tab pos="446088" algn="l"/>
              </a:tabLst>
            </a:pPr>
            <a:endParaRPr lang="es-CL" sz="1100" b="1" dirty="0" smtClean="0">
              <a:solidFill>
                <a:schemeClr val="tx2"/>
              </a:solidFill>
            </a:endParaRPr>
          </a:p>
          <a:p>
            <a:pPr marL="342900" indent="-342900" algn="just" eaLnBrk="1" hangingPunct="1">
              <a:lnSpc>
                <a:spcPct val="150000"/>
              </a:lnSpc>
              <a:buAutoNum type="alphaLcParenBoth"/>
              <a:tabLst>
                <a:tab pos="446088" algn="l"/>
              </a:tabLst>
            </a:pPr>
            <a:r>
              <a:rPr lang="es-CL" sz="1600" b="1" dirty="0" smtClean="0">
                <a:solidFill>
                  <a:schemeClr val="tx2"/>
                </a:solidFill>
              </a:rPr>
              <a:t>“Sitio” entendido como el predio sirviente eléctrico: </a:t>
            </a:r>
            <a:r>
              <a:rPr lang="es-CL" sz="1600" dirty="0" smtClean="0">
                <a:solidFill>
                  <a:schemeClr val="tx2"/>
                </a:solidFill>
              </a:rPr>
              <a:t>Principal implicancia es que servidumbre especial de tránsito sólo podrá imponerse sobre predios distintos al predio sirviente eléctrico. </a:t>
            </a:r>
          </a:p>
          <a:p>
            <a:pPr marL="342900" indent="-342900" algn="just" eaLnBrk="1" hangingPunct="1">
              <a:lnSpc>
                <a:spcPct val="150000"/>
              </a:lnSpc>
              <a:buAutoNum type="alphaLcParenBoth"/>
              <a:tabLst>
                <a:tab pos="446088" algn="l"/>
              </a:tabLst>
            </a:pPr>
            <a:r>
              <a:rPr lang="es-CL" sz="1600" b="1" dirty="0" smtClean="0">
                <a:solidFill>
                  <a:schemeClr val="tx2"/>
                </a:solidFill>
              </a:rPr>
              <a:t>“Sitio” entendido como el “área afecta a servidumbre”: </a:t>
            </a:r>
            <a:r>
              <a:rPr lang="es-CL" sz="1600" dirty="0" smtClean="0">
                <a:solidFill>
                  <a:schemeClr val="tx2"/>
                </a:solidFill>
              </a:rPr>
              <a:t>Principal implicancia es </a:t>
            </a:r>
            <a:r>
              <a:rPr lang="es-CL" sz="1600" dirty="0">
                <a:solidFill>
                  <a:schemeClr val="tx2"/>
                </a:solidFill>
              </a:rPr>
              <a:t>que </a:t>
            </a:r>
            <a:r>
              <a:rPr lang="es-CL" sz="1600" dirty="0" smtClean="0">
                <a:solidFill>
                  <a:schemeClr val="tx2"/>
                </a:solidFill>
              </a:rPr>
              <a:t>servidumbre </a:t>
            </a:r>
            <a:r>
              <a:rPr lang="es-CL" sz="1600" dirty="0">
                <a:solidFill>
                  <a:schemeClr val="tx2"/>
                </a:solidFill>
              </a:rPr>
              <a:t>de tránsito será procedente cuando sea el área de servidumbre la que no tenga caminos adecuados para comunicarla con un camino </a:t>
            </a:r>
            <a:r>
              <a:rPr lang="es-CL" sz="1600" dirty="0" smtClean="0">
                <a:solidFill>
                  <a:schemeClr val="tx2"/>
                </a:solidFill>
              </a:rPr>
              <a:t>público, y por tanto también se podrá imponer sobre el dueño del predio sirviente eléctrico.</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16</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5153029"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4. Servidumbre de tránsito art. 58 LGSE</a:t>
            </a:r>
            <a:endParaRPr lang="es-CL" sz="1700" b="1" dirty="0"/>
          </a:p>
        </p:txBody>
      </p:sp>
    </p:spTree>
    <p:extLst>
      <p:ext uri="{BB962C8B-B14F-4D97-AF65-F5344CB8AC3E}">
        <p14:creationId xmlns:p14="http://schemas.microsoft.com/office/powerpoint/2010/main" val="278589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05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00050" indent="-400050" algn="just" eaLnBrk="1" hangingPunct="1">
              <a:lnSpc>
                <a:spcPct val="150000"/>
              </a:lnSpc>
              <a:buFont typeface="+mj-lt"/>
              <a:buAutoNum type="romanLcPeriod" startAt="2"/>
              <a:tabLst>
                <a:tab pos="446088" algn="l"/>
              </a:tabLst>
            </a:pPr>
            <a:r>
              <a:rPr lang="es-CL" sz="1600" b="1" u="sng" dirty="0" smtClean="0">
                <a:solidFill>
                  <a:schemeClr val="tx2"/>
                </a:solidFill>
              </a:rPr>
              <a:t>Procedimiento para ejercer este derecho</a:t>
            </a:r>
            <a:r>
              <a:rPr lang="es-CL" sz="1600" b="1" dirty="0" smtClean="0">
                <a:solidFill>
                  <a:schemeClr val="tx2"/>
                </a:solidFill>
              </a:rPr>
              <a:t>.</a:t>
            </a:r>
            <a:r>
              <a:rPr lang="es-CL" sz="1600" dirty="0" smtClean="0">
                <a:solidFill>
                  <a:schemeClr val="tx2"/>
                </a:solidFill>
              </a:rPr>
              <a:t> Posibles interpretaciones: </a:t>
            </a:r>
          </a:p>
          <a:p>
            <a:pPr marL="400050" indent="-400050" algn="just" eaLnBrk="1" hangingPunct="1">
              <a:lnSpc>
                <a:spcPct val="150000"/>
              </a:lnSpc>
              <a:buFont typeface="+mj-lt"/>
              <a:buAutoNum type="romanLcPeriod" startAt="2"/>
              <a:tabLst>
                <a:tab pos="446088" algn="l"/>
              </a:tabLst>
            </a:pPr>
            <a:endParaRPr lang="es-CL" sz="1100" b="1" dirty="0" smtClean="0">
              <a:solidFill>
                <a:schemeClr val="tx2"/>
              </a:solidFill>
            </a:endParaRPr>
          </a:p>
          <a:p>
            <a:pPr marL="342900" indent="-342900" algn="just" eaLnBrk="1" hangingPunct="1">
              <a:lnSpc>
                <a:spcPct val="150000"/>
              </a:lnSpc>
              <a:buAutoNum type="alphaLcParenBoth"/>
              <a:tabLst>
                <a:tab pos="446088" algn="l"/>
              </a:tabLst>
            </a:pPr>
            <a:r>
              <a:rPr lang="es-CL" sz="1600" b="1" dirty="0" smtClean="0">
                <a:solidFill>
                  <a:schemeClr val="tx2"/>
                </a:solidFill>
              </a:rPr>
              <a:t>Servidumbre debe ser solicitada a través de juicio sumario</a:t>
            </a:r>
            <a:r>
              <a:rPr lang="es-CL" sz="1600" dirty="0" smtClean="0">
                <a:solidFill>
                  <a:schemeClr val="tx2"/>
                </a:solidFill>
              </a:rPr>
              <a:t>. Argumentos:</a:t>
            </a:r>
          </a:p>
          <a:p>
            <a:pPr marL="0" indent="0" algn="just" eaLnBrk="1" hangingPunct="1">
              <a:lnSpc>
                <a:spcPct val="150000"/>
              </a:lnSpc>
              <a:tabLst>
                <a:tab pos="446088" algn="l"/>
              </a:tabLst>
            </a:pPr>
            <a:endParaRPr lang="es-CL" sz="70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(a.1</a:t>
            </a:r>
            <a:r>
              <a:rPr lang="es-CL" sz="1600" dirty="0">
                <a:solidFill>
                  <a:schemeClr val="tx2"/>
                </a:solidFill>
              </a:rPr>
              <a:t>) </a:t>
            </a:r>
            <a:r>
              <a:rPr lang="es-CL" sz="1600" dirty="0" smtClean="0">
                <a:solidFill>
                  <a:schemeClr val="tx2"/>
                </a:solidFill>
              </a:rPr>
              <a:t>Supuestos del art. 58 de la LGSE no pueden ser comprobados a través del procedimiento concesional.</a:t>
            </a:r>
          </a:p>
          <a:p>
            <a:pPr marL="720725" indent="-538163" algn="just" eaLnBrk="1" hangingPunct="1">
              <a:lnSpc>
                <a:spcPct val="150000"/>
              </a:lnSpc>
              <a:tabLst>
                <a:tab pos="720725" algn="l"/>
              </a:tabLst>
            </a:pPr>
            <a:endParaRPr lang="es-CL" sz="100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(a.2) Propietario del predio sirviente no está facultado para cuestionar tales supuestos en el procedimiento concesional. </a:t>
            </a:r>
          </a:p>
          <a:p>
            <a:pPr marL="720725" indent="-538163" algn="just" eaLnBrk="1" hangingPunct="1">
              <a:lnSpc>
                <a:spcPct val="150000"/>
              </a:lnSpc>
              <a:tabLst>
                <a:tab pos="720725" algn="l"/>
              </a:tabLst>
            </a:pPr>
            <a:endParaRPr lang="es-CL" sz="160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(a.3) Si “sitio ocupado por las obras” es el predio sirviente eléctrico, no es procedente usar el procedimiento concesional para constituir servidumbre sobre predios sirvientes que no son objeto de servidumbre eléctrica. </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17</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5153029"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4. Servidumbre de tránsito art. 58 LGSE</a:t>
            </a:r>
            <a:endParaRPr lang="es-CL" sz="1700" b="1" dirty="0"/>
          </a:p>
        </p:txBody>
      </p:sp>
    </p:spTree>
    <p:extLst>
      <p:ext uri="{BB962C8B-B14F-4D97-AF65-F5344CB8AC3E}">
        <p14:creationId xmlns:p14="http://schemas.microsoft.com/office/powerpoint/2010/main" val="3183472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43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0" indent="0" algn="just" eaLnBrk="1" hangingPunct="1">
              <a:lnSpc>
                <a:spcPct val="150000"/>
              </a:lnSpc>
              <a:tabLst>
                <a:tab pos="446088" algn="l"/>
              </a:tabLst>
            </a:pPr>
            <a:r>
              <a:rPr lang="es-CL" sz="1600" b="1" dirty="0" smtClean="0">
                <a:solidFill>
                  <a:schemeClr val="tx2"/>
                </a:solidFill>
              </a:rPr>
              <a:t>(b) Servidumbre debe ser solicitada como parte de concesión eléctrica</a:t>
            </a:r>
            <a:r>
              <a:rPr lang="es-CL" sz="1600" dirty="0" smtClean="0">
                <a:solidFill>
                  <a:schemeClr val="tx2"/>
                </a:solidFill>
              </a:rPr>
              <a:t>. Argumentos:</a:t>
            </a:r>
          </a:p>
          <a:p>
            <a:pPr marL="0" indent="0" algn="just" eaLnBrk="1" hangingPunct="1">
              <a:lnSpc>
                <a:spcPct val="150000"/>
              </a:lnSpc>
              <a:tabLst>
                <a:tab pos="446088" algn="l"/>
              </a:tabLst>
            </a:pPr>
            <a:endParaRPr lang="es-CL" sz="70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(b.1</a:t>
            </a:r>
            <a:r>
              <a:rPr lang="es-CL" sz="1600" dirty="0">
                <a:solidFill>
                  <a:schemeClr val="tx2"/>
                </a:solidFill>
              </a:rPr>
              <a:t>) </a:t>
            </a:r>
            <a:r>
              <a:rPr lang="es-CL" sz="1600" dirty="0" smtClean="0">
                <a:solidFill>
                  <a:schemeClr val="tx2"/>
                </a:solidFill>
              </a:rPr>
              <a:t>Art. 72 del Reglamento de la LGSE requiere expresamente que esta servidumbre se </a:t>
            </a:r>
            <a:r>
              <a:rPr lang="es-CL" sz="1600" dirty="0">
                <a:solidFill>
                  <a:schemeClr val="tx2"/>
                </a:solidFill>
              </a:rPr>
              <a:t>solicite conjuntamente con la concesión.</a:t>
            </a:r>
            <a:endParaRPr lang="es-CL" sz="1600" dirty="0" smtClean="0">
              <a:solidFill>
                <a:schemeClr val="tx2"/>
              </a:solidFill>
            </a:endParaRPr>
          </a:p>
          <a:p>
            <a:pPr marL="720725" indent="-538163" algn="just" eaLnBrk="1" hangingPunct="1">
              <a:lnSpc>
                <a:spcPct val="150000"/>
              </a:lnSpc>
              <a:tabLst>
                <a:tab pos="720725" algn="l"/>
              </a:tabLst>
            </a:pPr>
            <a:endParaRPr lang="es-CL" sz="100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(b.2</a:t>
            </a:r>
            <a:r>
              <a:rPr lang="es-CL" sz="1600" dirty="0" smtClean="0">
                <a:solidFill>
                  <a:schemeClr val="tx2"/>
                </a:solidFill>
              </a:rPr>
              <a:t>) Principio de economía procedimental. </a:t>
            </a:r>
          </a:p>
          <a:p>
            <a:pPr marL="720725" indent="-538163" algn="just" eaLnBrk="1" hangingPunct="1">
              <a:lnSpc>
                <a:spcPct val="150000"/>
              </a:lnSpc>
              <a:tabLst>
                <a:tab pos="720725" algn="l"/>
              </a:tabLst>
            </a:pPr>
            <a:endParaRPr lang="es-CL" sz="1050" dirty="0" smtClean="0">
              <a:solidFill>
                <a:schemeClr val="tx2"/>
              </a:solidFill>
            </a:endParaRPr>
          </a:p>
          <a:p>
            <a:pPr marL="720725" indent="-538163" algn="just" eaLnBrk="1" hangingPunct="1">
              <a:lnSpc>
                <a:spcPct val="150000"/>
              </a:lnSpc>
              <a:tabLst>
                <a:tab pos="720725" algn="l"/>
              </a:tabLst>
            </a:pPr>
            <a:r>
              <a:rPr lang="es-CL" sz="1600" dirty="0" smtClean="0">
                <a:solidFill>
                  <a:schemeClr val="tx2"/>
                </a:solidFill>
              </a:rPr>
              <a:t>(b.3) </a:t>
            </a:r>
            <a:r>
              <a:rPr lang="es-CL" sz="1600" dirty="0" smtClean="0">
                <a:solidFill>
                  <a:schemeClr val="tx2"/>
                </a:solidFill>
              </a:rPr>
              <a:t>art. 71 LGSE </a:t>
            </a:r>
            <a:r>
              <a:rPr lang="es-CL" sz="1600" dirty="0">
                <a:solidFill>
                  <a:schemeClr val="tx2"/>
                </a:solidFill>
              </a:rPr>
              <a:t>no otorga competencia alguna al juez civil para la constitución de servidumbres reguladas en la LGSE, sino sólo para conocer “</a:t>
            </a:r>
            <a:r>
              <a:rPr lang="es-CL" sz="1600" i="1" dirty="0">
                <a:solidFill>
                  <a:schemeClr val="tx2"/>
                </a:solidFill>
              </a:rPr>
              <a:t>todas las dificultades o cuestiones posteriores de cualquier naturaleza a que dieren lugar las servidumbres establecidas en este Título</a:t>
            </a:r>
            <a:r>
              <a:rPr lang="es-CL" sz="1600" dirty="0" smtClean="0">
                <a:solidFill>
                  <a:schemeClr val="tx2"/>
                </a:solidFill>
              </a:rPr>
              <a:t>”. </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18</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5153029"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4. Servidumbre de tránsito art. 58 LGSE</a:t>
            </a:r>
            <a:endParaRPr lang="es-CL" sz="1700" b="1" dirty="0"/>
          </a:p>
        </p:txBody>
      </p:sp>
    </p:spTree>
    <p:extLst>
      <p:ext uri="{BB962C8B-B14F-4D97-AF65-F5344CB8AC3E}">
        <p14:creationId xmlns:p14="http://schemas.microsoft.com/office/powerpoint/2010/main" val="41565259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solidFill>
                  <a:schemeClr val="bg1">
                    <a:lumMod val="50000"/>
                  </a:schemeClr>
                </a:solidFill>
              </a:rPr>
              <a:t>Introducción</a:t>
            </a:r>
            <a:endParaRPr lang="es-CL" b="1" dirty="0">
              <a:solidFill>
                <a:schemeClr val="bg1">
                  <a:lumMod val="50000"/>
                </a:schemeClr>
              </a:solidFill>
            </a:endParaRPr>
          </a:p>
          <a:p>
            <a:pPr eaLnBrk="1" hangingPunct="1">
              <a:lnSpc>
                <a:spcPct val="150000"/>
              </a:lnSpc>
              <a:buFont typeface="Arial" pitchFamily="34" charset="0"/>
              <a:buAutoNum type="romanUcPeriod"/>
            </a:pPr>
            <a:r>
              <a:rPr lang="es-CL" sz="2000" b="1" dirty="0">
                <a:solidFill>
                  <a:srgbClr val="7F7F7F"/>
                </a:solidFill>
              </a:rPr>
              <a:t>Servidumbres de obras hidroeléctricas</a:t>
            </a:r>
          </a:p>
          <a:p>
            <a:pPr eaLnBrk="1" hangingPunct="1">
              <a:lnSpc>
                <a:spcPct val="150000"/>
              </a:lnSpc>
              <a:buFont typeface="Arial" pitchFamily="34" charset="0"/>
              <a:buAutoNum type="romanUcPeriod"/>
            </a:pPr>
            <a:r>
              <a:rPr lang="es-CL" sz="2000" b="1" dirty="0">
                <a:solidFill>
                  <a:srgbClr val="7F7F7F"/>
                </a:solidFill>
              </a:rPr>
              <a:t>Servidumbres para líneas de transporte, subestaciones e instalaciones de servicio público de distribución</a:t>
            </a:r>
          </a:p>
          <a:p>
            <a:pPr eaLnBrk="1" hangingPunct="1">
              <a:lnSpc>
                <a:spcPct val="150000"/>
              </a:lnSpc>
              <a:buFont typeface="Arial" pitchFamily="34" charset="0"/>
              <a:buAutoNum type="romanUcPeriod"/>
            </a:pPr>
            <a:r>
              <a:rPr lang="es-CL" sz="2000" b="1" dirty="0" smtClean="0">
                <a:solidFill>
                  <a:srgbClr val="7F7F7F"/>
                </a:solidFill>
              </a:rPr>
              <a:t>Servidumbre </a:t>
            </a:r>
            <a:r>
              <a:rPr lang="es-CL" sz="2000" b="1" dirty="0">
                <a:solidFill>
                  <a:srgbClr val="7F7F7F"/>
                </a:solidFill>
              </a:rPr>
              <a:t>de tránsito del artículo 58 de la LGSE</a:t>
            </a:r>
          </a:p>
          <a:p>
            <a:pPr eaLnBrk="1" hangingPunct="1">
              <a:lnSpc>
                <a:spcPct val="150000"/>
              </a:lnSpc>
              <a:buFont typeface="Arial" pitchFamily="34" charset="0"/>
              <a:buAutoNum type="romanUcPeriod"/>
            </a:pPr>
            <a:r>
              <a:rPr lang="es-CL" sz="2000" b="1" dirty="0" smtClean="0"/>
              <a:t>Conclusiones</a:t>
            </a:r>
            <a:endParaRPr lang="es-CL" sz="2000" b="1" dirty="0"/>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19</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smtClean="0">
                <a:solidFill>
                  <a:srgbClr val="7F7F7F"/>
                </a:solidFill>
              </a:rPr>
              <a:t>Régimen de acceso </a:t>
            </a:r>
            <a:r>
              <a:rPr lang="es-CL" sz="1000" dirty="0">
                <a:solidFill>
                  <a:srgbClr val="7F7F7F"/>
                </a:solidFill>
              </a:rPr>
              <a:t>a</a:t>
            </a:r>
            <a:r>
              <a:rPr lang="es-CL" sz="1000" dirty="0" smtClean="0">
                <a:solidFill>
                  <a:srgbClr val="7F7F7F"/>
                </a:solidFill>
              </a:rPr>
              <a:t> predios </a:t>
            </a:r>
            <a:r>
              <a:rPr lang="es-CL" sz="1000" dirty="0">
                <a:solidFill>
                  <a:srgbClr val="7F7F7F"/>
                </a:solidFill>
              </a:rPr>
              <a:t>sirvientes y </a:t>
            </a:r>
            <a:r>
              <a:rPr lang="es-CL" sz="1000" dirty="0" smtClean="0">
                <a:solidFill>
                  <a:srgbClr val="7F7F7F"/>
                </a:solidFill>
              </a:rPr>
              <a:t>servidumbres</a:t>
            </a:r>
          </a:p>
          <a:p>
            <a:pPr algn="r" eaLnBrk="1" hangingPunct="1"/>
            <a:r>
              <a:rPr lang="es-CL" sz="1000" dirty="0" smtClean="0">
                <a:solidFill>
                  <a:srgbClr val="7F7F7F"/>
                </a:solidFill>
              </a:rPr>
              <a:t> </a:t>
            </a:r>
            <a:r>
              <a:rPr lang="es-CL" sz="1000" dirty="0">
                <a:solidFill>
                  <a:srgbClr val="7F7F7F"/>
                </a:solidFill>
              </a:rPr>
              <a:t>de tránsito en la </a:t>
            </a:r>
            <a:r>
              <a:rPr lang="es-CL" sz="1000" dirty="0" smtClean="0">
                <a:solidFill>
                  <a:srgbClr val="7F7F7F"/>
                </a:solidFill>
              </a:rPr>
              <a:t>Ley General de Servicios Eléctricos</a:t>
            </a:r>
            <a:endParaRPr lang="es-ES" sz="1000" dirty="0" smtClean="0">
              <a:solidFill>
                <a:srgbClr val="7F7F7F"/>
              </a:solidFill>
            </a:endParaRPr>
          </a:p>
          <a:p>
            <a:pPr algn="r" eaLnBrk="1" hangingPunct="1"/>
            <a:r>
              <a:rPr lang="es-CL" sz="1000" dirty="0" smtClean="0">
                <a:solidFill>
                  <a:srgbClr val="7F7F7F"/>
                </a:solidFill>
              </a:rPr>
              <a:t>Agosto 2017</a:t>
            </a:r>
            <a:endParaRPr lang="es-CL" sz="1000" dirty="0">
              <a:solidFill>
                <a:srgbClr val="7F7F7F"/>
              </a:solidFill>
            </a:endParaRPr>
          </a:p>
        </p:txBody>
      </p:sp>
      <p:sp>
        <p:nvSpPr>
          <p:cNvPr id="7" name="9 Flecha derecha"/>
          <p:cNvSpPr/>
          <p:nvPr/>
        </p:nvSpPr>
        <p:spPr>
          <a:xfrm>
            <a:off x="179512" y="3645024"/>
            <a:ext cx="360238" cy="432048"/>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096828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solidFill>
                  <a:schemeClr val="bg1">
                    <a:lumMod val="50000"/>
                  </a:schemeClr>
                </a:solidFill>
              </a:rPr>
              <a:t>Introducción</a:t>
            </a:r>
            <a:endParaRPr lang="es-CL" b="1" dirty="0">
              <a:solidFill>
                <a:schemeClr val="bg1">
                  <a:lumMod val="50000"/>
                </a:schemeClr>
              </a:solidFill>
            </a:endParaRPr>
          </a:p>
          <a:p>
            <a:pPr eaLnBrk="1" hangingPunct="1">
              <a:lnSpc>
                <a:spcPct val="150000"/>
              </a:lnSpc>
              <a:buFont typeface="Arial" pitchFamily="34" charset="0"/>
              <a:buAutoNum type="romanUcPeriod"/>
            </a:pPr>
            <a:r>
              <a:rPr lang="es-CL" sz="2000" b="1" dirty="0" smtClean="0">
                <a:solidFill>
                  <a:srgbClr val="7F7F7F"/>
                </a:solidFill>
              </a:rPr>
              <a:t>Servidumbres de obras hidroeléctricas</a:t>
            </a:r>
          </a:p>
          <a:p>
            <a:pPr eaLnBrk="1" hangingPunct="1">
              <a:lnSpc>
                <a:spcPct val="150000"/>
              </a:lnSpc>
              <a:buFont typeface="Arial" pitchFamily="34" charset="0"/>
              <a:buAutoNum type="romanUcPeriod"/>
            </a:pPr>
            <a:r>
              <a:rPr lang="es-CL" sz="2000" b="1" dirty="0">
                <a:solidFill>
                  <a:srgbClr val="7F7F7F"/>
                </a:solidFill>
              </a:rPr>
              <a:t>Servidumbres para líneas de transporte, subestaciones e instalaciones de servicio público de </a:t>
            </a:r>
            <a:r>
              <a:rPr lang="es-CL" sz="2000" b="1" dirty="0" smtClean="0">
                <a:solidFill>
                  <a:srgbClr val="7F7F7F"/>
                </a:solidFill>
              </a:rPr>
              <a:t>distribución</a:t>
            </a:r>
          </a:p>
          <a:p>
            <a:pPr eaLnBrk="1" hangingPunct="1">
              <a:lnSpc>
                <a:spcPct val="150000"/>
              </a:lnSpc>
              <a:buFont typeface="Arial" pitchFamily="34" charset="0"/>
              <a:buAutoNum type="romanUcPeriod"/>
            </a:pPr>
            <a:r>
              <a:rPr lang="es-CL" sz="2000" b="1" dirty="0" smtClean="0">
                <a:solidFill>
                  <a:srgbClr val="7F7F7F"/>
                </a:solidFill>
              </a:rPr>
              <a:t>Servidumbre </a:t>
            </a:r>
            <a:r>
              <a:rPr lang="es-CL" sz="2000" b="1" dirty="0">
                <a:solidFill>
                  <a:srgbClr val="7F7F7F"/>
                </a:solidFill>
              </a:rPr>
              <a:t>de tránsito del artículo 58 de la LGSE</a:t>
            </a:r>
            <a:endParaRPr lang="es-CL" sz="2000" b="1" dirty="0" smtClean="0">
              <a:solidFill>
                <a:srgbClr val="7F7F7F"/>
              </a:solidFill>
            </a:endParaRPr>
          </a:p>
          <a:p>
            <a:pPr eaLnBrk="1" hangingPunct="1">
              <a:lnSpc>
                <a:spcPct val="150000"/>
              </a:lnSpc>
              <a:buFont typeface="Arial" pitchFamily="34" charset="0"/>
              <a:buAutoNum type="romanUcPeriod"/>
            </a:pPr>
            <a:r>
              <a:rPr lang="es-CL" sz="2000" b="1" dirty="0" smtClean="0">
                <a:solidFill>
                  <a:srgbClr val="7F7F7F"/>
                </a:solidFill>
              </a:rPr>
              <a:t>Conclusiones</a:t>
            </a:r>
            <a:endParaRPr lang="es-CL" sz="2000" b="1" dirty="0">
              <a:solidFill>
                <a:srgbClr val="7F7F7F"/>
              </a:solidFill>
            </a:endParaRPr>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2</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smtClean="0">
                <a:solidFill>
                  <a:srgbClr val="7F7F7F"/>
                </a:solidFill>
              </a:rPr>
              <a:t>Régimen de acceso </a:t>
            </a:r>
            <a:r>
              <a:rPr lang="es-CL" sz="1000" dirty="0">
                <a:solidFill>
                  <a:srgbClr val="7F7F7F"/>
                </a:solidFill>
              </a:rPr>
              <a:t>a</a:t>
            </a:r>
            <a:r>
              <a:rPr lang="es-CL" sz="1000" dirty="0" smtClean="0">
                <a:solidFill>
                  <a:srgbClr val="7F7F7F"/>
                </a:solidFill>
              </a:rPr>
              <a:t> predios </a:t>
            </a:r>
            <a:r>
              <a:rPr lang="es-CL" sz="1000" dirty="0">
                <a:solidFill>
                  <a:srgbClr val="7F7F7F"/>
                </a:solidFill>
              </a:rPr>
              <a:t>sirvientes y </a:t>
            </a:r>
            <a:r>
              <a:rPr lang="es-CL" sz="1000" dirty="0" smtClean="0">
                <a:solidFill>
                  <a:srgbClr val="7F7F7F"/>
                </a:solidFill>
              </a:rPr>
              <a:t>servidumbres</a:t>
            </a:r>
          </a:p>
          <a:p>
            <a:pPr algn="r" eaLnBrk="1" hangingPunct="1"/>
            <a:r>
              <a:rPr lang="es-CL" sz="1000" dirty="0" smtClean="0">
                <a:solidFill>
                  <a:srgbClr val="7F7F7F"/>
                </a:solidFill>
              </a:rPr>
              <a:t> </a:t>
            </a:r>
            <a:r>
              <a:rPr lang="es-CL" sz="1000" dirty="0">
                <a:solidFill>
                  <a:srgbClr val="7F7F7F"/>
                </a:solidFill>
              </a:rPr>
              <a:t>de tránsito en la </a:t>
            </a:r>
            <a:r>
              <a:rPr lang="es-CL" sz="1000" dirty="0" smtClean="0">
                <a:solidFill>
                  <a:srgbClr val="7F7F7F"/>
                </a:solidFill>
              </a:rPr>
              <a:t>Ley General de Servicios Eléctricos</a:t>
            </a:r>
            <a:endParaRPr lang="es-ES" sz="1000" dirty="0" smtClean="0">
              <a:solidFill>
                <a:srgbClr val="7F7F7F"/>
              </a:solidFill>
            </a:endParaRPr>
          </a:p>
          <a:p>
            <a:pPr algn="r" eaLnBrk="1" hangingPunct="1"/>
            <a:r>
              <a:rPr lang="es-CL" sz="1000" dirty="0" smtClean="0">
                <a:solidFill>
                  <a:srgbClr val="7F7F7F"/>
                </a:solidFill>
              </a:rPr>
              <a:t>Agosto 2017</a:t>
            </a:r>
            <a:endParaRPr lang="es-CL" sz="1000" dirty="0">
              <a:solidFill>
                <a:srgbClr val="7F7F7F"/>
              </a:solidFill>
            </a:endParaRPr>
          </a:p>
        </p:txBody>
      </p:sp>
    </p:spTree>
    <p:extLst>
      <p:ext uri="{BB962C8B-B14F-4D97-AF65-F5344CB8AC3E}">
        <p14:creationId xmlns:p14="http://schemas.microsoft.com/office/powerpoint/2010/main" val="1843835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574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57200" indent="-457200" eaLnBrk="1" hangingPunct="1">
              <a:lnSpc>
                <a:spcPct val="150000"/>
              </a:lnSpc>
              <a:buFont typeface="Arial" pitchFamily="34" charset="0"/>
              <a:buChar char="•"/>
            </a:pPr>
            <a:r>
              <a:rPr lang="es-CL" sz="1600" b="1" dirty="0" smtClean="0">
                <a:solidFill>
                  <a:schemeClr val="tx2"/>
                </a:solidFill>
              </a:rPr>
              <a:t>No </a:t>
            </a:r>
            <a:r>
              <a:rPr lang="es-CL" sz="1600" b="1" dirty="0">
                <a:solidFill>
                  <a:schemeClr val="tx2"/>
                </a:solidFill>
              </a:rPr>
              <a:t>existe en </a:t>
            </a:r>
            <a:r>
              <a:rPr lang="es-CL" sz="1600" b="1" dirty="0" smtClean="0">
                <a:solidFill>
                  <a:schemeClr val="tx2"/>
                </a:solidFill>
              </a:rPr>
              <a:t>LGSE ni en su Reglamento un </a:t>
            </a:r>
            <a:r>
              <a:rPr lang="es-CL" sz="1600" b="1" dirty="0">
                <a:solidFill>
                  <a:schemeClr val="tx2"/>
                </a:solidFill>
              </a:rPr>
              <a:t>tratamiento sistemático y pormenorizado de los derechos de acceso y de </a:t>
            </a:r>
            <a:r>
              <a:rPr lang="es-CL" sz="1600" b="1" dirty="0" smtClean="0">
                <a:solidFill>
                  <a:schemeClr val="tx2"/>
                </a:solidFill>
              </a:rPr>
              <a:t>tránsito.</a:t>
            </a:r>
          </a:p>
          <a:p>
            <a:pPr marL="0" indent="0" eaLnBrk="1" hangingPunct="1">
              <a:lnSpc>
                <a:spcPct val="150000"/>
              </a:lnSpc>
            </a:pPr>
            <a:endParaRPr lang="es-CL" sz="1050" b="1" dirty="0" smtClean="0">
              <a:solidFill>
                <a:schemeClr val="tx2"/>
              </a:solidFill>
            </a:endParaRPr>
          </a:p>
          <a:p>
            <a:pPr marL="457200" indent="-457200" eaLnBrk="1" hangingPunct="1">
              <a:lnSpc>
                <a:spcPct val="150000"/>
              </a:lnSpc>
              <a:buFont typeface="Arial" panose="020B0604020202020204" pitchFamily="34" charset="0"/>
              <a:buChar char="•"/>
            </a:pPr>
            <a:r>
              <a:rPr lang="es-CL" sz="1600" b="1" dirty="0">
                <a:solidFill>
                  <a:schemeClr val="tx2"/>
                </a:solidFill>
              </a:rPr>
              <a:t> En el caso de servidumbres de obras </a:t>
            </a:r>
            <a:r>
              <a:rPr lang="es-CL" sz="1600" b="1" dirty="0" smtClean="0">
                <a:solidFill>
                  <a:schemeClr val="tx2"/>
                </a:solidFill>
              </a:rPr>
              <a:t>hidroeléctricas: </a:t>
            </a:r>
          </a:p>
          <a:p>
            <a:pPr marL="811213" indent="-400050" eaLnBrk="1" hangingPunct="1">
              <a:lnSpc>
                <a:spcPct val="150000"/>
              </a:lnSpc>
              <a:buFont typeface="+mj-lt"/>
              <a:buAutoNum type="romanLcPeriod"/>
            </a:pPr>
            <a:r>
              <a:rPr lang="es-CL" sz="1500" dirty="0" smtClean="0">
                <a:solidFill>
                  <a:schemeClr val="tx2"/>
                </a:solidFill>
              </a:rPr>
              <a:t>Facultad de ocupar y cerrar terrenos para caminos de acceso (art. 50 N°3 LGSE).</a:t>
            </a:r>
          </a:p>
          <a:p>
            <a:pPr marL="811213" indent="-400050" eaLnBrk="1" hangingPunct="1">
              <a:lnSpc>
                <a:spcPct val="150000"/>
              </a:lnSpc>
              <a:buFont typeface="+mj-lt"/>
              <a:buAutoNum type="romanLcPeriod"/>
            </a:pPr>
            <a:r>
              <a:rPr lang="es-CL" sz="1500" dirty="0" smtClean="0">
                <a:solidFill>
                  <a:schemeClr val="tx2"/>
                </a:solidFill>
              </a:rPr>
              <a:t>Facultad de acceder a área de servidumbre por caminos existentes (art. 828 del Código Civil y art. 69 N°2 LGSE).</a:t>
            </a:r>
          </a:p>
          <a:p>
            <a:pPr marL="411163" indent="0" eaLnBrk="1" hangingPunct="1">
              <a:lnSpc>
                <a:spcPct val="150000"/>
              </a:lnSpc>
            </a:pPr>
            <a:endParaRPr lang="es-CL" sz="1500" dirty="0">
              <a:solidFill>
                <a:schemeClr val="tx2"/>
              </a:solidFill>
            </a:endParaRPr>
          </a:p>
          <a:p>
            <a:pPr marL="400050" indent="-400050" eaLnBrk="1" hangingPunct="1">
              <a:lnSpc>
                <a:spcPct val="150000"/>
              </a:lnSpc>
              <a:buFont typeface="Arial" panose="020B0604020202020204" pitchFamily="34" charset="0"/>
              <a:buChar char="•"/>
            </a:pPr>
            <a:r>
              <a:rPr lang="es-CL" sz="1600" b="1" dirty="0" smtClean="0">
                <a:solidFill>
                  <a:schemeClr val="tx2"/>
                </a:solidFill>
              </a:rPr>
              <a:t>Servidumbres de concesiones de líneas de transmisión, subestaciones y servicio público de distribución:</a:t>
            </a:r>
          </a:p>
          <a:p>
            <a:pPr marL="811213" indent="-400050" eaLnBrk="1" hangingPunct="1">
              <a:lnSpc>
                <a:spcPct val="150000"/>
              </a:lnSpc>
              <a:buFont typeface="+mj-lt"/>
              <a:buAutoNum type="romanLcPeriod"/>
            </a:pPr>
            <a:r>
              <a:rPr lang="es-CL" sz="1500" dirty="0" smtClean="0">
                <a:solidFill>
                  <a:schemeClr val="tx2"/>
                </a:solidFill>
              </a:rPr>
              <a:t>No referencia expresa a establecimiento de caminos de acceso (sin perjuicio del  art. 58 de LGSE).</a:t>
            </a:r>
          </a:p>
          <a:p>
            <a:pPr marL="811213" indent="-400050" eaLnBrk="1" hangingPunct="1">
              <a:lnSpc>
                <a:spcPct val="150000"/>
              </a:lnSpc>
              <a:buFont typeface="+mj-lt"/>
              <a:buAutoNum type="romanLcPeriod"/>
            </a:pPr>
            <a:r>
              <a:rPr lang="es-CL" sz="1500" dirty="0" smtClean="0">
                <a:solidFill>
                  <a:schemeClr val="tx2"/>
                </a:solidFill>
              </a:rPr>
              <a:t>Facultad </a:t>
            </a:r>
            <a:r>
              <a:rPr lang="es-CL" sz="1500" dirty="0">
                <a:solidFill>
                  <a:schemeClr val="tx2"/>
                </a:solidFill>
              </a:rPr>
              <a:t>de acceder a área de servidumbre por caminos existentes (art. 828 del Código </a:t>
            </a:r>
            <a:r>
              <a:rPr lang="es-CL" sz="1500" dirty="0" smtClean="0">
                <a:solidFill>
                  <a:schemeClr val="tx2"/>
                </a:solidFill>
              </a:rPr>
              <a:t>Civil y art</a:t>
            </a:r>
            <a:r>
              <a:rPr lang="es-CL" sz="1500" dirty="0">
                <a:solidFill>
                  <a:schemeClr val="tx2"/>
                </a:solidFill>
              </a:rPr>
              <a:t>. 69 </a:t>
            </a:r>
            <a:r>
              <a:rPr lang="es-CL" sz="1500" dirty="0" smtClean="0">
                <a:solidFill>
                  <a:schemeClr val="tx2"/>
                </a:solidFill>
              </a:rPr>
              <a:t>N°3 y art. 56 LGSE).</a:t>
            </a:r>
            <a:endParaRPr lang="es-CL" sz="1600" b="1" dirty="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20</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2128693"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5. Conclusiones</a:t>
            </a:r>
            <a:endParaRPr lang="es-CL" sz="1700" b="1" dirty="0"/>
          </a:p>
        </p:txBody>
      </p:sp>
    </p:spTree>
    <p:extLst>
      <p:ext uri="{BB962C8B-B14F-4D97-AF65-F5344CB8AC3E}">
        <p14:creationId xmlns:p14="http://schemas.microsoft.com/office/powerpoint/2010/main" val="1971239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3854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57200" indent="-457200" eaLnBrk="1" hangingPunct="1">
              <a:lnSpc>
                <a:spcPct val="150000"/>
              </a:lnSpc>
              <a:buFont typeface="Arial" pitchFamily="34" charset="0"/>
              <a:buChar char="•"/>
            </a:pPr>
            <a:r>
              <a:rPr lang="es-CL" sz="1600" b="1" dirty="0" smtClean="0">
                <a:solidFill>
                  <a:schemeClr val="tx2"/>
                </a:solidFill>
              </a:rPr>
              <a:t>A </a:t>
            </a:r>
            <a:r>
              <a:rPr lang="es-CL" sz="1600" b="1" dirty="0" smtClean="0">
                <a:solidFill>
                  <a:schemeClr val="tx2"/>
                </a:solidFill>
              </a:rPr>
              <a:t>nuestro juicio, es posible sostener:</a:t>
            </a:r>
          </a:p>
          <a:p>
            <a:pPr marL="892175" indent="-400050" eaLnBrk="1" hangingPunct="1">
              <a:lnSpc>
                <a:spcPct val="150000"/>
              </a:lnSpc>
              <a:buFont typeface="+mj-lt"/>
              <a:buAutoNum type="romanLcPeriod"/>
            </a:pPr>
            <a:r>
              <a:rPr lang="es-CL" sz="1500" dirty="0" smtClean="0">
                <a:solidFill>
                  <a:schemeClr val="tx2"/>
                </a:solidFill>
              </a:rPr>
              <a:t>Servidumbre especial de tránsito del artículo 58 de la LGSE se solicita conjuntamente con la solicitud de concesión definitiva.</a:t>
            </a:r>
          </a:p>
          <a:p>
            <a:pPr marL="892175" indent="-400050" eaLnBrk="1" hangingPunct="1">
              <a:lnSpc>
                <a:spcPct val="150000"/>
              </a:lnSpc>
              <a:buFont typeface="+mj-lt"/>
              <a:buAutoNum type="romanLcPeriod"/>
            </a:pPr>
            <a:r>
              <a:rPr lang="es-CL" sz="1500" dirty="0" smtClean="0">
                <a:solidFill>
                  <a:schemeClr val="tx2"/>
                </a:solidFill>
              </a:rPr>
              <a:t>Se constituye mediante el decreto de concesión definitiva. </a:t>
            </a:r>
          </a:p>
          <a:p>
            <a:pPr marL="892175" indent="-400050" eaLnBrk="1" hangingPunct="1">
              <a:lnSpc>
                <a:spcPct val="150000"/>
              </a:lnSpc>
              <a:buFont typeface="+mj-lt"/>
              <a:buAutoNum type="romanLcPeriod"/>
            </a:pPr>
            <a:r>
              <a:rPr lang="es-CL" sz="1500" dirty="0" smtClean="0">
                <a:solidFill>
                  <a:schemeClr val="tx2"/>
                </a:solidFill>
              </a:rPr>
              <a:t>Su indemnización, en el evento que la Superintendencia de Electricidad y Combustibles y el Ministerio de Energía hayan comprobado que los supuestos de hecho indicados por tal artículo se cumplen en el caso en concreto, deberá calcularse con base al valor de los terrenos ocupados, con un veinte por ciento de aumento, conforme a los artículos 69 N°1 y 70 de la LGSE</a:t>
            </a:r>
            <a:r>
              <a:rPr lang="es-CL" sz="1400" b="1" dirty="0" smtClean="0">
                <a:solidFill>
                  <a:schemeClr val="tx2"/>
                </a:solidFill>
              </a:rPr>
              <a:t>.</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21</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099" y="1165409"/>
            <a:ext cx="2128693"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5. Conclusiones</a:t>
            </a:r>
            <a:endParaRPr lang="es-CL" sz="1700" b="1" dirty="0"/>
          </a:p>
        </p:txBody>
      </p:sp>
    </p:spTree>
    <p:extLst>
      <p:ext uri="{BB962C8B-B14F-4D97-AF65-F5344CB8AC3E}">
        <p14:creationId xmlns:p14="http://schemas.microsoft.com/office/powerpoint/2010/main" val="1457249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3 CuadroTexto"/>
          <p:cNvSpPr txBox="1">
            <a:spLocks noChangeArrowheads="1"/>
          </p:cNvSpPr>
          <p:nvPr/>
        </p:nvSpPr>
        <p:spPr bwMode="auto">
          <a:xfrm>
            <a:off x="683649" y="980728"/>
            <a:ext cx="793115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CL" sz="2000" b="1" dirty="0" smtClean="0">
                <a:solidFill>
                  <a:srgbClr val="17375E"/>
                </a:solidFill>
              </a:rPr>
              <a:t>XVII JORNADAS </a:t>
            </a:r>
            <a:r>
              <a:rPr lang="es-CL" sz="2000" b="1" dirty="0">
                <a:solidFill>
                  <a:srgbClr val="17375E"/>
                </a:solidFill>
              </a:rPr>
              <a:t>DE DERECHO DE </a:t>
            </a:r>
            <a:r>
              <a:rPr lang="es-CL" sz="2000" b="1" dirty="0" smtClean="0">
                <a:solidFill>
                  <a:srgbClr val="17375E"/>
                </a:solidFill>
              </a:rPr>
              <a:t>ENERGÍA</a:t>
            </a:r>
          </a:p>
          <a:p>
            <a:pPr algn="ctr" eaLnBrk="1" hangingPunct="1"/>
            <a:r>
              <a:rPr lang="es-CL" b="1" dirty="0" smtClean="0">
                <a:solidFill>
                  <a:srgbClr val="17375E"/>
                </a:solidFill>
              </a:rPr>
              <a:t>“</a:t>
            </a:r>
            <a:r>
              <a:rPr lang="es-CL" b="1" i="1" dirty="0" smtClean="0">
                <a:solidFill>
                  <a:srgbClr val="17375E"/>
                </a:solidFill>
              </a:rPr>
              <a:t>Nuevo Coordinador Independiente</a:t>
            </a:r>
            <a:r>
              <a:rPr lang="es-CL" b="1" dirty="0" smtClean="0">
                <a:solidFill>
                  <a:srgbClr val="17375E"/>
                </a:solidFill>
              </a:rPr>
              <a:t>”</a:t>
            </a:r>
          </a:p>
          <a:p>
            <a:pPr algn="ctr" eaLnBrk="1" hangingPunct="1"/>
            <a:endParaRPr lang="es-CL" sz="1200" b="1" dirty="0" smtClean="0">
              <a:solidFill>
                <a:srgbClr val="17375E"/>
              </a:solidFill>
            </a:endParaRPr>
          </a:p>
          <a:p>
            <a:pPr algn="ctr" eaLnBrk="1" hangingPunct="1"/>
            <a:endParaRPr lang="es-CL" sz="1200" b="1" dirty="0" smtClean="0">
              <a:solidFill>
                <a:srgbClr val="17375E"/>
              </a:solidFill>
            </a:endParaRPr>
          </a:p>
          <a:p>
            <a:pPr algn="ctr" eaLnBrk="1" hangingPunct="1"/>
            <a:endParaRPr lang="es-CL" sz="1200" b="1" dirty="0">
              <a:solidFill>
                <a:srgbClr val="17375E"/>
              </a:solidFill>
            </a:endParaRPr>
          </a:p>
          <a:p>
            <a:pPr algn="ctr" eaLnBrk="1" hangingPunct="1"/>
            <a:endParaRPr lang="es-CL" sz="1200" b="1" dirty="0">
              <a:solidFill>
                <a:srgbClr val="17375E"/>
              </a:solidFill>
            </a:endParaRPr>
          </a:p>
          <a:p>
            <a:pPr algn="ctr" eaLnBrk="1" hangingPunct="1"/>
            <a:r>
              <a:rPr lang="es-CL" sz="2000" b="1" dirty="0">
                <a:solidFill>
                  <a:srgbClr val="17375E"/>
                </a:solidFill>
              </a:rPr>
              <a:t>RÉGIMEN DE ACCESO A PREDIOS SIRVIENTES Y SERVIDUMBRES DE TRÁNSITO EN LA LEY GENERAL DE SERVICIOS ELÉCTRICOS</a:t>
            </a:r>
          </a:p>
          <a:p>
            <a:pPr algn="ctr" eaLnBrk="1" hangingPunct="1"/>
            <a:endParaRPr lang="es-CL" b="1" dirty="0" smtClean="0">
              <a:solidFill>
                <a:srgbClr val="17375E"/>
              </a:solidFill>
            </a:endParaRPr>
          </a:p>
          <a:p>
            <a:pPr algn="ctr" eaLnBrk="1" hangingPunct="1"/>
            <a:endParaRPr lang="es-CL" b="1" dirty="0" smtClean="0">
              <a:solidFill>
                <a:srgbClr val="17375E"/>
              </a:solidFill>
            </a:endParaRPr>
          </a:p>
          <a:p>
            <a:pPr algn="ctr" eaLnBrk="1" hangingPunct="1"/>
            <a:endParaRPr lang="es-CL" b="1" dirty="0">
              <a:solidFill>
                <a:srgbClr val="17375E"/>
              </a:solidFill>
            </a:endParaRPr>
          </a:p>
          <a:p>
            <a:pPr algn="ctr" eaLnBrk="1" hangingPunct="1"/>
            <a:endParaRPr lang="es-CL" b="1" dirty="0" smtClean="0">
              <a:solidFill>
                <a:srgbClr val="17375E"/>
              </a:solidFill>
            </a:endParaRPr>
          </a:p>
          <a:p>
            <a:pPr algn="ctr" eaLnBrk="1" hangingPunct="1"/>
            <a:endParaRPr lang="es-CL" b="1" dirty="0" smtClean="0">
              <a:solidFill>
                <a:srgbClr val="17375E"/>
              </a:solidFill>
            </a:endParaRPr>
          </a:p>
          <a:p>
            <a:pPr algn="ctr" eaLnBrk="1" hangingPunct="1"/>
            <a:endParaRPr lang="es-CL" b="1" dirty="0">
              <a:solidFill>
                <a:srgbClr val="17375E"/>
              </a:solidFill>
            </a:endParaRPr>
          </a:p>
          <a:p>
            <a:pPr algn="ctr" eaLnBrk="1" hangingPunct="1"/>
            <a:endParaRPr lang="es-CL" b="1" dirty="0" smtClean="0">
              <a:solidFill>
                <a:srgbClr val="17375E"/>
              </a:solidFill>
            </a:endParaRPr>
          </a:p>
          <a:p>
            <a:pPr algn="ctr" eaLnBrk="1" hangingPunct="1"/>
            <a:endParaRPr lang="es-CL" sz="800" b="1" dirty="0">
              <a:solidFill>
                <a:srgbClr val="17375E"/>
              </a:solidFill>
            </a:endParaRPr>
          </a:p>
          <a:p>
            <a:pPr algn="ctr" eaLnBrk="1" hangingPunct="1"/>
            <a:r>
              <a:rPr lang="es-CL" sz="1200" dirty="0" smtClean="0">
                <a:solidFill>
                  <a:srgbClr val="17375E"/>
                </a:solidFill>
              </a:rPr>
              <a:t>Ignacio </a:t>
            </a:r>
            <a:r>
              <a:rPr lang="es-CL" sz="1200" dirty="0">
                <a:solidFill>
                  <a:srgbClr val="17375E"/>
                </a:solidFill>
              </a:rPr>
              <a:t>Díaz Sahr </a:t>
            </a:r>
          </a:p>
          <a:p>
            <a:pPr algn="ctr" eaLnBrk="1" hangingPunct="1"/>
            <a:r>
              <a:rPr lang="es-CL" sz="1200" dirty="0" smtClean="0">
                <a:solidFill>
                  <a:srgbClr val="17375E"/>
                </a:solidFill>
                <a:hlinkClick r:id="rId3"/>
              </a:rPr>
              <a:t>idiaz@agycia.cl</a:t>
            </a:r>
            <a:endParaRPr lang="es-CL" sz="1200" dirty="0" smtClean="0">
              <a:solidFill>
                <a:srgbClr val="17375E"/>
              </a:solidFill>
            </a:endParaRPr>
          </a:p>
          <a:p>
            <a:pPr algn="ctr" eaLnBrk="1" hangingPunct="1"/>
            <a:endParaRPr lang="es-CL" sz="2000" dirty="0" smtClean="0">
              <a:solidFill>
                <a:srgbClr val="17375E"/>
              </a:solidFill>
            </a:endParaRPr>
          </a:p>
          <a:p>
            <a:pPr algn="ctr" eaLnBrk="1" hangingPunct="1"/>
            <a:r>
              <a:rPr lang="es-CL" sz="2000" dirty="0" smtClean="0">
                <a:solidFill>
                  <a:srgbClr val="17375E"/>
                </a:solidFill>
              </a:rPr>
              <a:t>Santiago, 1 de agosto de 2017</a:t>
            </a:r>
            <a:endParaRPr lang="es-CL" sz="2000" dirty="0">
              <a:solidFill>
                <a:srgbClr val="17375E"/>
              </a:solidFill>
            </a:endParaRPr>
          </a:p>
        </p:txBody>
      </p:sp>
      <p:sp>
        <p:nvSpPr>
          <p:cNvPr id="7" name="6 Marcador de número de diapositiva"/>
          <p:cNvSpPr>
            <a:spLocks noGrp="1"/>
          </p:cNvSpPr>
          <p:nvPr>
            <p:ph type="sldNum" sz="quarter" idx="12"/>
          </p:nvPr>
        </p:nvSpPr>
        <p:spPr/>
        <p:txBody>
          <a:bodyPr/>
          <a:lstStyle/>
          <a:p>
            <a:pPr>
              <a:defRPr/>
            </a:pPr>
            <a:fld id="{37425769-A6C6-411F-BA52-A091424C67EC}" type="slidenum">
              <a:rPr lang="es-CL" smtClean="0">
                <a:latin typeface="+mj-lt"/>
              </a:rPr>
              <a:pPr>
                <a:defRPr/>
              </a:pPr>
              <a:t>22</a:t>
            </a:fld>
            <a:endParaRPr lang="es-CL" dirty="0">
              <a:latin typeface="+mj-lt"/>
            </a:endParaRPr>
          </a:p>
        </p:txBody>
      </p:sp>
      <p:pic>
        <p:nvPicPr>
          <p:cNvPr id="2054" name="Picture 9" descr="lineas-electric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808" y="3501008"/>
            <a:ext cx="15684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10" descr="Z:\CLIENTES\[S15] Sun Edison\Talleres Derecho Eléctrico\Cap III (IDS)\solar-planta-itali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3608" y="3501008"/>
            <a:ext cx="1814512"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0" descr="Z:\CLIENTES\[S15] Sun Edison\Talleres Derecho Eléctrico\Cap III (IDS)\imagesCAP80NP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55976" y="3501008"/>
            <a:ext cx="1830388"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7" cstate="print"/>
          <a:srcRect/>
          <a:stretch>
            <a:fillRect/>
          </a:stretch>
        </p:blipFill>
        <p:spPr bwMode="auto">
          <a:xfrm>
            <a:off x="6156176" y="3501008"/>
            <a:ext cx="1830204" cy="1152128"/>
          </a:xfrm>
          <a:prstGeom prst="rect">
            <a:avLst/>
          </a:prstGeom>
          <a:noFill/>
          <a:ln w="9525">
            <a:noFill/>
            <a:miter lim="800000"/>
            <a:headEnd/>
            <a:tailEnd/>
          </a:ln>
          <a:effectLst/>
        </p:spPr>
      </p:pic>
    </p:spTree>
    <p:extLst>
      <p:ext uri="{BB962C8B-B14F-4D97-AF65-F5344CB8AC3E}">
        <p14:creationId xmlns:p14="http://schemas.microsoft.com/office/powerpoint/2010/main" val="1863673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t>Introducción</a:t>
            </a:r>
            <a:endParaRPr lang="es-CL" b="1" dirty="0"/>
          </a:p>
          <a:p>
            <a:pPr eaLnBrk="1" hangingPunct="1">
              <a:lnSpc>
                <a:spcPct val="150000"/>
              </a:lnSpc>
              <a:buFont typeface="Arial" pitchFamily="34" charset="0"/>
              <a:buAutoNum type="romanUcPeriod"/>
            </a:pPr>
            <a:r>
              <a:rPr lang="es-CL" sz="2000" b="1" dirty="0" smtClean="0">
                <a:solidFill>
                  <a:srgbClr val="7F7F7F"/>
                </a:solidFill>
              </a:rPr>
              <a:t>Servidumbres de obras hidroeléctricas</a:t>
            </a:r>
          </a:p>
          <a:p>
            <a:pPr eaLnBrk="1" hangingPunct="1">
              <a:lnSpc>
                <a:spcPct val="150000"/>
              </a:lnSpc>
              <a:buFont typeface="Arial" pitchFamily="34" charset="0"/>
              <a:buAutoNum type="romanUcPeriod"/>
            </a:pPr>
            <a:r>
              <a:rPr lang="es-CL" sz="2000" b="1" dirty="0">
                <a:solidFill>
                  <a:srgbClr val="7F7F7F"/>
                </a:solidFill>
              </a:rPr>
              <a:t>Servidumbres para líneas de transporte, subestaciones e instalaciones de servicio público de </a:t>
            </a:r>
            <a:r>
              <a:rPr lang="es-CL" sz="2000" b="1" dirty="0" smtClean="0">
                <a:solidFill>
                  <a:srgbClr val="7F7F7F"/>
                </a:solidFill>
              </a:rPr>
              <a:t>distribución</a:t>
            </a:r>
          </a:p>
          <a:p>
            <a:pPr eaLnBrk="1" hangingPunct="1">
              <a:lnSpc>
                <a:spcPct val="150000"/>
              </a:lnSpc>
              <a:buFont typeface="Arial" pitchFamily="34" charset="0"/>
              <a:buAutoNum type="romanUcPeriod"/>
            </a:pPr>
            <a:r>
              <a:rPr lang="es-CL" sz="2000" b="1" dirty="0" smtClean="0">
                <a:solidFill>
                  <a:srgbClr val="7F7F7F"/>
                </a:solidFill>
              </a:rPr>
              <a:t>Servidumbre </a:t>
            </a:r>
            <a:r>
              <a:rPr lang="es-CL" sz="2000" b="1" dirty="0">
                <a:solidFill>
                  <a:srgbClr val="7F7F7F"/>
                </a:solidFill>
              </a:rPr>
              <a:t>de tránsito del artículo 58 de la LGSE</a:t>
            </a:r>
            <a:endParaRPr lang="es-CL" sz="2000" b="1" dirty="0" smtClean="0">
              <a:solidFill>
                <a:srgbClr val="7F7F7F"/>
              </a:solidFill>
            </a:endParaRPr>
          </a:p>
          <a:p>
            <a:pPr eaLnBrk="1" hangingPunct="1">
              <a:lnSpc>
                <a:spcPct val="150000"/>
              </a:lnSpc>
              <a:buFont typeface="Arial" pitchFamily="34" charset="0"/>
              <a:buAutoNum type="romanUcPeriod"/>
            </a:pPr>
            <a:r>
              <a:rPr lang="es-CL" sz="2000" b="1" dirty="0" smtClean="0">
                <a:solidFill>
                  <a:srgbClr val="7F7F7F"/>
                </a:solidFill>
              </a:rPr>
              <a:t>Conclusiones</a:t>
            </a:r>
            <a:endParaRPr lang="es-CL" sz="2000" b="1" dirty="0">
              <a:solidFill>
                <a:srgbClr val="7F7F7F"/>
              </a:solidFill>
            </a:endParaRPr>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3</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8" name="9 Flecha derecha"/>
          <p:cNvSpPr/>
          <p:nvPr/>
        </p:nvSpPr>
        <p:spPr>
          <a:xfrm>
            <a:off x="179512" y="1378661"/>
            <a:ext cx="360238" cy="432048"/>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211641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440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57200" indent="-457200" eaLnBrk="1" hangingPunct="1">
              <a:lnSpc>
                <a:spcPct val="150000"/>
              </a:lnSpc>
              <a:buFont typeface="Arial" pitchFamily="34" charset="0"/>
              <a:buChar char="•"/>
            </a:pPr>
            <a:r>
              <a:rPr lang="es-CL" sz="1600" b="1" u="sng" dirty="0">
                <a:solidFill>
                  <a:schemeClr val="tx2"/>
                </a:solidFill>
              </a:rPr>
              <a:t>Ley General de Servicios Eléctricos </a:t>
            </a:r>
            <a:r>
              <a:rPr lang="es-CL" sz="1600" b="1" u="sng" dirty="0" smtClean="0">
                <a:solidFill>
                  <a:schemeClr val="tx2"/>
                </a:solidFill>
              </a:rPr>
              <a:t>(LGSE) y </a:t>
            </a:r>
            <a:r>
              <a:rPr lang="es-CL" sz="1600" b="1" u="sng" dirty="0">
                <a:solidFill>
                  <a:schemeClr val="tx2"/>
                </a:solidFill>
              </a:rPr>
              <a:t>su </a:t>
            </a:r>
            <a:r>
              <a:rPr lang="es-CL" sz="1600" b="1" u="sng" dirty="0" smtClean="0">
                <a:solidFill>
                  <a:schemeClr val="tx2"/>
                </a:solidFill>
              </a:rPr>
              <a:t>Reglamento, en materia de servidumbres</a:t>
            </a:r>
            <a:r>
              <a:rPr lang="es-CL" sz="1600" b="1" dirty="0" smtClean="0">
                <a:solidFill>
                  <a:schemeClr val="tx2"/>
                </a:solidFill>
              </a:rPr>
              <a:t>: </a:t>
            </a:r>
          </a:p>
          <a:p>
            <a:pPr marL="457200" indent="-457200" eaLnBrk="1" hangingPunct="1">
              <a:lnSpc>
                <a:spcPct val="150000"/>
              </a:lnSpc>
              <a:buFont typeface="Arial" pitchFamily="34" charset="0"/>
              <a:buChar char="•"/>
            </a:pPr>
            <a:endParaRPr lang="es-CL" sz="1600" b="1" dirty="0">
              <a:solidFill>
                <a:schemeClr val="tx2"/>
              </a:solidFill>
            </a:endParaRPr>
          </a:p>
          <a:p>
            <a:pPr marL="811213" indent="-400050" eaLnBrk="1" hangingPunct="1">
              <a:lnSpc>
                <a:spcPct val="150000"/>
              </a:lnSpc>
              <a:buFont typeface="+mj-lt"/>
              <a:buAutoNum type="romanLcPeriod"/>
            </a:pPr>
            <a:r>
              <a:rPr lang="es-CL" sz="1600" b="1" dirty="0" smtClean="0">
                <a:solidFill>
                  <a:schemeClr val="tx2"/>
                </a:solidFill>
              </a:rPr>
              <a:t>Servidumbres para concesiones de centrales </a:t>
            </a:r>
            <a:r>
              <a:rPr lang="es-CL" sz="1600" b="1" dirty="0">
                <a:solidFill>
                  <a:schemeClr val="tx2"/>
                </a:solidFill>
              </a:rPr>
              <a:t>hidráulicas, concesiones de líneas de transporte, concesiones de subestaciones y concesiones de servicio público de </a:t>
            </a:r>
            <a:r>
              <a:rPr lang="es-CL" sz="1600" b="1" dirty="0" smtClean="0">
                <a:solidFill>
                  <a:schemeClr val="tx2"/>
                </a:solidFill>
              </a:rPr>
              <a:t>distribución.</a:t>
            </a:r>
          </a:p>
          <a:p>
            <a:pPr marL="811213" indent="-400050" eaLnBrk="1" hangingPunct="1">
              <a:lnSpc>
                <a:spcPct val="150000"/>
              </a:lnSpc>
              <a:buFont typeface="+mj-lt"/>
              <a:buAutoNum type="romanLcPeriod"/>
            </a:pPr>
            <a:endParaRPr lang="es-CL" sz="1600" b="1" dirty="0">
              <a:solidFill>
                <a:schemeClr val="tx2"/>
              </a:solidFill>
            </a:endParaRPr>
          </a:p>
          <a:p>
            <a:pPr marL="811213" indent="-400050" eaLnBrk="1" hangingPunct="1">
              <a:lnSpc>
                <a:spcPct val="150000"/>
              </a:lnSpc>
              <a:buFont typeface="+mj-lt"/>
              <a:buAutoNum type="romanLcPeriod"/>
            </a:pPr>
            <a:r>
              <a:rPr lang="es-CL" sz="1600" b="1" dirty="0" smtClean="0">
                <a:solidFill>
                  <a:schemeClr val="tx2"/>
                </a:solidFill>
              </a:rPr>
              <a:t>No obstante, no </a:t>
            </a:r>
            <a:r>
              <a:rPr lang="es-CL" sz="1600" b="1" dirty="0">
                <a:solidFill>
                  <a:schemeClr val="tx2"/>
                </a:solidFill>
              </a:rPr>
              <a:t>existe </a:t>
            </a:r>
            <a:r>
              <a:rPr lang="es-CL" sz="1600" b="1" dirty="0" smtClean="0">
                <a:solidFill>
                  <a:schemeClr val="tx2"/>
                </a:solidFill>
              </a:rPr>
              <a:t>un </a:t>
            </a:r>
            <a:r>
              <a:rPr lang="es-CL" sz="1600" b="1" dirty="0">
                <a:solidFill>
                  <a:schemeClr val="tx2"/>
                </a:solidFill>
              </a:rPr>
              <a:t>tratamiento sistemático y pormenorizado de los derechos de acceso y de tránsito que tendría el titular de una concesión eléctrica bajo cada una de tales </a:t>
            </a:r>
            <a:r>
              <a:rPr lang="es-CL" sz="1600" b="1" dirty="0" smtClean="0">
                <a:solidFill>
                  <a:schemeClr val="tx2"/>
                </a:solidFill>
              </a:rPr>
              <a:t>servidumbres.</a:t>
            </a:r>
            <a:endParaRPr lang="es-CL" sz="1600" b="1" dirty="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4</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100" y="1165409"/>
            <a:ext cx="2128692"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marL="457200" indent="-457200">
              <a:buAutoNum type="arabicPeriod"/>
              <a:defRPr/>
            </a:pPr>
            <a:r>
              <a:rPr lang="es-ES" sz="2000" b="1" dirty="0" smtClean="0">
                <a:solidFill>
                  <a:schemeClr val="bg1"/>
                </a:solidFill>
                <a:latin typeface="+mj-lt"/>
              </a:rPr>
              <a:t>Introducción</a:t>
            </a:r>
            <a:endParaRPr lang="es-ES" sz="2000" b="1" dirty="0">
              <a:solidFill>
                <a:schemeClr val="bg1"/>
              </a:solidFill>
              <a:latin typeface="+mj-lt"/>
            </a:endParaRPr>
          </a:p>
        </p:txBody>
      </p:sp>
    </p:spTree>
    <p:extLst>
      <p:ext uri="{BB962C8B-B14F-4D97-AF65-F5344CB8AC3E}">
        <p14:creationId xmlns:p14="http://schemas.microsoft.com/office/powerpoint/2010/main" val="3312489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554037"/>
          </a:xfrm>
          <a:prstGeom prst="rect">
            <a:avLst/>
          </a:prstGeom>
          <a:noFill/>
        </p:spPr>
        <p:txBody>
          <a:bodyPr>
            <a:spAutoFit/>
          </a:bodyPr>
          <a:lstStyle/>
          <a:p>
            <a:pPr fontAlgn="auto">
              <a:spcBef>
                <a:spcPts val="0"/>
              </a:spcBef>
              <a:spcAft>
                <a:spcPts val="0"/>
              </a:spcAft>
              <a:defRPr/>
            </a:pPr>
            <a:r>
              <a:rPr lang="es-CL" sz="3000" b="1" dirty="0">
                <a:solidFill>
                  <a:schemeClr val="tx2">
                    <a:lumMod val="75000"/>
                  </a:schemeClr>
                </a:solidFill>
                <a:latin typeface="+mj-lt"/>
              </a:rPr>
              <a:t>ÍNDICE </a:t>
            </a:r>
          </a:p>
        </p:txBody>
      </p:sp>
      <p:sp>
        <p:nvSpPr>
          <p:cNvPr id="4100" name="7 CuadroTexto"/>
          <p:cNvSpPr txBox="1">
            <a:spLocks noChangeArrowheads="1"/>
          </p:cNvSpPr>
          <p:nvPr/>
        </p:nvSpPr>
        <p:spPr bwMode="auto">
          <a:xfrm>
            <a:off x="539750" y="1268413"/>
            <a:ext cx="84105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Font typeface="Arial" pitchFamily="34" charset="0"/>
              <a:buAutoNum type="romanUcPeriod"/>
            </a:pPr>
            <a:r>
              <a:rPr lang="es-CL" sz="2000" b="1" dirty="0" smtClean="0">
                <a:solidFill>
                  <a:schemeClr val="bg1">
                    <a:lumMod val="50000"/>
                  </a:schemeClr>
                </a:solidFill>
              </a:rPr>
              <a:t>Introducción</a:t>
            </a:r>
            <a:endParaRPr lang="es-CL" b="1" dirty="0">
              <a:solidFill>
                <a:schemeClr val="bg1">
                  <a:lumMod val="50000"/>
                </a:schemeClr>
              </a:solidFill>
            </a:endParaRPr>
          </a:p>
          <a:p>
            <a:pPr eaLnBrk="1" hangingPunct="1">
              <a:lnSpc>
                <a:spcPct val="150000"/>
              </a:lnSpc>
              <a:buFont typeface="Arial" pitchFamily="34" charset="0"/>
              <a:buAutoNum type="romanUcPeriod"/>
            </a:pPr>
            <a:r>
              <a:rPr lang="es-CL" sz="2000" b="1" dirty="0" smtClean="0"/>
              <a:t>Servidumbres de obras hidroeléctricas</a:t>
            </a:r>
          </a:p>
          <a:p>
            <a:pPr eaLnBrk="1" hangingPunct="1">
              <a:lnSpc>
                <a:spcPct val="150000"/>
              </a:lnSpc>
              <a:buFont typeface="Arial" pitchFamily="34" charset="0"/>
              <a:buAutoNum type="romanUcPeriod"/>
            </a:pPr>
            <a:r>
              <a:rPr lang="es-CL" sz="2000" b="1" dirty="0">
                <a:solidFill>
                  <a:srgbClr val="7F7F7F"/>
                </a:solidFill>
              </a:rPr>
              <a:t>Servidumbres para líneas de transporte, subestaciones e instalaciones de servicio público de </a:t>
            </a:r>
            <a:r>
              <a:rPr lang="es-CL" sz="2000" b="1" dirty="0" smtClean="0">
                <a:solidFill>
                  <a:srgbClr val="7F7F7F"/>
                </a:solidFill>
              </a:rPr>
              <a:t>distribución</a:t>
            </a:r>
          </a:p>
          <a:p>
            <a:pPr eaLnBrk="1" hangingPunct="1">
              <a:lnSpc>
                <a:spcPct val="150000"/>
              </a:lnSpc>
              <a:buFont typeface="Arial" pitchFamily="34" charset="0"/>
              <a:buAutoNum type="romanUcPeriod"/>
            </a:pPr>
            <a:r>
              <a:rPr lang="es-CL" sz="2000" b="1" dirty="0" smtClean="0">
                <a:solidFill>
                  <a:srgbClr val="7F7F7F"/>
                </a:solidFill>
              </a:rPr>
              <a:t>Servidumbre </a:t>
            </a:r>
            <a:r>
              <a:rPr lang="es-CL" sz="2000" b="1" dirty="0">
                <a:solidFill>
                  <a:srgbClr val="7F7F7F"/>
                </a:solidFill>
              </a:rPr>
              <a:t>de tránsito del artículo 58 de la LGSE</a:t>
            </a:r>
            <a:endParaRPr lang="es-CL" sz="2000" b="1" dirty="0" smtClean="0">
              <a:solidFill>
                <a:srgbClr val="7F7F7F"/>
              </a:solidFill>
            </a:endParaRPr>
          </a:p>
          <a:p>
            <a:pPr eaLnBrk="1" hangingPunct="1">
              <a:lnSpc>
                <a:spcPct val="150000"/>
              </a:lnSpc>
              <a:buFont typeface="Arial" pitchFamily="34" charset="0"/>
              <a:buAutoNum type="romanUcPeriod"/>
            </a:pPr>
            <a:r>
              <a:rPr lang="es-CL" sz="2000" b="1" dirty="0" smtClean="0">
                <a:solidFill>
                  <a:srgbClr val="7F7F7F"/>
                </a:solidFill>
              </a:rPr>
              <a:t>Conclusiones</a:t>
            </a:r>
            <a:endParaRPr lang="es-CL" sz="2000" b="1" dirty="0">
              <a:solidFill>
                <a:srgbClr val="7F7F7F"/>
              </a:solidFill>
            </a:endParaRPr>
          </a:p>
          <a:p>
            <a:pPr eaLnBrk="1" hangingPunct="1">
              <a:lnSpc>
                <a:spcPct val="150000"/>
              </a:lnSpc>
            </a:pPr>
            <a:endParaRPr lang="es-CL" sz="2000" b="1" dirty="0">
              <a:solidFill>
                <a:srgbClr val="7F7F7F"/>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5</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smtClean="0">
                <a:solidFill>
                  <a:srgbClr val="7F7F7F"/>
                </a:solidFill>
              </a:rPr>
              <a:t>Régimen de acceso </a:t>
            </a:r>
            <a:r>
              <a:rPr lang="es-CL" sz="1000" dirty="0">
                <a:solidFill>
                  <a:srgbClr val="7F7F7F"/>
                </a:solidFill>
              </a:rPr>
              <a:t>a</a:t>
            </a:r>
            <a:r>
              <a:rPr lang="es-CL" sz="1000" dirty="0" smtClean="0">
                <a:solidFill>
                  <a:srgbClr val="7F7F7F"/>
                </a:solidFill>
              </a:rPr>
              <a:t> predios </a:t>
            </a:r>
            <a:r>
              <a:rPr lang="es-CL" sz="1000" dirty="0">
                <a:solidFill>
                  <a:srgbClr val="7F7F7F"/>
                </a:solidFill>
              </a:rPr>
              <a:t>sirvientes y </a:t>
            </a:r>
            <a:r>
              <a:rPr lang="es-CL" sz="1000" dirty="0" smtClean="0">
                <a:solidFill>
                  <a:srgbClr val="7F7F7F"/>
                </a:solidFill>
              </a:rPr>
              <a:t>servidumbres</a:t>
            </a:r>
          </a:p>
          <a:p>
            <a:pPr algn="r" eaLnBrk="1" hangingPunct="1"/>
            <a:r>
              <a:rPr lang="es-CL" sz="1000" dirty="0" smtClean="0">
                <a:solidFill>
                  <a:srgbClr val="7F7F7F"/>
                </a:solidFill>
              </a:rPr>
              <a:t> </a:t>
            </a:r>
            <a:r>
              <a:rPr lang="es-CL" sz="1000" dirty="0">
                <a:solidFill>
                  <a:srgbClr val="7F7F7F"/>
                </a:solidFill>
              </a:rPr>
              <a:t>de tránsito en la </a:t>
            </a:r>
            <a:r>
              <a:rPr lang="es-CL" sz="1000" dirty="0" smtClean="0">
                <a:solidFill>
                  <a:srgbClr val="7F7F7F"/>
                </a:solidFill>
              </a:rPr>
              <a:t>Ley General de Servicios Eléctricos</a:t>
            </a:r>
            <a:endParaRPr lang="es-ES" sz="1000" dirty="0" smtClean="0">
              <a:solidFill>
                <a:srgbClr val="7F7F7F"/>
              </a:solidFill>
            </a:endParaRPr>
          </a:p>
          <a:p>
            <a:pPr algn="r" eaLnBrk="1" hangingPunct="1"/>
            <a:r>
              <a:rPr lang="es-CL" sz="1000" dirty="0" smtClean="0">
                <a:solidFill>
                  <a:srgbClr val="7F7F7F"/>
                </a:solidFill>
              </a:rPr>
              <a:t>Agosto 2017</a:t>
            </a:r>
            <a:endParaRPr lang="es-CL" sz="1000" dirty="0">
              <a:solidFill>
                <a:srgbClr val="7F7F7F"/>
              </a:solidFill>
            </a:endParaRPr>
          </a:p>
        </p:txBody>
      </p:sp>
      <p:sp>
        <p:nvSpPr>
          <p:cNvPr id="7" name="9 Flecha derecha"/>
          <p:cNvSpPr/>
          <p:nvPr/>
        </p:nvSpPr>
        <p:spPr>
          <a:xfrm>
            <a:off x="176811" y="1844824"/>
            <a:ext cx="360238" cy="432048"/>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955307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457200" indent="-457200" eaLnBrk="1" hangingPunct="1">
              <a:lnSpc>
                <a:spcPct val="150000"/>
              </a:lnSpc>
              <a:buFont typeface="Arial" pitchFamily="34" charset="0"/>
              <a:buChar char="•"/>
            </a:pPr>
            <a:r>
              <a:rPr lang="es-CL" sz="1600" b="1" dirty="0" smtClean="0">
                <a:solidFill>
                  <a:schemeClr val="tx2"/>
                </a:solidFill>
              </a:rPr>
              <a:t>Derechos de </a:t>
            </a:r>
            <a:r>
              <a:rPr lang="es-CL" sz="1600" b="1" dirty="0">
                <a:solidFill>
                  <a:schemeClr val="tx2"/>
                </a:solidFill>
              </a:rPr>
              <a:t>acceso </a:t>
            </a:r>
            <a:r>
              <a:rPr lang="es-CL" sz="1600" b="1" dirty="0" smtClean="0">
                <a:solidFill>
                  <a:schemeClr val="tx2"/>
                </a:solidFill>
              </a:rPr>
              <a:t>como </a:t>
            </a:r>
            <a:r>
              <a:rPr lang="es-CL" sz="1600" b="1" dirty="0">
                <a:solidFill>
                  <a:schemeClr val="tx2"/>
                </a:solidFill>
              </a:rPr>
              <a:t>parte de los derechos que tiene un titular de servidumbres de obras </a:t>
            </a:r>
            <a:r>
              <a:rPr lang="es-CL" sz="1600" b="1" dirty="0" smtClean="0">
                <a:solidFill>
                  <a:schemeClr val="tx2"/>
                </a:solidFill>
              </a:rPr>
              <a:t>hidroeléctricas. </a:t>
            </a:r>
            <a:r>
              <a:rPr lang="es-CL" sz="1600" b="1" u="sng" dirty="0" smtClean="0">
                <a:solidFill>
                  <a:schemeClr val="tx2"/>
                </a:solidFill>
              </a:rPr>
              <a:t>Artículo </a:t>
            </a:r>
            <a:r>
              <a:rPr lang="es-CL" sz="1600" b="1" u="sng" dirty="0">
                <a:solidFill>
                  <a:schemeClr val="tx2"/>
                </a:solidFill>
              </a:rPr>
              <a:t>50 </a:t>
            </a:r>
            <a:r>
              <a:rPr lang="es-CL" sz="1600" b="1" u="sng" dirty="0" smtClean="0">
                <a:solidFill>
                  <a:schemeClr val="tx2"/>
                </a:solidFill>
              </a:rPr>
              <a:t>N°3 LGSE</a:t>
            </a:r>
            <a:r>
              <a:rPr lang="es-CL" sz="1600" b="1" dirty="0" smtClean="0">
                <a:solidFill>
                  <a:schemeClr val="tx2"/>
                </a:solidFill>
              </a:rPr>
              <a:t>:</a:t>
            </a:r>
          </a:p>
          <a:p>
            <a:pPr marL="0" indent="0" eaLnBrk="1" hangingPunct="1">
              <a:lnSpc>
                <a:spcPct val="150000"/>
              </a:lnSpc>
            </a:pPr>
            <a:endParaRPr lang="es-CL" sz="1000" b="1" dirty="0" smtClean="0">
              <a:solidFill>
                <a:schemeClr val="tx2"/>
              </a:solidFill>
            </a:endParaRPr>
          </a:p>
          <a:p>
            <a:pPr marL="354013" indent="0" algn="just" eaLnBrk="1" hangingPunct="1">
              <a:lnSpc>
                <a:spcPct val="150000"/>
              </a:lnSpc>
            </a:pPr>
            <a:r>
              <a:rPr lang="es-CL" sz="1500" dirty="0" smtClean="0">
                <a:solidFill>
                  <a:schemeClr val="tx2"/>
                </a:solidFill>
              </a:rPr>
              <a:t>“</a:t>
            </a:r>
            <a:r>
              <a:rPr lang="es-CL" sz="1500" i="1" dirty="0" smtClean="0">
                <a:solidFill>
                  <a:schemeClr val="tx2"/>
                </a:solidFill>
              </a:rPr>
              <a:t>3</a:t>
            </a:r>
            <a:r>
              <a:rPr lang="es-CL" sz="1500" i="1" dirty="0">
                <a:solidFill>
                  <a:schemeClr val="tx2"/>
                </a:solidFill>
              </a:rPr>
              <a:t>.- </a:t>
            </a:r>
            <a:r>
              <a:rPr lang="es-CL" sz="1500" i="1" u="sng" dirty="0">
                <a:solidFill>
                  <a:schemeClr val="tx2"/>
                </a:solidFill>
              </a:rPr>
              <a:t>Para ocupar y cerrar los terrenos necesarios para </a:t>
            </a:r>
            <a:r>
              <a:rPr lang="es-CL" sz="1500" i="1" dirty="0">
                <a:solidFill>
                  <a:schemeClr val="tx2"/>
                </a:solidFill>
              </a:rPr>
              <a:t>embalses, vertederos, clarificadores, estanques de acumulación de aguas, cámaras de presión, </a:t>
            </a:r>
            <a:r>
              <a:rPr lang="es-CL" sz="1500" i="1" dirty="0" smtClean="0">
                <a:solidFill>
                  <a:schemeClr val="tx2"/>
                </a:solidFill>
              </a:rPr>
              <a:t>cañerías</a:t>
            </a:r>
            <a:r>
              <a:rPr lang="es-CL" sz="1500" i="1" dirty="0">
                <a:solidFill>
                  <a:schemeClr val="tx2"/>
                </a:solidFill>
              </a:rPr>
              <a:t>, centrales hidroeléctricas con sus dependencias, habitaciones para el personal de vigilancia, </a:t>
            </a:r>
            <a:r>
              <a:rPr lang="es-CL" sz="1500" i="1" u="sng" dirty="0">
                <a:solidFill>
                  <a:schemeClr val="tx2"/>
                </a:solidFill>
              </a:rPr>
              <a:t>caminos de acceso</a:t>
            </a:r>
            <a:r>
              <a:rPr lang="es-CL" sz="1500" i="1" dirty="0">
                <a:solidFill>
                  <a:schemeClr val="tx2"/>
                </a:solidFill>
              </a:rPr>
              <a:t>, depósitos de materiales y, en general, todas las obras requeridas para las instalaciones hidroeléctricas</a:t>
            </a:r>
            <a:r>
              <a:rPr lang="es-CL" sz="1500" dirty="0">
                <a:solidFill>
                  <a:schemeClr val="tx2"/>
                </a:solidFill>
              </a:rPr>
              <a:t>” (subrayado añadido</a:t>
            </a:r>
            <a:r>
              <a:rPr lang="es-CL" sz="1500" dirty="0" smtClean="0">
                <a:solidFill>
                  <a:schemeClr val="tx2"/>
                </a:solidFill>
              </a:rPr>
              <a:t>).</a:t>
            </a:r>
          </a:p>
          <a:p>
            <a:pPr marL="639763" indent="-285750" algn="just" eaLnBrk="1" hangingPunct="1">
              <a:lnSpc>
                <a:spcPct val="150000"/>
              </a:lnSpc>
              <a:buFont typeface="Arial" panose="020B0604020202020204" pitchFamily="34" charset="0"/>
              <a:buChar char="•"/>
            </a:pPr>
            <a:endParaRPr lang="es-CL" sz="1600" dirty="0" smtClean="0">
              <a:solidFill>
                <a:schemeClr val="tx2"/>
              </a:solidFill>
            </a:endParaRP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6</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100" y="1165409"/>
            <a:ext cx="4864996"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2.  Servidumbres </a:t>
            </a:r>
            <a:r>
              <a:rPr lang="es-CL" sz="2000" b="1" dirty="0"/>
              <a:t>de obras </a:t>
            </a:r>
            <a:r>
              <a:rPr lang="es-CL" sz="2000" b="1" dirty="0" smtClean="0"/>
              <a:t>hidroeléctricas</a:t>
            </a:r>
            <a:endParaRPr lang="es-CL" sz="2000" b="1" dirty="0"/>
          </a:p>
        </p:txBody>
      </p:sp>
    </p:spTree>
    <p:extLst>
      <p:ext uri="{BB962C8B-B14F-4D97-AF65-F5344CB8AC3E}">
        <p14:creationId xmlns:p14="http://schemas.microsoft.com/office/powerpoint/2010/main" val="2552396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477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285750" indent="-285750" algn="just" eaLnBrk="1" hangingPunct="1">
              <a:lnSpc>
                <a:spcPct val="150000"/>
              </a:lnSpc>
              <a:buFont typeface="Arial" panose="020B0604020202020204" pitchFamily="34" charset="0"/>
              <a:buChar char="•"/>
              <a:tabLst>
                <a:tab pos="263525" algn="l"/>
              </a:tabLst>
            </a:pPr>
            <a:r>
              <a:rPr lang="es-CL" sz="1600" b="1" u="sng" dirty="0" smtClean="0">
                <a:solidFill>
                  <a:schemeClr val="tx2"/>
                </a:solidFill>
              </a:rPr>
              <a:t>Alcances</a:t>
            </a:r>
            <a:r>
              <a:rPr lang="es-CL" sz="1600" b="1" dirty="0" smtClean="0">
                <a:solidFill>
                  <a:schemeClr val="tx2"/>
                </a:solidFill>
              </a:rPr>
              <a:t>:</a:t>
            </a:r>
          </a:p>
          <a:p>
            <a:pPr marL="0" indent="0" algn="just" eaLnBrk="1" hangingPunct="1">
              <a:lnSpc>
                <a:spcPct val="150000"/>
              </a:lnSpc>
              <a:tabLst>
                <a:tab pos="263525" algn="l"/>
              </a:tabLst>
            </a:pPr>
            <a:endParaRPr lang="es-CL" sz="1600" b="1" dirty="0" smtClean="0">
              <a:solidFill>
                <a:schemeClr val="tx2"/>
              </a:solidFill>
            </a:endParaRPr>
          </a:p>
          <a:p>
            <a:pPr marL="400050" indent="-400050" algn="just" eaLnBrk="1" hangingPunct="1">
              <a:lnSpc>
                <a:spcPct val="150000"/>
              </a:lnSpc>
              <a:buFont typeface="+mj-lt"/>
              <a:buAutoNum type="romanLcPeriod"/>
              <a:tabLst>
                <a:tab pos="263525" algn="l"/>
              </a:tabLst>
            </a:pPr>
            <a:r>
              <a:rPr lang="es-CL" sz="1600" dirty="0" smtClean="0">
                <a:solidFill>
                  <a:schemeClr val="tx2"/>
                </a:solidFill>
              </a:rPr>
              <a:t>Titular de servidumbre de obras hidroeléctricas está facultado para ocupar y cerrar los terrenos necesarios para los caminos de acceso a la central y sus </a:t>
            </a:r>
            <a:r>
              <a:rPr lang="es-CL" sz="1600" u="sng" dirty="0" smtClean="0">
                <a:solidFill>
                  <a:schemeClr val="tx2"/>
                </a:solidFill>
              </a:rPr>
              <a:t>obras anexas</a:t>
            </a:r>
            <a:r>
              <a:rPr lang="es-CL" sz="1600" dirty="0" smtClean="0">
                <a:solidFill>
                  <a:schemeClr val="tx2"/>
                </a:solidFill>
              </a:rPr>
              <a:t>. </a:t>
            </a:r>
          </a:p>
          <a:p>
            <a:pPr marL="400050" indent="-400050" algn="just" eaLnBrk="1" hangingPunct="1">
              <a:lnSpc>
                <a:spcPct val="150000"/>
              </a:lnSpc>
              <a:buFont typeface="+mj-lt"/>
              <a:buAutoNum type="romanLcPeriod"/>
              <a:tabLst>
                <a:tab pos="263525" algn="l"/>
              </a:tabLst>
            </a:pPr>
            <a:endParaRPr lang="es-CL" sz="1600" dirty="0" smtClean="0">
              <a:solidFill>
                <a:schemeClr val="tx2"/>
              </a:solidFill>
            </a:endParaRPr>
          </a:p>
          <a:p>
            <a:pPr marL="400050" indent="-400050" algn="just" eaLnBrk="1" hangingPunct="1">
              <a:lnSpc>
                <a:spcPct val="150000"/>
              </a:lnSpc>
              <a:buFont typeface="+mj-lt"/>
              <a:buAutoNum type="romanLcPeriod"/>
              <a:tabLst>
                <a:tab pos="263525" algn="l"/>
              </a:tabLst>
            </a:pPr>
            <a:r>
              <a:rPr lang="es-CL" sz="1600" dirty="0" smtClean="0">
                <a:solidFill>
                  <a:schemeClr val="tx2"/>
                </a:solidFill>
              </a:rPr>
              <a:t>Control amplio sobre tales caminos (</a:t>
            </a:r>
            <a:r>
              <a:rPr lang="es-CL" sz="1600" i="1" dirty="0" smtClean="0">
                <a:solidFill>
                  <a:schemeClr val="tx2"/>
                </a:solidFill>
              </a:rPr>
              <a:t>ocupar y cerrar</a:t>
            </a:r>
            <a:r>
              <a:rPr lang="es-CL" sz="1600" dirty="0" smtClean="0">
                <a:solidFill>
                  <a:schemeClr val="tx2"/>
                </a:solidFill>
              </a:rPr>
              <a:t>).</a:t>
            </a:r>
          </a:p>
          <a:p>
            <a:pPr marL="400050" indent="-400050" algn="just" eaLnBrk="1" hangingPunct="1">
              <a:lnSpc>
                <a:spcPct val="150000"/>
              </a:lnSpc>
              <a:buFont typeface="+mj-lt"/>
              <a:buAutoNum type="romanLcPeriod"/>
              <a:tabLst>
                <a:tab pos="263525" algn="l"/>
              </a:tabLst>
            </a:pPr>
            <a:endParaRPr lang="es-CL" sz="1600" dirty="0">
              <a:solidFill>
                <a:schemeClr val="tx2"/>
              </a:solidFill>
            </a:endParaRPr>
          </a:p>
          <a:p>
            <a:pPr marL="400050" indent="-400050" algn="just" eaLnBrk="1" hangingPunct="1">
              <a:lnSpc>
                <a:spcPct val="150000"/>
              </a:lnSpc>
              <a:buFont typeface="+mj-lt"/>
              <a:buAutoNum type="romanLcPeriod"/>
              <a:tabLst>
                <a:tab pos="263525" algn="l"/>
              </a:tabLst>
            </a:pPr>
            <a:r>
              <a:rPr lang="es-CL" sz="1600" dirty="0" smtClean="0">
                <a:solidFill>
                  <a:schemeClr val="tx2"/>
                </a:solidFill>
              </a:rPr>
              <a:t>¿</a:t>
            </a:r>
            <a:r>
              <a:rPr lang="es-CL" sz="1600" u="sng" dirty="0" smtClean="0">
                <a:solidFill>
                  <a:schemeClr val="tx2"/>
                </a:solidFill>
              </a:rPr>
              <a:t>Situación de caminos existentes</a:t>
            </a:r>
            <a:r>
              <a:rPr lang="es-CL" sz="1600" dirty="0" smtClean="0">
                <a:solidFill>
                  <a:schemeClr val="tx2"/>
                </a:solidFill>
              </a:rPr>
              <a:t>? Posibles interpretaciones:</a:t>
            </a:r>
          </a:p>
          <a:p>
            <a:pPr marL="0" indent="0" algn="just" eaLnBrk="1" hangingPunct="1">
              <a:lnSpc>
                <a:spcPct val="150000"/>
              </a:lnSpc>
              <a:tabLst>
                <a:tab pos="263525" algn="l"/>
              </a:tabLst>
            </a:pPr>
            <a:r>
              <a:rPr lang="es-CL" sz="1600" dirty="0">
                <a:solidFill>
                  <a:schemeClr val="tx2"/>
                </a:solidFill>
              </a:rPr>
              <a:t>	</a:t>
            </a:r>
            <a:r>
              <a:rPr lang="es-CL" sz="1600" dirty="0" smtClean="0">
                <a:solidFill>
                  <a:schemeClr val="tx2"/>
                </a:solidFill>
              </a:rPr>
              <a:t>(a) Sólo pueden imponerse en virtud de este artículo 50 N°3 de la LGSE: </a:t>
            </a:r>
          </a:p>
          <a:p>
            <a:pPr marL="0" indent="0" algn="just" eaLnBrk="1" hangingPunct="1">
              <a:lnSpc>
                <a:spcPct val="150000"/>
              </a:lnSpc>
              <a:tabLst>
                <a:tab pos="263525" algn="l"/>
              </a:tabLst>
            </a:pPr>
            <a:r>
              <a:rPr lang="es-CL" sz="1600" dirty="0" smtClean="0">
                <a:solidFill>
                  <a:schemeClr val="tx2"/>
                </a:solidFill>
              </a:rPr>
              <a:t>	</a:t>
            </a:r>
            <a:r>
              <a:rPr lang="es-CL" sz="1600" u="sng" dirty="0" smtClean="0">
                <a:solidFill>
                  <a:schemeClr val="tx2"/>
                </a:solidFill>
              </a:rPr>
              <a:t>Implicancia:</a:t>
            </a:r>
          </a:p>
          <a:p>
            <a:pPr marL="0" indent="0" algn="just" eaLnBrk="1" hangingPunct="1">
              <a:lnSpc>
                <a:spcPct val="150000"/>
              </a:lnSpc>
              <a:tabLst>
                <a:tab pos="263525" algn="l"/>
              </a:tabLst>
            </a:pPr>
            <a:r>
              <a:rPr lang="es-CL" sz="1600" dirty="0" smtClean="0">
                <a:solidFill>
                  <a:schemeClr val="tx2"/>
                </a:solidFill>
              </a:rPr>
              <a:t>	Pago de terrenos ocupados con 20% de aumento (art. 69 N°1 y art. 70 LGSE)</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7</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100" y="1165409"/>
            <a:ext cx="4864996"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2.  Servidumbres </a:t>
            </a:r>
            <a:r>
              <a:rPr lang="es-CL" sz="2000" b="1" dirty="0"/>
              <a:t>de obras </a:t>
            </a:r>
            <a:r>
              <a:rPr lang="es-CL" sz="2000" b="1" dirty="0" smtClean="0"/>
              <a:t>hidroeléctricas</a:t>
            </a:r>
            <a:endParaRPr lang="es-CL" sz="2000" b="1" dirty="0"/>
          </a:p>
        </p:txBody>
      </p:sp>
    </p:spTree>
    <p:extLst>
      <p:ext uri="{BB962C8B-B14F-4D97-AF65-F5344CB8AC3E}">
        <p14:creationId xmlns:p14="http://schemas.microsoft.com/office/powerpoint/2010/main" val="2766718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457200" indent="-457200" eaLnBrk="1" hangingPunct="1">
              <a:lnSpc>
                <a:spcPct val="150000"/>
              </a:lnSpc>
              <a:buFont typeface="Arial" pitchFamily="34" charset="0"/>
              <a:buChar char="•"/>
            </a:pPr>
            <a:endParaRPr lang="es-CL" sz="1100" b="1" dirty="0" smtClean="0">
              <a:solidFill>
                <a:schemeClr val="tx2"/>
              </a:solidFill>
            </a:endParaRPr>
          </a:p>
          <a:p>
            <a:pPr marL="0" indent="0" algn="just" defTabSz="536575" eaLnBrk="1" hangingPunct="1">
              <a:lnSpc>
                <a:spcPct val="150000"/>
              </a:lnSpc>
              <a:tabLst>
                <a:tab pos="263525" algn="l"/>
              </a:tabLst>
            </a:pPr>
            <a:r>
              <a:rPr lang="es-CL" sz="1600" dirty="0" smtClean="0">
                <a:solidFill>
                  <a:schemeClr val="tx2"/>
                </a:solidFill>
              </a:rPr>
              <a:t>(b) Titular puede optar también por hacer uso de caminos existentes en virtud del art. 828 del Código Civil. </a:t>
            </a:r>
          </a:p>
          <a:p>
            <a:pPr marL="0" indent="0" algn="just" defTabSz="536575" eaLnBrk="1" hangingPunct="1">
              <a:lnSpc>
                <a:spcPct val="150000"/>
              </a:lnSpc>
              <a:tabLst>
                <a:tab pos="263525" algn="l"/>
              </a:tabLst>
            </a:pPr>
            <a:endParaRPr lang="es-CL" sz="800" dirty="0" smtClean="0">
              <a:solidFill>
                <a:schemeClr val="tx2"/>
              </a:solidFill>
            </a:endParaRPr>
          </a:p>
          <a:p>
            <a:pPr marL="0" indent="0" algn="just" defTabSz="536575" eaLnBrk="1" hangingPunct="1">
              <a:lnSpc>
                <a:spcPct val="150000"/>
              </a:lnSpc>
              <a:tabLst>
                <a:tab pos="263525" algn="l"/>
              </a:tabLst>
            </a:pPr>
            <a:r>
              <a:rPr lang="es-CL" sz="1500" dirty="0">
                <a:solidFill>
                  <a:schemeClr val="tx2"/>
                </a:solidFill>
              </a:rPr>
              <a:t>“</a:t>
            </a:r>
            <a:r>
              <a:rPr lang="es-CL" sz="1500" i="1" dirty="0">
                <a:solidFill>
                  <a:schemeClr val="tx2"/>
                </a:solidFill>
              </a:rPr>
              <a:t>Art. 828. El que tiene derecho a una servidumbre, </a:t>
            </a:r>
            <a:r>
              <a:rPr lang="es-CL" sz="1500" i="1" u="sng" dirty="0" smtClean="0">
                <a:solidFill>
                  <a:schemeClr val="tx2"/>
                </a:solidFill>
              </a:rPr>
              <a:t>lo </a:t>
            </a:r>
            <a:r>
              <a:rPr lang="es-CL" sz="1500" i="1" u="sng" dirty="0">
                <a:solidFill>
                  <a:schemeClr val="tx2"/>
                </a:solidFill>
              </a:rPr>
              <a:t>tiene igualmente a los medios necesarios para </a:t>
            </a:r>
            <a:r>
              <a:rPr lang="es-CL" sz="1500" i="1" u="sng" dirty="0" smtClean="0">
                <a:solidFill>
                  <a:schemeClr val="tx2"/>
                </a:solidFill>
              </a:rPr>
              <a:t> ejercerla</a:t>
            </a:r>
            <a:r>
              <a:rPr lang="es-CL" sz="1500" i="1" dirty="0">
                <a:solidFill>
                  <a:schemeClr val="tx2"/>
                </a:solidFill>
              </a:rPr>
              <a:t>. Así, el que tiene derecho de sacar agua de </a:t>
            </a:r>
            <a:r>
              <a:rPr lang="es-CL" sz="1500" i="1" dirty="0" smtClean="0">
                <a:solidFill>
                  <a:schemeClr val="tx2"/>
                </a:solidFill>
              </a:rPr>
              <a:t>una </a:t>
            </a:r>
            <a:r>
              <a:rPr lang="es-CL" sz="1500" i="1" dirty="0">
                <a:solidFill>
                  <a:schemeClr val="tx2"/>
                </a:solidFill>
              </a:rPr>
              <a:t>fuente situada en la heredad vecina, tiene el </a:t>
            </a:r>
            <a:r>
              <a:rPr lang="es-CL" sz="1500" i="1" dirty="0" smtClean="0">
                <a:solidFill>
                  <a:schemeClr val="tx2"/>
                </a:solidFill>
              </a:rPr>
              <a:t>derecho </a:t>
            </a:r>
            <a:r>
              <a:rPr lang="es-CL" sz="1500" i="1" dirty="0">
                <a:solidFill>
                  <a:schemeClr val="tx2"/>
                </a:solidFill>
              </a:rPr>
              <a:t>de tránsito para ir a ella, </a:t>
            </a:r>
            <a:r>
              <a:rPr lang="es-CL" sz="1500" i="1" u="sng" dirty="0">
                <a:solidFill>
                  <a:schemeClr val="tx2"/>
                </a:solidFill>
              </a:rPr>
              <a:t>aunque no se haya </a:t>
            </a:r>
            <a:r>
              <a:rPr lang="es-CL" sz="1500" i="1" u="sng" dirty="0" smtClean="0">
                <a:solidFill>
                  <a:schemeClr val="tx2"/>
                </a:solidFill>
              </a:rPr>
              <a:t>establecido </a:t>
            </a:r>
            <a:r>
              <a:rPr lang="es-CL" sz="1500" i="1" u="sng" dirty="0">
                <a:solidFill>
                  <a:schemeClr val="tx2"/>
                </a:solidFill>
              </a:rPr>
              <a:t>expresamente en el </a:t>
            </a:r>
            <a:r>
              <a:rPr lang="es-CL" sz="1500" i="1" u="sng" dirty="0" smtClean="0">
                <a:solidFill>
                  <a:schemeClr val="tx2"/>
                </a:solidFill>
              </a:rPr>
              <a:t>título</a:t>
            </a:r>
            <a:r>
              <a:rPr lang="es-CL" sz="1500" dirty="0" smtClean="0">
                <a:solidFill>
                  <a:schemeClr val="tx2"/>
                </a:solidFill>
              </a:rPr>
              <a:t>” (subrayado añadido). </a:t>
            </a:r>
          </a:p>
          <a:p>
            <a:pPr marL="0" indent="0" algn="just" defTabSz="536575" eaLnBrk="1" hangingPunct="1">
              <a:lnSpc>
                <a:spcPct val="150000"/>
              </a:lnSpc>
              <a:tabLst>
                <a:tab pos="263525" algn="l"/>
              </a:tabLst>
            </a:pPr>
            <a:endParaRPr lang="es-CL" sz="1600" dirty="0">
              <a:solidFill>
                <a:schemeClr val="tx2"/>
              </a:solidFill>
            </a:endParaRPr>
          </a:p>
          <a:p>
            <a:pPr marL="0" indent="0" algn="just" defTabSz="536575" eaLnBrk="1" hangingPunct="1">
              <a:lnSpc>
                <a:spcPct val="150000"/>
              </a:lnSpc>
              <a:tabLst>
                <a:tab pos="263525" algn="l"/>
              </a:tabLst>
            </a:pPr>
            <a:r>
              <a:rPr lang="es-CL" sz="1600" u="sng" dirty="0" smtClean="0">
                <a:solidFill>
                  <a:schemeClr val="tx2"/>
                </a:solidFill>
              </a:rPr>
              <a:t>Implicancias</a:t>
            </a:r>
            <a:r>
              <a:rPr lang="es-CL" sz="1600" dirty="0" smtClean="0">
                <a:solidFill>
                  <a:schemeClr val="tx2"/>
                </a:solidFill>
              </a:rPr>
              <a:t>:</a:t>
            </a:r>
          </a:p>
          <a:p>
            <a:pPr marL="285750" indent="-285750" algn="just" defTabSz="536575" eaLnBrk="1" hangingPunct="1">
              <a:lnSpc>
                <a:spcPct val="150000"/>
              </a:lnSpc>
              <a:buFontTx/>
              <a:buChar char="-"/>
              <a:tabLst>
                <a:tab pos="263525" algn="l"/>
              </a:tabLst>
            </a:pPr>
            <a:r>
              <a:rPr lang="es-CL" sz="1600" dirty="0" smtClean="0">
                <a:solidFill>
                  <a:schemeClr val="tx2"/>
                </a:solidFill>
              </a:rPr>
              <a:t>Indemnización de perjuicios durante construcción y perjuicio causado </a:t>
            </a:r>
            <a:r>
              <a:rPr lang="es-CL" sz="1600" dirty="0">
                <a:solidFill>
                  <a:schemeClr val="tx2"/>
                </a:solidFill>
              </a:rPr>
              <a:t>por el ejercicio de las </a:t>
            </a:r>
            <a:r>
              <a:rPr lang="es-CL" sz="1600" dirty="0" smtClean="0">
                <a:solidFill>
                  <a:schemeClr val="tx2"/>
                </a:solidFill>
              </a:rPr>
              <a:t>servidumbres (Art. 69 N° 2 LGSE).</a:t>
            </a:r>
          </a:p>
          <a:p>
            <a:pPr marL="285750" indent="-285750" algn="just" defTabSz="536575" eaLnBrk="1" hangingPunct="1">
              <a:lnSpc>
                <a:spcPct val="150000"/>
              </a:lnSpc>
              <a:buFontTx/>
              <a:buChar char="-"/>
              <a:tabLst>
                <a:tab pos="263525" algn="l"/>
              </a:tabLst>
            </a:pPr>
            <a:endParaRPr lang="es-CL" sz="700" dirty="0" smtClean="0">
              <a:solidFill>
                <a:schemeClr val="tx2"/>
              </a:solidFill>
            </a:endParaRPr>
          </a:p>
          <a:p>
            <a:pPr marL="0" indent="0" algn="just" defTabSz="536575" eaLnBrk="1" hangingPunct="1">
              <a:lnSpc>
                <a:spcPct val="150000"/>
              </a:lnSpc>
              <a:tabLst>
                <a:tab pos="263525" algn="l"/>
              </a:tabLst>
            </a:pPr>
            <a:r>
              <a:rPr lang="es-CL" sz="1600" dirty="0" smtClean="0">
                <a:solidFill>
                  <a:schemeClr val="tx2"/>
                </a:solidFill>
              </a:rPr>
              <a:t>- </a:t>
            </a:r>
            <a:r>
              <a:rPr lang="es-CL" sz="1600" u="sng" dirty="0" smtClean="0">
                <a:solidFill>
                  <a:schemeClr val="tx2"/>
                </a:solidFill>
              </a:rPr>
              <a:t>Menor control sobre caminos</a:t>
            </a:r>
            <a:r>
              <a:rPr lang="es-CL" sz="1600" dirty="0" smtClean="0">
                <a:solidFill>
                  <a:schemeClr val="tx2"/>
                </a:solidFill>
              </a:rPr>
              <a:t>: Ejecución de obras avaluadas o de obras </a:t>
            </a:r>
            <a:r>
              <a:rPr lang="es-CL" sz="1600" i="1" dirty="0" smtClean="0">
                <a:solidFill>
                  <a:schemeClr val="tx2"/>
                </a:solidFill>
              </a:rPr>
              <a:t>indispensables</a:t>
            </a:r>
            <a:r>
              <a:rPr lang="es-CL" sz="1600" dirty="0" smtClean="0">
                <a:solidFill>
                  <a:schemeClr val="tx2"/>
                </a:solidFill>
              </a:rPr>
              <a:t> para el ejercicio de la servidumbre (art. 829 del Código Civil).</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8</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100" y="1165409"/>
            <a:ext cx="4864996"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2.  Servidumbres </a:t>
            </a:r>
            <a:r>
              <a:rPr lang="es-CL" sz="2000" b="1" dirty="0"/>
              <a:t>de obras </a:t>
            </a:r>
            <a:r>
              <a:rPr lang="es-CL" sz="2000" b="1" dirty="0" smtClean="0"/>
              <a:t>hidroeléctricas</a:t>
            </a:r>
            <a:endParaRPr lang="es-CL" sz="2000" b="1" dirty="0"/>
          </a:p>
        </p:txBody>
      </p:sp>
    </p:spTree>
    <p:extLst>
      <p:ext uri="{BB962C8B-B14F-4D97-AF65-F5344CB8AC3E}">
        <p14:creationId xmlns:p14="http://schemas.microsoft.com/office/powerpoint/2010/main" val="3474803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750" y="312738"/>
            <a:ext cx="5327650" cy="1015663"/>
          </a:xfrm>
          <a:prstGeom prst="rect">
            <a:avLst/>
          </a:prstGeom>
          <a:noFill/>
        </p:spPr>
        <p:txBody>
          <a:bodyPr>
            <a:spAutoFit/>
          </a:bodyPr>
          <a:lstStyle/>
          <a:p>
            <a:pPr>
              <a:defRPr/>
            </a:pPr>
            <a:r>
              <a:rPr lang="es-CL" sz="3000" b="1" dirty="0" smtClean="0">
                <a:solidFill>
                  <a:schemeClr val="tx2">
                    <a:lumMod val="75000"/>
                  </a:schemeClr>
                </a:solidFill>
                <a:latin typeface="+mj-lt"/>
              </a:rPr>
              <a:t>Introducción</a:t>
            </a:r>
          </a:p>
          <a:p>
            <a:pPr>
              <a:defRPr/>
            </a:pPr>
            <a:endParaRPr lang="es-CL" sz="3000" b="1" dirty="0">
              <a:solidFill>
                <a:schemeClr val="tx2">
                  <a:lumMod val="75000"/>
                </a:schemeClr>
              </a:solidFill>
              <a:latin typeface="+mj-lt"/>
            </a:endParaRPr>
          </a:p>
        </p:txBody>
      </p:sp>
      <p:sp>
        <p:nvSpPr>
          <p:cNvPr id="4100" name="7 CuadroTexto"/>
          <p:cNvSpPr txBox="1">
            <a:spLocks noChangeArrowheads="1"/>
          </p:cNvSpPr>
          <p:nvPr/>
        </p:nvSpPr>
        <p:spPr bwMode="auto">
          <a:xfrm>
            <a:off x="539750" y="1268413"/>
            <a:ext cx="8410575"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450975" indent="-536575"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lnSpc>
                <a:spcPct val="150000"/>
              </a:lnSpc>
            </a:pPr>
            <a:endParaRPr lang="es-CL" sz="1600" b="1" dirty="0" smtClean="0">
              <a:solidFill>
                <a:schemeClr val="tx2"/>
              </a:solidFill>
            </a:endParaRPr>
          </a:p>
          <a:p>
            <a:pPr marL="0" indent="0" algn="just" eaLnBrk="1" hangingPunct="1">
              <a:lnSpc>
                <a:spcPct val="150000"/>
              </a:lnSpc>
              <a:tabLst>
                <a:tab pos="263525" algn="l"/>
              </a:tabLst>
            </a:pPr>
            <a:endParaRPr lang="es-CL" sz="1100" b="1" dirty="0">
              <a:solidFill>
                <a:schemeClr val="tx2"/>
              </a:solidFill>
            </a:endParaRPr>
          </a:p>
          <a:p>
            <a:pPr marL="285750" indent="-285750" algn="just" eaLnBrk="1" hangingPunct="1">
              <a:lnSpc>
                <a:spcPct val="150000"/>
              </a:lnSpc>
              <a:buFont typeface="Arial" panose="020B0604020202020204" pitchFamily="34" charset="0"/>
              <a:buChar char="•"/>
              <a:tabLst>
                <a:tab pos="263525" algn="l"/>
              </a:tabLst>
            </a:pPr>
            <a:r>
              <a:rPr lang="es-CL" sz="1600" u="sng" dirty="0" smtClean="0">
                <a:solidFill>
                  <a:schemeClr val="tx2"/>
                </a:solidFill>
              </a:rPr>
              <a:t>Etapa de operación de la central hidroeléctrica</a:t>
            </a:r>
            <a:r>
              <a:rPr lang="es-CL" sz="1600" dirty="0" smtClean="0">
                <a:solidFill>
                  <a:schemeClr val="tx2"/>
                </a:solidFill>
              </a:rPr>
              <a:t>: Derechos de acceso </a:t>
            </a:r>
            <a:r>
              <a:rPr lang="es-CL" sz="1600" dirty="0">
                <a:solidFill>
                  <a:schemeClr val="tx2"/>
                </a:solidFill>
              </a:rPr>
              <a:t>a </a:t>
            </a:r>
            <a:r>
              <a:rPr lang="es-CL" sz="1600" dirty="0" smtClean="0">
                <a:solidFill>
                  <a:schemeClr val="tx2"/>
                </a:solidFill>
              </a:rPr>
              <a:t>predios </a:t>
            </a:r>
            <a:r>
              <a:rPr lang="es-CL" sz="1600" dirty="0">
                <a:solidFill>
                  <a:schemeClr val="tx2"/>
                </a:solidFill>
              </a:rPr>
              <a:t>sirvientes objeto de concesión para los fines de operar y mantener la central, sea que los caminos de acceso se hayan establecido en virtud 50 N°3 de la LGSE o que se haya hecho uso de caminos </a:t>
            </a:r>
            <a:r>
              <a:rPr lang="es-CL" sz="1600" dirty="0" smtClean="0">
                <a:solidFill>
                  <a:schemeClr val="tx2"/>
                </a:solidFill>
              </a:rPr>
              <a:t>existentes (interpretación de art. 50 N° 3 y art. 69 N°2 LGSE, y art. 828 del Código Civil).  </a:t>
            </a:r>
          </a:p>
        </p:txBody>
      </p:sp>
      <p:cxnSp>
        <p:nvCxnSpPr>
          <p:cNvPr id="17" name="16 Conector recto"/>
          <p:cNvCxnSpPr/>
          <p:nvPr/>
        </p:nvCxnSpPr>
        <p:spPr>
          <a:xfrm>
            <a:off x="0" y="1020763"/>
            <a:ext cx="9144000" cy="0"/>
          </a:xfrm>
          <a:prstGeom prst="line">
            <a:avLst/>
          </a:prstGeom>
          <a:ln w="57150">
            <a:solidFill>
              <a:schemeClr val="bg1">
                <a:lumMod val="50000"/>
              </a:schemeClr>
            </a:solidFill>
          </a:ln>
        </p:spPr>
        <p:style>
          <a:lnRef idx="3">
            <a:schemeClr val="accent5"/>
          </a:lnRef>
          <a:fillRef idx="0">
            <a:schemeClr val="accent5"/>
          </a:fillRef>
          <a:effectRef idx="2">
            <a:schemeClr val="accent5"/>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D2F0ACD4-BBA6-4092-A8F7-514F7FB8518C}" type="slidenum">
              <a:rPr lang="es-CL" smtClean="0">
                <a:latin typeface="+mj-lt"/>
              </a:rPr>
              <a:pPr>
                <a:defRPr/>
              </a:pPr>
              <a:t>9</a:t>
            </a:fld>
            <a:endParaRPr lang="es-CL" dirty="0">
              <a:latin typeface="+mj-lt"/>
            </a:endParaRPr>
          </a:p>
        </p:txBody>
      </p:sp>
      <p:sp>
        <p:nvSpPr>
          <p:cNvPr id="4103" name="9 CuadroTexto"/>
          <p:cNvSpPr txBox="1">
            <a:spLocks noChangeArrowheads="1"/>
          </p:cNvSpPr>
          <p:nvPr/>
        </p:nvSpPr>
        <p:spPr bwMode="auto">
          <a:xfrm>
            <a:off x="3983038" y="0"/>
            <a:ext cx="516096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ES" sz="1000" dirty="0">
                <a:solidFill>
                  <a:srgbClr val="7F7F7F"/>
                </a:solidFill>
              </a:rPr>
              <a:t>Régimen de acceso </a:t>
            </a:r>
            <a:r>
              <a:rPr lang="es-CL" sz="1000" dirty="0">
                <a:solidFill>
                  <a:srgbClr val="7F7F7F"/>
                </a:solidFill>
              </a:rPr>
              <a:t>a predios sirvientes y servidumbres</a:t>
            </a:r>
          </a:p>
          <a:p>
            <a:pPr algn="r" eaLnBrk="1" hangingPunct="1"/>
            <a:r>
              <a:rPr lang="es-CL" sz="1000" dirty="0">
                <a:solidFill>
                  <a:srgbClr val="7F7F7F"/>
                </a:solidFill>
              </a:rPr>
              <a:t> de tránsito en la Ley General de Servicios Eléctricos</a:t>
            </a:r>
            <a:endParaRPr lang="es-ES" sz="1000" dirty="0">
              <a:solidFill>
                <a:srgbClr val="7F7F7F"/>
              </a:solidFill>
            </a:endParaRPr>
          </a:p>
          <a:p>
            <a:pPr algn="r" eaLnBrk="1" hangingPunct="1"/>
            <a:r>
              <a:rPr lang="es-CL" sz="1000" dirty="0">
                <a:solidFill>
                  <a:srgbClr val="7F7F7F"/>
                </a:solidFill>
              </a:rPr>
              <a:t>Agosto 2017</a:t>
            </a:r>
          </a:p>
        </p:txBody>
      </p:sp>
      <p:sp>
        <p:nvSpPr>
          <p:cNvPr id="10" name="9 CuadroTexto"/>
          <p:cNvSpPr txBox="1"/>
          <p:nvPr/>
        </p:nvSpPr>
        <p:spPr>
          <a:xfrm>
            <a:off x="571100" y="1165409"/>
            <a:ext cx="4864996" cy="442674"/>
          </a:xfrm>
          <a:prstGeom prst="round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defRPr/>
            </a:pPr>
            <a:r>
              <a:rPr lang="es-CL" sz="2000" b="1" dirty="0" smtClean="0"/>
              <a:t>2.  Servidumbres </a:t>
            </a:r>
            <a:r>
              <a:rPr lang="es-CL" sz="2000" b="1" dirty="0"/>
              <a:t>de obras </a:t>
            </a:r>
            <a:r>
              <a:rPr lang="es-CL" sz="2000" b="1" dirty="0" smtClean="0"/>
              <a:t>hidroeléctricas</a:t>
            </a:r>
            <a:endParaRPr lang="es-CL" sz="2000" b="1" dirty="0"/>
          </a:p>
        </p:txBody>
      </p:sp>
    </p:spTree>
    <p:extLst>
      <p:ext uri="{BB962C8B-B14F-4D97-AF65-F5344CB8AC3E}">
        <p14:creationId xmlns:p14="http://schemas.microsoft.com/office/powerpoint/2010/main" val="2095921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1402</TotalTime>
  <Words>2279</Words>
  <Application>Microsoft Office PowerPoint</Application>
  <PresentationFormat>Presentación en pantalla (4:3)</PresentationFormat>
  <Paragraphs>330</Paragraphs>
  <Slides>22</Slides>
  <Notes>22</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22</vt:i4>
      </vt:variant>
    </vt:vector>
  </HeadingPairs>
  <TitlesOfParts>
    <vt:vector size="25" baseType="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Ignacio</dc:creator>
  <cp:lastModifiedBy>AG&amp;Cía.</cp:lastModifiedBy>
  <cp:revision>189</cp:revision>
  <cp:lastPrinted>2017-08-01T17:25:36Z</cp:lastPrinted>
  <dcterms:created xsi:type="dcterms:W3CDTF">2012-08-07T19:31:42Z</dcterms:created>
  <dcterms:modified xsi:type="dcterms:W3CDTF">2017-08-01T19:07:59Z</dcterms:modified>
</cp:coreProperties>
</file>