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1BE79-C6AE-4D90-9934-AA9294724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52B566-131C-45D8-85B3-59517BFCD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460678-8DE8-4E31-91D1-445933B0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F0ADD3-416F-40B1-87F0-9BD21CFC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E34393-0335-4284-A2FB-325915823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369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226375-F581-4490-8C34-32C0F3A8D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3A9F518-9B4C-46F5-9D6C-2C012A6C8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F7C766-7867-4309-8461-56F0FE743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055BB2-602E-4A60-89E8-E811CE544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8BA431-53F1-4CC2-8213-66ADFBC0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9108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954458-6968-4D59-B76B-D0EEFEA579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7B1045-D994-4B8C-B921-EE6BD2393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DC8038-50B7-46BE-9D30-92BE5846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5A120E-99BD-4E57-A8EC-770909892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74E4FA-5426-4F88-8432-AC1328C9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67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BE6B91-A77D-429F-A5FE-6D528444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943C88-ED3D-4660-9A65-61DD4BB50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1954F0-3724-4970-A307-BB14AD89E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D712AE-4507-4D57-888E-5315396DC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3878C6-4B23-410A-8856-C6C54432A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88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19FDF-B473-472B-87D7-DC120011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28C594-B02E-4ED5-8003-5E10284E2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8BCA3-2893-457F-9DA2-F90AF8AA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B5D3AE-41BA-4C07-992A-068345101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FEF06F-B50E-47C2-AFA2-A18E9E7F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193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BA22EF-FC94-442C-99CF-C1B5D791A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6A271F-EF65-4AF4-ADCB-C91923045F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DCA8CB0-94D9-4138-95A3-1A864EDE6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529D41-E2DA-4B5C-AE28-FD8242ED2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788A7A-F68C-4967-B62A-E2224187A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C815AF2-C6B1-48B3-97CE-C86BC3288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749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41F77-E702-4600-8C79-55CD70F0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B381AC-9BDF-4416-AE61-9EE5EA36E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873AAA-7929-4CA3-8C05-527123214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365706E-00B1-4DF7-B44E-528D605387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5FE305-D144-47DB-9BD0-96A9064A88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B518008-E51C-4143-9BA9-B714AAE36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6229BAB-C74C-4EC8-970A-FBEAD50B8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AE0735B-302B-4861-8303-7AFCB60D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6827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C1379-9BE4-490D-908D-B436377CB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E5250CE-B0E4-4E55-BA31-A14FFD5D3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D472EBE-11EE-4C80-B849-C24791BB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04DD2DE-414C-4CD8-8391-A43270752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424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7799FD4-0530-4781-B713-C00CAA620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9FD6ABB-47BE-4CFF-88E2-C232AD772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BB59D9-D3D6-44E5-9BFA-FE5536E4B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80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CD907F-09D9-40B2-91C6-8A3C00BA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029E53-DD98-4E20-A9F5-6569A718A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42793D-274D-4EBD-AA51-0C4FBF57C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FDB64D-7857-4ADF-ABEB-C7F5EC39D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6EC5FC-5189-4F10-B284-BE92928D7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5DA60C-083A-4500-B6B2-329EED842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89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5D10DC-7E31-4001-9F78-51E2241DE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89474AD-3645-46C0-AFD1-468F4FECAC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46E2B2-7109-4F64-8473-3CE6C83A2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F0BE518-877B-4D0A-BDAB-9D7E9EA73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123645-D6C8-479C-87FF-58E241DCD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AD78C5-1E27-4610-B4E0-6FEDC47D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537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1000">
              <a:schemeClr val="accent1">
                <a:lumMod val="60000"/>
                <a:lumOff val="40000"/>
              </a:schemeClr>
            </a:gs>
            <a:gs pos="74000">
              <a:schemeClr val="accent1">
                <a:lumMod val="75000"/>
              </a:schemeClr>
            </a:gs>
            <a:gs pos="83000">
              <a:schemeClr val="accent1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5DE6BE-11D9-4073-9029-A9F90F8D0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211408E-4221-424F-A918-14A558097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38FCB9-8918-41BC-988C-FAAFB383D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A809E-2438-4F5F-B5DF-ACA87258F246}" type="datetimeFigureOut">
              <a:rPr lang="es-CL" smtClean="0"/>
              <a:t>31-07-2017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8ACCCE-57C7-49B2-8624-A75244700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840F73-702A-4073-88BF-10A07AAB6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6E5BA-C1BB-475B-9DF4-31C49F9B8EB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895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0">
              <a:schemeClr val="accent1">
                <a:lumMod val="60000"/>
                <a:lumOff val="40000"/>
              </a:schemeClr>
            </a:gs>
            <a:gs pos="70000">
              <a:schemeClr val="accent1">
                <a:lumMod val="75000"/>
              </a:schemeClr>
            </a:gs>
            <a:gs pos="83000">
              <a:schemeClr val="accent1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2A4B93-7DA0-473A-973D-35EBF1FC5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515" y="1076447"/>
            <a:ext cx="9348486" cy="1932971"/>
          </a:xfrm>
        </p:spPr>
        <p:txBody>
          <a:bodyPr>
            <a:noAutofit/>
          </a:bodyPr>
          <a:lstStyle/>
          <a:p>
            <a:r>
              <a:rPr lang="es-CL" sz="5000" b="1" dirty="0">
                <a:solidFill>
                  <a:srgbClr val="FFCC00"/>
                </a:solidFill>
              </a:rPr>
              <a:t>HACIA UN SISTEMA DE PROPIEDAD PRIVADA SOBRE EL VIENTO EN CHILE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C0256F2-1140-4067-971E-76ED9BED6B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95554"/>
            <a:ext cx="9144000" cy="1296366"/>
          </a:xfrm>
        </p:spPr>
        <p:txBody>
          <a:bodyPr/>
          <a:lstStyle/>
          <a:p>
            <a:r>
              <a:rPr lang="es-CL" b="1" dirty="0">
                <a:solidFill>
                  <a:srgbClr val="FFCC00"/>
                </a:solidFill>
              </a:rPr>
              <a:t>XVII Jornadas de Derecho de Energía</a:t>
            </a:r>
          </a:p>
          <a:p>
            <a:r>
              <a:rPr lang="es-CL" b="1" dirty="0">
                <a:solidFill>
                  <a:srgbClr val="FFCC00"/>
                </a:solidFill>
              </a:rPr>
              <a:t>Pontificia Universidad Católica de Chile, 1° de Agosto de 2017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D892F2A6-8BFC-4F66-8F09-0090A0752263}"/>
              </a:ext>
            </a:extLst>
          </p:cNvPr>
          <p:cNvSpPr txBox="1">
            <a:spLocks/>
          </p:cNvSpPr>
          <p:nvPr/>
        </p:nvSpPr>
        <p:spPr>
          <a:xfrm>
            <a:off x="1698978" y="5198534"/>
            <a:ext cx="9144000" cy="1241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>
                <a:solidFill>
                  <a:srgbClr val="FFCC00"/>
                </a:solidFill>
              </a:rPr>
              <a:t>Ernesto Vargas Weil</a:t>
            </a:r>
          </a:p>
          <a:p>
            <a:r>
              <a:rPr lang="es-CL" dirty="0">
                <a:solidFill>
                  <a:srgbClr val="FFCC00"/>
                </a:solidFill>
              </a:rPr>
              <a:t>Universidad de Chile</a:t>
            </a:r>
          </a:p>
        </p:txBody>
      </p:sp>
    </p:spTree>
    <p:extLst>
      <p:ext uri="{BB962C8B-B14F-4D97-AF65-F5344CB8AC3E}">
        <p14:creationId xmlns:p14="http://schemas.microsoft.com/office/powerpoint/2010/main" val="815023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51F1E4-C752-478F-AAA1-BE400870B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77"/>
            <a:ext cx="10515600" cy="1295047"/>
          </a:xfrm>
        </p:spPr>
        <p:txBody>
          <a:bodyPr>
            <a:normAutofit/>
          </a:bodyPr>
          <a:lstStyle/>
          <a:p>
            <a:r>
              <a:rPr lang="es-CL" sz="5400" b="1" u="sng" cap="small" dirty="0">
                <a:solidFill>
                  <a:srgbClr val="FFCC00"/>
                </a:solidFill>
              </a:rPr>
              <a:t>Introducción</a:t>
            </a:r>
            <a:r>
              <a:rPr lang="es-CL" sz="5400" b="1" cap="small" dirty="0">
                <a:solidFill>
                  <a:srgbClr val="FFCC00"/>
                </a:solidFill>
              </a:rPr>
              <a:t>: contexto y problema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24205E-B23B-497B-A344-7C8618657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6844"/>
            <a:ext cx="10515600" cy="4190119"/>
          </a:xfrm>
          <a:noFill/>
        </p:spPr>
        <p:txBody>
          <a:bodyPr/>
          <a:lstStyle/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El desarrollo de la energía eólica en Chile y el mundo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El problema que plantea la aparición de un nuevo bien valioso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118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8F9FA9-CF9C-4190-8C41-AB9A3290B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156"/>
            <a:ext cx="10515600" cy="1362780"/>
          </a:xfrm>
        </p:spPr>
        <p:txBody>
          <a:bodyPr>
            <a:normAutofit/>
          </a:bodyPr>
          <a:lstStyle/>
          <a:p>
            <a:r>
              <a:rPr lang="es-CL" sz="5400" b="1" u="sng" cap="small" dirty="0">
                <a:solidFill>
                  <a:srgbClr val="FFCC00"/>
                </a:solidFill>
              </a:rPr>
              <a:t>Marco teórico</a:t>
            </a:r>
            <a:r>
              <a:rPr lang="es-CL" sz="5400" b="1" cap="small" dirty="0">
                <a:solidFill>
                  <a:srgbClr val="FFCC00"/>
                </a:solidFill>
              </a:rPr>
              <a:t>: viento y propiedad</a:t>
            </a:r>
            <a:endParaRPr lang="es-CL" sz="5400" cap="small" dirty="0">
              <a:solidFill>
                <a:srgbClr val="FFCC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720871-10A1-4A5F-8E4F-933CBC916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8134"/>
            <a:ext cx="10515600" cy="4269140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(contingente) naturaleza económica del viento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esencia de la propiedad: ¿disposición o exclusión?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5195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822661-65E2-4EC8-A0F6-D3C6A63B0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155"/>
            <a:ext cx="10515600" cy="1591733"/>
          </a:xfrm>
        </p:spPr>
        <p:txBody>
          <a:bodyPr>
            <a:normAutofit/>
          </a:bodyPr>
          <a:lstStyle/>
          <a:p>
            <a:r>
              <a:rPr lang="es-CL" sz="4800" b="1" u="sng" cap="small" dirty="0">
                <a:solidFill>
                  <a:srgbClr val="FFCC00"/>
                </a:solidFill>
              </a:rPr>
              <a:t>Chile</a:t>
            </a:r>
            <a:r>
              <a:rPr lang="es-CL" sz="4800" b="1" cap="small" dirty="0">
                <a:solidFill>
                  <a:srgbClr val="FFCC00"/>
                </a:solidFill>
              </a:rPr>
              <a:t>: el viento como bien común sujeto a aprovechamiento individual de facto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3415BC-9907-4AD0-BCAB-6058B64CE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7063"/>
            <a:ext cx="10782782" cy="4236333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(aparente) respuesta formal: el viento como bien común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respuesta práctica: la asignación bajo el principio de la accesión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Limitación de la asignación del viento bajo el principio de la accesión</a:t>
            </a:r>
          </a:p>
          <a:p>
            <a:pPr marL="0" indent="0">
              <a:buNone/>
            </a:pPr>
            <a:endParaRPr lang="es-CL" b="1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9221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D27C1F-0932-4169-8EE6-4496CD371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942"/>
            <a:ext cx="10515600" cy="1863523"/>
          </a:xfrm>
        </p:spPr>
        <p:txBody>
          <a:bodyPr>
            <a:normAutofit/>
          </a:bodyPr>
          <a:lstStyle/>
          <a:p>
            <a:r>
              <a:rPr lang="es-CL" sz="5200" b="1" u="sng" cap="small" dirty="0">
                <a:solidFill>
                  <a:srgbClr val="FFCC00"/>
                </a:solidFill>
              </a:rPr>
              <a:t>Una alterativa</a:t>
            </a:r>
            <a:r>
              <a:rPr lang="es-CL" sz="5200" b="1" cap="small" dirty="0">
                <a:solidFill>
                  <a:srgbClr val="FFCC00"/>
                </a:solidFill>
              </a:rPr>
              <a:t>: la asignación del viento bajo el principio de la ocupación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489ABD-9B7C-45A0-83BB-D074C32D9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6511"/>
            <a:ext cx="10515600" cy="4317357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s-CL" b="1" dirty="0">
                <a:solidFill>
                  <a:srgbClr val="FFCC00"/>
                </a:solidFill>
              </a:rPr>
              <a:t>Crítica de la asignación del viento bajo la lógica de la accesión </a:t>
            </a:r>
          </a:p>
          <a:p>
            <a:pPr>
              <a:lnSpc>
                <a:spcPct val="200000"/>
              </a:lnSpc>
            </a:pPr>
            <a:r>
              <a:rPr lang="es-CL" b="1" dirty="0">
                <a:solidFill>
                  <a:srgbClr val="FFCC00"/>
                </a:solidFill>
              </a:rPr>
              <a:t>La ocupación y su vigencia en materia de recursos naturales</a:t>
            </a:r>
          </a:p>
          <a:p>
            <a:pPr>
              <a:lnSpc>
                <a:spcPct val="200000"/>
              </a:lnSpc>
            </a:pPr>
            <a:r>
              <a:rPr lang="es-CL" b="1" dirty="0">
                <a:solidFill>
                  <a:srgbClr val="FFCC00"/>
                </a:solidFill>
              </a:rPr>
              <a:t>Justificaciones de eficiencia de la ocupación</a:t>
            </a:r>
          </a:p>
          <a:p>
            <a:pPr>
              <a:lnSpc>
                <a:spcPct val="200000"/>
              </a:lnSpc>
            </a:pPr>
            <a:r>
              <a:rPr lang="es-CL" b="1" dirty="0">
                <a:solidFill>
                  <a:srgbClr val="FFCC00"/>
                </a:solidFill>
              </a:rPr>
              <a:t>La racionalidad del sistema de </a:t>
            </a:r>
            <a:r>
              <a:rPr lang="es-CL" b="1" i="1" dirty="0">
                <a:solidFill>
                  <a:srgbClr val="FFCC00"/>
                </a:solidFill>
              </a:rPr>
              <a:t>numerus clausus</a:t>
            </a:r>
            <a:endParaRPr lang="es-CL" b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9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DE71FA-0F21-4D1D-BA54-54B2F2C0C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78164"/>
          </a:xfrm>
        </p:spPr>
        <p:txBody>
          <a:bodyPr>
            <a:normAutofit/>
          </a:bodyPr>
          <a:lstStyle/>
          <a:p>
            <a:r>
              <a:rPr lang="es-CL" sz="5400" b="1" u="sng" cap="small" dirty="0">
                <a:solidFill>
                  <a:srgbClr val="FFCC00"/>
                </a:solidFill>
              </a:rPr>
              <a:t>Más allá de la eficiencia</a:t>
            </a:r>
            <a:r>
              <a:rPr lang="es-CL" sz="5400" b="1" cap="small" dirty="0">
                <a:solidFill>
                  <a:srgbClr val="FFCC00"/>
                </a:solidFill>
              </a:rPr>
              <a:t>: la perspectiva distributiva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AFFF1A-02AB-416C-8975-1D3B03B26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4465"/>
            <a:ext cx="10515600" cy="4155312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Justificaciones no utilitaristas de la propiedad privada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accesión y su carencia de una teoría </a:t>
            </a:r>
            <a:r>
              <a:rPr lang="es-CL" b="1" dirty="0" err="1">
                <a:solidFill>
                  <a:srgbClr val="FFCC00"/>
                </a:solidFill>
              </a:rPr>
              <a:t>asignativa</a:t>
            </a:r>
            <a:r>
              <a:rPr lang="es-CL" b="1" dirty="0">
                <a:solidFill>
                  <a:srgbClr val="FFCC00"/>
                </a:solidFill>
              </a:rPr>
              <a:t> no-utilitarista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ocupación y su vinculación con el trabajo del adquirente</a:t>
            </a:r>
          </a:p>
        </p:txBody>
      </p:sp>
    </p:spTree>
    <p:extLst>
      <p:ext uri="{BB962C8B-B14F-4D97-AF65-F5344CB8AC3E}">
        <p14:creationId xmlns:p14="http://schemas.microsoft.com/office/powerpoint/2010/main" val="258135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628AC-BF50-4113-9D7F-8A72E2F8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6688"/>
            <a:ext cx="10515600" cy="1921397"/>
          </a:xfrm>
        </p:spPr>
        <p:txBody>
          <a:bodyPr>
            <a:normAutofit/>
          </a:bodyPr>
          <a:lstStyle/>
          <a:p>
            <a:r>
              <a:rPr lang="es-CL" sz="5400" b="1" u="sng" cap="small" dirty="0">
                <a:solidFill>
                  <a:srgbClr val="FFCC00"/>
                </a:solidFill>
              </a:rPr>
              <a:t>Viento y ocupación</a:t>
            </a:r>
            <a:r>
              <a:rPr lang="es-CL" sz="5400" b="1" cap="small" dirty="0">
                <a:solidFill>
                  <a:srgbClr val="FFCC00"/>
                </a:solidFill>
              </a:rPr>
              <a:t>: cuestiones problemáticas</a:t>
            </a:r>
            <a:endParaRPr lang="es-CL" sz="5400" cap="small" dirty="0">
              <a:solidFill>
                <a:srgbClr val="FFCC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2BF4DE-EB91-47A8-AA29-F0D8BADD5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315"/>
            <a:ext cx="10515600" cy="4247909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cuestión del aprovechamiento efectivo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desigualdad en la carrera</a:t>
            </a:r>
          </a:p>
          <a:p>
            <a:pPr>
              <a:lnSpc>
                <a:spcPct val="250000"/>
              </a:lnSpc>
            </a:pPr>
            <a:r>
              <a:rPr lang="es-CL" b="1" dirty="0">
                <a:solidFill>
                  <a:srgbClr val="FFCC00"/>
                </a:solidFill>
              </a:rPr>
              <a:t>La relación con el predio superficial </a:t>
            </a:r>
          </a:p>
        </p:txBody>
      </p:sp>
    </p:spTree>
    <p:extLst>
      <p:ext uri="{BB962C8B-B14F-4D97-AF65-F5344CB8AC3E}">
        <p14:creationId xmlns:p14="http://schemas.microsoft.com/office/powerpoint/2010/main" val="9070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50FAC-C6D4-450E-96EB-33D9A6223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7159"/>
            <a:ext cx="10515600" cy="4525702"/>
          </a:xfrm>
        </p:spPr>
        <p:txBody>
          <a:bodyPr>
            <a:normAutofit/>
          </a:bodyPr>
          <a:lstStyle/>
          <a:p>
            <a:pPr algn="ctr"/>
            <a:r>
              <a:rPr lang="es-CL" sz="6000" b="1" cap="small" dirty="0">
                <a:solidFill>
                  <a:srgbClr val="FFCC00"/>
                </a:solidFill>
              </a:rPr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284074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243</Words>
  <Application>Microsoft Office PowerPoint</Application>
  <PresentationFormat>Panorámica</PresentationFormat>
  <Paragraphs>29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HACIA UN SISTEMA DE PROPIEDAD PRIVADA SOBRE EL VIENTO EN CHILE</vt:lpstr>
      <vt:lpstr>Introducción: contexto y problema</vt:lpstr>
      <vt:lpstr>Marco teórico: viento y propiedad</vt:lpstr>
      <vt:lpstr>Chile: el viento como bien común sujeto a aprovechamiento individual de facto</vt:lpstr>
      <vt:lpstr>Una alterativa: la asignación del viento bajo el principio de la ocupación</vt:lpstr>
      <vt:lpstr>Más allá de la eficiencia: la perspectiva distributiva</vt:lpstr>
      <vt:lpstr>Viento y ocupación: cuestiones problemáticas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HACIA UN SISTEMA DE PROPIEDAD PRIVADA SOBRE EL VIENTO EN CHILE</dc:title>
  <dc:creator>Ernesto Vargas</dc:creator>
  <cp:lastModifiedBy>Ernesto Vargas</cp:lastModifiedBy>
  <cp:revision>9</cp:revision>
  <dcterms:created xsi:type="dcterms:W3CDTF">2017-07-31T13:52:32Z</dcterms:created>
  <dcterms:modified xsi:type="dcterms:W3CDTF">2017-07-31T16:06:14Z</dcterms:modified>
</cp:coreProperties>
</file>