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4"/>
  </p:sldMasterIdLst>
  <p:sldIdLst>
    <p:sldId id="256" r:id="rId5"/>
    <p:sldId id="257" r:id="rId6"/>
    <p:sldId id="258" r:id="rId7"/>
    <p:sldId id="259" r:id="rId8"/>
    <p:sldId id="260" r:id="rId9"/>
    <p:sldId id="26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ez Acuña, Vicente" initials="FAV" lastIdx="1" clrIdx="0">
    <p:extLst>
      <p:ext uri="{19B8F6BF-5375-455C-9EA6-DF929625EA0E}">
        <p15:presenceInfo xmlns:p15="http://schemas.microsoft.com/office/powerpoint/2012/main" userId="S-1-5-21-3333955440-2276455168-2103257635-27968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7-28T12:10:26.231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75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0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7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12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3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22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0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1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73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79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8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31" y="788442"/>
            <a:ext cx="8271279" cy="17718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434" y="788442"/>
            <a:ext cx="2905566" cy="529430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0" y="5159418"/>
            <a:ext cx="423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Cristián Arratia G.</a:t>
            </a:r>
          </a:p>
          <a:p>
            <a:r>
              <a:rPr lang="es-CL" dirty="0" smtClean="0"/>
              <a:t>Subgerente de Asuntos Legales</a:t>
            </a:r>
          </a:p>
          <a:p>
            <a:r>
              <a:rPr lang="es-CL" dirty="0" smtClean="0"/>
              <a:t>TRANSELEC S.A.</a:t>
            </a:r>
            <a:endParaRPr lang="es-CL" dirty="0"/>
          </a:p>
        </p:txBody>
      </p:sp>
      <p:sp>
        <p:nvSpPr>
          <p:cNvPr id="7" name="CuadroTexto 6"/>
          <p:cNvSpPr txBox="1"/>
          <p:nvPr/>
        </p:nvSpPr>
        <p:spPr>
          <a:xfrm>
            <a:off x="0" y="6396335"/>
            <a:ext cx="2905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 smtClean="0"/>
              <a:t>Santiago – Chile </a:t>
            </a:r>
          </a:p>
          <a:p>
            <a:r>
              <a:rPr lang="es-CL" sz="1200" dirty="0" smtClean="0"/>
              <a:t>Agosto de 2017</a:t>
            </a:r>
            <a:endParaRPr lang="es-CL" sz="1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434" y="6082748"/>
            <a:ext cx="2905566" cy="76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79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6411" y="1170004"/>
            <a:ext cx="8160688" cy="488094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110039" y="1000727"/>
            <a:ext cx="68169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RECLAMACIONES JUDICIALES SANTIAGO (2015;</a:t>
            </a:r>
            <a:r>
              <a:rPr kumimoji="0" lang="es-CL" sz="1600" b="1" i="0" u="none" strike="noStrike" kern="0" cap="none" spc="0" normalizeH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s-CL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2016; 2017)</a:t>
            </a:r>
            <a:endParaRPr kumimoji="0" lang="es-CL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4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2915" y="739471"/>
            <a:ext cx="7741023" cy="535917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8650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72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0568" y="755374"/>
            <a:ext cx="7733370" cy="532737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29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2146" y="763325"/>
            <a:ext cx="7315200" cy="53353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13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video cabra cables liviano">
            <a:hlinkClick r:id="" action="ppaction://media"/>
            <a:extLst>
              <a:ext uri="{FF2B5EF4-FFF2-40B4-BE49-F238E27FC236}">
                <a16:creationId xmlns="" xmlns:a16="http://schemas.microsoft.com/office/drawing/2014/main" id="{8A126E92-D132-478D-87BC-5AC050624090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8061.511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34963" y="763324"/>
            <a:ext cx="7749505" cy="532737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88956" y="3132040"/>
            <a:ext cx="2396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200" spc="-60" dirty="0" smtClean="0">
                <a:solidFill>
                  <a:srgbClr val="FFFFFF"/>
                </a:solidFill>
                <a:ea typeface="+mj-ea"/>
                <a:cs typeface="+mj-cs"/>
              </a:rPr>
              <a:t>VIDEO </a:t>
            </a:r>
            <a:endParaRPr lang="es-CL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3956" y="-8548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4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GRACIAS.</a:t>
            </a:r>
            <a:br>
              <a:rPr lang="es-CL" dirty="0" smtClean="0"/>
            </a:br>
            <a:r>
              <a:rPr lang="es-CL" dirty="0"/>
              <a:t/>
            </a:r>
            <a:br>
              <a:rPr lang="es-CL" dirty="0"/>
            </a:br>
            <a:r>
              <a:rPr lang="es-CL" sz="1800" dirty="0" smtClean="0"/>
              <a:t>Cristián Arratia G.</a:t>
            </a:r>
            <a:br>
              <a:rPr lang="es-CL" sz="1800" dirty="0" smtClean="0"/>
            </a:br>
            <a:r>
              <a:rPr lang="es-CL" sz="1800" dirty="0" smtClean="0"/>
              <a:t>Subgerente de Asuntos Legales</a:t>
            </a:r>
            <a:br>
              <a:rPr lang="es-CL" sz="1800" dirty="0" smtClean="0"/>
            </a:br>
            <a:r>
              <a:rPr lang="es-CL" sz="1800" dirty="0" smtClean="0"/>
              <a:t>TRANSELEC S.A.</a:t>
            </a:r>
            <a:br>
              <a:rPr lang="es-CL" sz="1800" dirty="0" smtClean="0"/>
            </a:br>
            <a:r>
              <a:rPr lang="es-CL" sz="1800" dirty="0" smtClean="0"/>
              <a:t/>
            </a:r>
            <a:br>
              <a:rPr lang="es-CL" sz="1800" dirty="0" smtClean="0"/>
            </a:br>
            <a:r>
              <a:rPr lang="es-CL" sz="1800" dirty="0" smtClean="0"/>
              <a:t>carratia@transelec.cl</a:t>
            </a:r>
            <a:endParaRPr lang="es-CL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8213" y="863600"/>
            <a:ext cx="6816249" cy="51212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68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 algn="just">
              <a:buNone/>
            </a:pPr>
            <a:r>
              <a:rPr lang="es-CL" u="sng" dirty="0" smtClean="0"/>
              <a:t>Ejercicio de Potestad Sancionatoria de la SEC</a:t>
            </a:r>
          </a:p>
          <a:p>
            <a:pPr marL="0" indent="0" algn="just">
              <a:buNone/>
            </a:pPr>
            <a:endParaRPr lang="es-CL" dirty="0" smtClean="0"/>
          </a:p>
          <a:p>
            <a:pPr algn="just"/>
            <a:r>
              <a:rPr lang="es-CL" dirty="0" smtClean="0"/>
              <a:t>De </a:t>
            </a:r>
            <a:r>
              <a:rPr lang="es-CL" dirty="0"/>
              <a:t>ciertas ilegalidades y sus efectos en el proceso de reclamación</a:t>
            </a:r>
            <a:r>
              <a:rPr lang="es-CL" dirty="0" smtClean="0"/>
              <a:t>.</a:t>
            </a:r>
          </a:p>
          <a:p>
            <a:pPr marL="0" indent="0" algn="just">
              <a:buNone/>
            </a:pPr>
            <a:endParaRPr lang="es-CL" dirty="0" smtClean="0"/>
          </a:p>
          <a:p>
            <a:pPr algn="just"/>
            <a:r>
              <a:rPr lang="es-CL" dirty="0"/>
              <a:t>Remedio </a:t>
            </a:r>
            <a:r>
              <a:rPr lang="es-CL" dirty="0" smtClean="0"/>
              <a:t>jurisdiccional.</a:t>
            </a:r>
          </a:p>
          <a:p>
            <a:pPr marL="0" indent="0" algn="just">
              <a:buNone/>
            </a:pPr>
            <a:endParaRPr lang="es-CL" dirty="0" smtClean="0"/>
          </a:p>
          <a:p>
            <a:pPr algn="just"/>
            <a:r>
              <a:rPr lang="es-CL" dirty="0" smtClean="0"/>
              <a:t>Subsidiariedad </a:t>
            </a:r>
            <a:r>
              <a:rPr lang="es-CL" dirty="0"/>
              <a:t>entre poderes del estado ante ilegalidades de </a:t>
            </a:r>
            <a:r>
              <a:rPr lang="es-CL" dirty="0" smtClean="0"/>
              <a:t>otro.</a:t>
            </a:r>
          </a:p>
          <a:p>
            <a:pPr marL="0" indent="0" algn="just">
              <a:buNone/>
            </a:pPr>
            <a:endParaRPr lang="es-CL" dirty="0" smtClean="0"/>
          </a:p>
          <a:p>
            <a:pPr algn="just"/>
            <a:r>
              <a:rPr lang="es-CL" dirty="0"/>
              <a:t>La deferencia técnica-administrativa llevada a un extremo injusto.	</a:t>
            </a:r>
            <a:endParaRPr lang="es-CL" dirty="0" smtClean="0"/>
          </a:p>
          <a:p>
            <a:pPr marL="0" indent="0" algn="just">
              <a:buNone/>
            </a:pPr>
            <a:endParaRPr lang="es-CL" dirty="0"/>
          </a:p>
          <a:p>
            <a:pPr marL="0" indent="0" algn="just">
              <a:buNone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424"/>
            <a:ext cx="3442915" cy="53591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106602"/>
            <a:ext cx="2908044" cy="75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8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t">
            <a:normAutofit fontScale="77500" lnSpcReduction="20000"/>
          </a:bodyPr>
          <a:lstStyle/>
          <a:p>
            <a:pPr marL="0" indent="0">
              <a:buNone/>
            </a:pPr>
            <a:r>
              <a:rPr lang="es-CL" sz="2600" u="sng" dirty="0" smtClean="0"/>
              <a:t>Jurisprudencia relevante respecto a lo anterior</a:t>
            </a:r>
            <a:r>
              <a:rPr lang="es-CL" sz="2600" dirty="0" smtClean="0"/>
              <a:t>:</a:t>
            </a:r>
          </a:p>
          <a:p>
            <a:endParaRPr lang="es-CL" dirty="0" smtClean="0"/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b="1" dirty="0" smtClean="0">
                <a:solidFill>
                  <a:schemeClr val="tx2"/>
                </a:solidFill>
                <a:cs typeface="Helvetica" panose="020B0604020202020204" pitchFamily="34" charset="0"/>
              </a:rPr>
              <a:t>1. Corte </a:t>
            </a:r>
            <a:r>
              <a:rPr lang="es-ES" sz="1900" b="1" dirty="0">
                <a:solidFill>
                  <a:schemeClr val="tx2"/>
                </a:solidFill>
                <a:cs typeface="Helvetica" panose="020B0604020202020204" pitchFamily="34" charset="0"/>
              </a:rPr>
              <a:t>de Apelaciones de Concepción Rol 18.838-2016. </a:t>
            </a: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endParaRPr lang="es-ES" sz="1900" dirty="0" smtClean="0">
              <a:solidFill>
                <a:schemeClr val="tx2"/>
              </a:solidFill>
              <a:cs typeface="Helvetica" panose="020B0604020202020204" pitchFamily="34" charset="0"/>
            </a:endParaRP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Fallo reprocha a la SEC la falta de tipificación de la infracción (art. 15) y la ausencia de ponderación de las circunstancias para la determinación de la cuantía de la multa (art 16). </a:t>
            </a: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endParaRPr lang="es-ES" sz="1900" dirty="0" smtClean="0">
              <a:solidFill>
                <a:schemeClr val="tx2"/>
              </a:solidFill>
              <a:cs typeface="Helvetica" panose="020B0604020202020204" pitchFamily="34" charset="0"/>
            </a:endParaRP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Considerando 9°: “</a:t>
            </a:r>
            <a:r>
              <a:rPr lang="es-ES" sz="1900" i="1" dirty="0" smtClean="0">
                <a:solidFill>
                  <a:schemeClr val="tx2"/>
                </a:solidFill>
                <a:cs typeface="Helvetica" panose="020B0604020202020204" pitchFamily="34" charset="0"/>
              </a:rPr>
              <a:t>Que estas omisiones revisten trascendencia, porque inciden directamente en el ius puniendi que se proyecta en el ámbito penal mediante el delito y la pena y en el administrativo, como en este caso, por medio de las infracciones y sanciones administrativas, estas últimas aplicadas con matices</a:t>
            </a: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”.</a:t>
            </a: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endParaRPr lang="es-ES" sz="1900" dirty="0">
              <a:solidFill>
                <a:schemeClr val="tx2"/>
              </a:solidFill>
              <a:cs typeface="Helvetica" panose="020B0604020202020204" pitchFamily="34" charset="0"/>
            </a:endParaRP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b="1" dirty="0" smtClean="0">
                <a:solidFill>
                  <a:schemeClr val="tx2"/>
                </a:solidFill>
                <a:cs typeface="Helvetica" panose="020B0604020202020204" pitchFamily="34" charset="0"/>
              </a:rPr>
              <a:t>2. Corte </a:t>
            </a:r>
            <a:r>
              <a:rPr lang="es-ES" sz="1900" b="1" dirty="0">
                <a:solidFill>
                  <a:schemeClr val="tx2"/>
                </a:solidFill>
                <a:cs typeface="Helvetica" panose="020B0604020202020204" pitchFamily="34" charset="0"/>
              </a:rPr>
              <a:t>Suprema Rol 97.737-2016. </a:t>
            </a: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endParaRPr lang="es-ES" sz="1900" dirty="0" smtClean="0">
              <a:solidFill>
                <a:schemeClr val="tx2"/>
              </a:solidFill>
              <a:cs typeface="Helvetica" panose="020B0604020202020204" pitchFamily="34" charset="0"/>
            </a:endParaRP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Considerado </a:t>
            </a:r>
            <a:r>
              <a:rPr lang="es-ES" sz="1900" dirty="0">
                <a:solidFill>
                  <a:schemeClr val="tx2"/>
                </a:solidFill>
                <a:cs typeface="Helvetica" panose="020B0604020202020204" pitchFamily="34" charset="0"/>
              </a:rPr>
              <a:t>14°: “Que por haberse constatado la concurrencia de un vicio de ilegalidad en el acto reclamado … de lo que se sigue que ha existido, al menos, la posibilidad de que la empresa afectada no pudiera ejercer su derecho a defensa, esta Corte se encuentra en situación, sustituyendo a la Administración, de calificar los hechos materias de autos</a:t>
            </a: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.”</a:t>
            </a: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endParaRPr lang="es-ES" sz="1900" dirty="0">
              <a:solidFill>
                <a:schemeClr val="tx2"/>
              </a:solidFill>
              <a:cs typeface="Helvetica" panose="020B0604020202020204" pitchFamily="34" charset="0"/>
            </a:endParaRPr>
          </a:p>
          <a:p>
            <a:pPr marL="0" lvl="1" indent="0" algn="just">
              <a:spcBef>
                <a:spcPct val="20000"/>
              </a:spcBef>
              <a:buClr>
                <a:srgbClr val="0070C0"/>
              </a:buClr>
              <a:buNone/>
            </a:pPr>
            <a:r>
              <a:rPr lang="es-ES" sz="1900" dirty="0">
                <a:solidFill>
                  <a:schemeClr val="tx2"/>
                </a:solidFill>
                <a:cs typeface="Helvetica" panose="020B0604020202020204" pitchFamily="34" charset="0"/>
              </a:rPr>
              <a:t>“ … En efecto, la presencia de un vicio en el procedimiento administrativo respectivo debería desembocar, por regla general, en la anulación de lo obrado en esa sede …. Empero …. – el defecto- se verificó </a:t>
            </a:r>
            <a:r>
              <a:rPr lang="es-ES" sz="1900" dirty="0" smtClean="0">
                <a:solidFill>
                  <a:schemeClr val="tx2"/>
                </a:solidFill>
                <a:cs typeface="Helvetica" panose="020B0604020202020204" pitchFamily="34" charset="0"/>
              </a:rPr>
              <a:t>en </a:t>
            </a:r>
            <a:r>
              <a:rPr lang="es-ES" sz="1900" dirty="0">
                <a:solidFill>
                  <a:schemeClr val="tx2"/>
                </a:solidFill>
                <a:cs typeface="Helvetica" panose="020B0604020202020204" pitchFamily="34" charset="0"/>
              </a:rPr>
              <a:t>el acto que puso término al procedimiento …. Consideración que demuestra lo innecesario de un proceder tan drástico como el descrito, pudiendo ser solucionada la falla … mediante la intervención directa de la jurisdicción.”</a:t>
            </a:r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55076"/>
            <a:ext cx="3442915" cy="53356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1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s-CL" u="sng" dirty="0"/>
              <a:t>Ejercicio de Potestad Sancionatoria de la </a:t>
            </a:r>
            <a:r>
              <a:rPr lang="es-CL" u="sng" dirty="0" smtClean="0"/>
              <a:t>SEC</a:t>
            </a:r>
          </a:p>
          <a:p>
            <a:pPr marL="0" indent="0">
              <a:buNone/>
            </a:pPr>
            <a:endParaRPr lang="es-CL" u="sng" dirty="0" smtClean="0"/>
          </a:p>
          <a:p>
            <a:r>
              <a:rPr lang="es-CL" dirty="0"/>
              <a:t>La deferencia técnica-administrativa versus el control efectivo de los actos de la </a:t>
            </a:r>
            <a:r>
              <a:rPr lang="es-CL" dirty="0" smtClean="0"/>
              <a:t>administración.</a:t>
            </a:r>
          </a:p>
          <a:p>
            <a:pPr marL="0" indent="0">
              <a:buNone/>
            </a:pPr>
            <a:endParaRPr lang="es-CL" dirty="0" smtClean="0"/>
          </a:p>
          <a:p>
            <a:r>
              <a:rPr lang="es-CL" dirty="0"/>
              <a:t> </a:t>
            </a:r>
            <a:r>
              <a:rPr lang="es-CL" dirty="0" smtClean="0"/>
              <a:t>Que es lo que esconde?</a:t>
            </a:r>
          </a:p>
          <a:p>
            <a:pPr marL="0" indent="0">
              <a:buNone/>
            </a:pPr>
            <a:endParaRPr lang="es-CL" dirty="0" smtClean="0"/>
          </a:p>
          <a:p>
            <a:r>
              <a:rPr lang="es-CL" dirty="0"/>
              <a:t>Brechas de conocimiento frente a regulaciones específicas.</a:t>
            </a:r>
          </a:p>
          <a:p>
            <a:endParaRPr lang="es-CL" dirty="0"/>
          </a:p>
          <a:p>
            <a:endParaRPr lang="es-C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374"/>
            <a:ext cx="3450866" cy="53512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405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s-CL" u="sng" dirty="0"/>
              <a:t>Jurisprudencia relevante respecto a lo anterior</a:t>
            </a:r>
            <a:r>
              <a:rPr lang="es-CL" dirty="0" smtClean="0"/>
              <a:t>:</a:t>
            </a:r>
          </a:p>
          <a:p>
            <a:pPr marL="0" indent="0" algn="just">
              <a:buNone/>
            </a:pPr>
            <a:endParaRPr lang="es-CL" dirty="0" smtClean="0"/>
          </a:p>
          <a:p>
            <a:pPr marL="0" indent="0" algn="just">
              <a:buNone/>
            </a:pPr>
            <a:r>
              <a:rPr lang="es-CL" sz="1500" b="1" dirty="0" smtClean="0"/>
              <a:t>1. Corte </a:t>
            </a:r>
            <a:r>
              <a:rPr lang="es-CL" sz="1500" b="1" dirty="0"/>
              <a:t>Suprema Rol </a:t>
            </a:r>
            <a:r>
              <a:rPr lang="es-CL" sz="1500" b="1" dirty="0" smtClean="0"/>
              <a:t>1498-2013.</a:t>
            </a:r>
          </a:p>
          <a:p>
            <a:pPr marL="0" indent="0" algn="just">
              <a:buNone/>
            </a:pPr>
            <a:endParaRPr lang="es-CL" sz="1500" dirty="0" smtClean="0"/>
          </a:p>
          <a:p>
            <a:pPr marL="0" indent="0" algn="just">
              <a:buNone/>
            </a:pPr>
            <a:r>
              <a:rPr lang="es-CL" sz="1500" dirty="0" smtClean="0"/>
              <a:t>En </a:t>
            </a:r>
            <a:r>
              <a:rPr lang="es-CL" sz="1500" dirty="0"/>
              <a:t>relación a la implementación de criterios de seguridad en los sistemas de transmisión para efectos de evitar los nocivos efectos de una interrupción del servicio de transmisión, cabe preguntarse: ¿De cargo de quien es el diseño de la arquitectura del sistema?</a:t>
            </a:r>
          </a:p>
          <a:p>
            <a:pPr marL="0" indent="0" algn="just">
              <a:buNone/>
            </a:pPr>
            <a:r>
              <a:rPr lang="es-CL" sz="1500" dirty="0"/>
              <a:t>¿Tiene efectivamente el país el sistema que quiere o debe tener?</a:t>
            </a:r>
          </a:p>
          <a:p>
            <a:pPr marL="0" indent="0" algn="just">
              <a:buNone/>
            </a:pPr>
            <a:r>
              <a:rPr lang="es-CL" sz="1500" dirty="0"/>
              <a:t>La necesaria remuneración y reconocimiento tarifario para la implementación de estas medidas.</a:t>
            </a:r>
          </a:p>
          <a:p>
            <a:pPr marL="0" indent="0" algn="just">
              <a:buNone/>
            </a:pPr>
            <a:r>
              <a:rPr lang="es-CL" sz="1500" dirty="0"/>
              <a:t>Considerando 6°: </a:t>
            </a:r>
            <a:r>
              <a:rPr lang="es-CL" sz="1500" dirty="0" smtClean="0"/>
              <a:t>“</a:t>
            </a:r>
            <a:r>
              <a:rPr lang="es-CL" sz="1500" i="1" dirty="0" smtClean="0"/>
              <a:t>Nada </a:t>
            </a:r>
            <a:r>
              <a:rPr lang="es-CL" sz="1500" i="1" dirty="0"/>
              <a:t>obstaba a que Transelec S.A. hubiere puesto en ejecución dicho criterio técnico de seguridad para situaciones de contingencia o falla, a su costo, sin necesidad de esperar que la autoridad del ramo lo calificara como económicamente eficiente y necesario para obtener su inclusión en un próximo proceso </a:t>
            </a:r>
            <a:r>
              <a:rPr lang="es-CL" sz="1500" i="1" dirty="0" smtClean="0"/>
              <a:t>tarifario</a:t>
            </a:r>
            <a:r>
              <a:rPr lang="es-CL" sz="1500" dirty="0" smtClean="0"/>
              <a:t>”. </a:t>
            </a:r>
            <a:endParaRPr lang="es-CL" sz="1500" dirty="0"/>
          </a:p>
          <a:p>
            <a:pPr algn="just"/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47422"/>
            <a:ext cx="3442914" cy="534327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0699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671864"/>
          </a:xfrm>
        </p:spPr>
        <p:txBody>
          <a:bodyPr anchor="t">
            <a:normAutofit fontScale="62500" lnSpcReduction="20000"/>
          </a:bodyPr>
          <a:lstStyle/>
          <a:p>
            <a:pPr marL="0" indent="0">
              <a:buNone/>
            </a:pPr>
            <a:r>
              <a:rPr lang="es-CL" sz="3200" u="sng" dirty="0"/>
              <a:t>Breves </a:t>
            </a:r>
            <a:r>
              <a:rPr lang="es-CL" sz="3200" u="sng" dirty="0" smtClean="0"/>
              <a:t>comentario </a:t>
            </a:r>
            <a:r>
              <a:rPr lang="es-CL" sz="3200" u="sng" dirty="0"/>
              <a:t>a la sentencia del proceso judicial “Transelec con </a:t>
            </a:r>
            <a:r>
              <a:rPr lang="es-CL" sz="3200" u="sng" dirty="0" smtClean="0"/>
              <a:t>CNE/Fisco”</a:t>
            </a:r>
          </a:p>
          <a:p>
            <a:pPr marL="0" indent="0">
              <a:buNone/>
            </a:pPr>
            <a:endParaRPr lang="es-CL" sz="32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3200" dirty="0" smtClean="0"/>
              <a:t>Discusión: </a:t>
            </a:r>
            <a:r>
              <a:rPr lang="es-CL" sz="3200" dirty="0"/>
              <a:t>El retraso de la autoridad en la dictación del primer decreto tarifario de Subtransmisión (período 2006-2009) produjo perjuicios directos para Transelec, avaluados en USD 40 millones</a:t>
            </a:r>
            <a:r>
              <a:rPr lang="es-CL" sz="3200" dirty="0" smtClean="0"/>
              <a:t>.</a:t>
            </a:r>
          </a:p>
          <a:p>
            <a:pPr marL="0" indent="0" algn="just">
              <a:buNone/>
            </a:pPr>
            <a:endParaRPr lang="es-CL" sz="3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3200" dirty="0" smtClean="0"/>
              <a:t>Plazos fatales para la autoridad? </a:t>
            </a:r>
          </a:p>
          <a:p>
            <a:pPr marL="0" indent="0" algn="just">
              <a:buNone/>
            </a:pPr>
            <a:endParaRPr lang="es-CL" sz="32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3200" dirty="0" smtClean="0"/>
              <a:t>Configuración de falta de servicio?</a:t>
            </a:r>
          </a:p>
          <a:p>
            <a:pPr marL="0" indent="0" algn="just">
              <a:buNone/>
            </a:pPr>
            <a:endParaRPr lang="es-CL" sz="3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3200" dirty="0" smtClean="0"/>
              <a:t>Permisividad ante el error de la autoridad.</a:t>
            </a:r>
          </a:p>
          <a:p>
            <a:pPr marL="0" indent="0" algn="just">
              <a:buNone/>
            </a:pPr>
            <a:endParaRPr lang="es-CL" sz="3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3200" dirty="0" smtClean="0"/>
              <a:t>“Palos por que bogas; palos por que no bogas”.</a:t>
            </a:r>
            <a:endParaRPr lang="es-CL" sz="3200" dirty="0"/>
          </a:p>
          <a:p>
            <a:pPr>
              <a:buFont typeface="Arial" panose="020B0604020202020204" pitchFamily="34" charset="0"/>
              <a:buChar char="•"/>
            </a:pPr>
            <a:endParaRPr lang="es-CL" u="sng" dirty="0"/>
          </a:p>
          <a:p>
            <a:pPr marL="0" indent="0">
              <a:buNone/>
            </a:pPr>
            <a:r>
              <a:rPr lang="es-CL" u="sng" dirty="0"/>
              <a:t/>
            </a:r>
            <a:br>
              <a:rPr lang="es-CL" u="sng" dirty="0"/>
            </a:br>
            <a:endParaRPr lang="es-CL" u="sng" dirty="0" smtClean="0"/>
          </a:p>
          <a:p>
            <a:pPr marL="0" indent="0">
              <a:buNone/>
            </a:pPr>
            <a:endParaRPr lang="es-CL" u="sng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55374"/>
            <a:ext cx="3450867" cy="535576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29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1416" y="756355"/>
            <a:ext cx="7315200" cy="530253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61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3465" y="778832"/>
            <a:ext cx="7315200" cy="527211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4643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3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ESTADÍSTICAS</a:t>
            </a:r>
            <a:endParaRPr lang="es-CL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9898" y="760741"/>
            <a:ext cx="7315200" cy="532995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956" y="6095934"/>
            <a:ext cx="2908044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453141"/>
      </p:ext>
    </p:extLst>
  </p:cSld>
  <p:clrMapOvr>
    <a:masterClrMapping/>
  </p:clrMapOvr>
</p:sld>
</file>

<file path=ppt/theme/theme1.xml><?xml version="1.0" encoding="utf-8"?>
<a:theme xmlns:a="http://schemas.openxmlformats.org/drawingml/2006/main" name="Marco">
  <a:themeElements>
    <a:clrScheme name="Marco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Marco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76FB977913CB84C9D94DADD363234E0" ma:contentTypeVersion="0" ma:contentTypeDescription="Crear nuevo documento." ma:contentTypeScope="" ma:versionID="e71dcf5cdca7252b7b39b3c6116315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9898E1-190E-40EA-BC6C-10CC237737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FFD291-D2ED-4D2A-9819-C7FDABB274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C3C06B-69A7-4503-BACA-E4713C2AA384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52</TotalTime>
  <Words>594</Words>
  <Application>Microsoft Office PowerPoint</Application>
  <PresentationFormat>Panorámica</PresentationFormat>
  <Paragraphs>65</Paragraphs>
  <Slides>15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Helvetica</vt:lpstr>
      <vt:lpstr>Wingdings 2</vt:lpstr>
      <vt:lpstr>Marco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ESTADÍSTICAS</vt:lpstr>
      <vt:lpstr>ESTADÍSTICAS</vt:lpstr>
      <vt:lpstr>ESTADÍSTICAS</vt:lpstr>
      <vt:lpstr>ESTADÍSTICAS</vt:lpstr>
      <vt:lpstr>ESTADÍSTICAS</vt:lpstr>
      <vt:lpstr>ESTADÍSTICAS</vt:lpstr>
      <vt:lpstr>ESTADÍSTICAS</vt:lpstr>
      <vt:lpstr>Presentación de PowerPoint</vt:lpstr>
      <vt:lpstr>GRACIAS.  Cristián Arratia G. Subgerente de Asuntos Legales TRANSELEC S.A.  carratia@transelec.cl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Fernandez Acuña, Vicente</dc:creator>
  <cp:lastModifiedBy>Arratia Gallardo, Cristian</cp:lastModifiedBy>
  <cp:revision>7</cp:revision>
  <dcterms:created xsi:type="dcterms:W3CDTF">2017-07-28T15:24:37Z</dcterms:created>
  <dcterms:modified xsi:type="dcterms:W3CDTF">2017-07-31T14:40:30Z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0x010100D76FB977913CB84C9D94DADD363234E0</vt:lpwstr>
  </property>
</Properties>
</file>