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94" r:id="rId4"/>
    <p:sldId id="258" r:id="rId5"/>
    <p:sldId id="259" r:id="rId6"/>
    <p:sldId id="260" r:id="rId7"/>
    <p:sldId id="261" r:id="rId8"/>
    <p:sldId id="262" r:id="rId9"/>
    <p:sldId id="266" r:id="rId10"/>
    <p:sldId id="267" r:id="rId11"/>
    <p:sldId id="268" r:id="rId12"/>
    <p:sldId id="263" r:id="rId13"/>
    <p:sldId id="270" r:id="rId14"/>
    <p:sldId id="271" r:id="rId15"/>
    <p:sldId id="264" r:id="rId16"/>
    <p:sldId id="265" r:id="rId17"/>
    <p:sldId id="273" r:id="rId18"/>
    <p:sldId id="274" r:id="rId19"/>
    <p:sldId id="272" r:id="rId20"/>
    <p:sldId id="275" r:id="rId21"/>
    <p:sldId id="277" r:id="rId22"/>
    <p:sldId id="276" r:id="rId23"/>
    <p:sldId id="278" r:id="rId24"/>
    <p:sldId id="279" r:id="rId25"/>
    <p:sldId id="280" r:id="rId26"/>
    <p:sldId id="281" r:id="rId27"/>
    <p:sldId id="282" r:id="rId28"/>
    <p:sldId id="283" r:id="rId29"/>
    <p:sldId id="287" r:id="rId30"/>
    <p:sldId id="290" r:id="rId31"/>
    <p:sldId id="291" r:id="rId32"/>
    <p:sldId id="292" r:id="rId33"/>
    <p:sldId id="295" r:id="rId34"/>
    <p:sldId id="296" r:id="rId35"/>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24" autoAdjust="0"/>
    <p:restoredTop sz="94660"/>
  </p:normalViewPr>
  <p:slideViewPr>
    <p:cSldViewPr>
      <p:cViewPr>
        <p:scale>
          <a:sx n="70" d="100"/>
          <a:sy n="70" d="100"/>
        </p:scale>
        <p:origin x="-1350"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98F1E7-44DE-4839-97D3-7F7EF2484D46}"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s-CL"/>
        </a:p>
      </dgm:t>
    </dgm:pt>
    <dgm:pt modelId="{8EC1CF98-4DBF-4C1E-9DEC-31CD8BF6404F}">
      <dgm:prSet phldrT="[Texto]"/>
      <dgm:spPr/>
      <dgm:t>
        <a:bodyPr/>
        <a:lstStyle/>
        <a:p>
          <a:r>
            <a:rPr lang="es-CL" b="1" dirty="0" smtClean="0"/>
            <a:t>1. Determinación de la ocurrencia de la infracción</a:t>
          </a:r>
          <a:endParaRPr lang="es-CL" b="1" dirty="0"/>
        </a:p>
      </dgm:t>
    </dgm:pt>
    <dgm:pt modelId="{03976358-CEFE-4469-A748-361EED4FF529}" type="parTrans" cxnId="{7EAD9D97-A582-43FE-A8E5-686A8DFD8146}">
      <dgm:prSet/>
      <dgm:spPr/>
      <dgm:t>
        <a:bodyPr/>
        <a:lstStyle/>
        <a:p>
          <a:endParaRPr lang="es-CL"/>
        </a:p>
      </dgm:t>
    </dgm:pt>
    <dgm:pt modelId="{03D1B9CE-F4CF-4E1C-B882-BF8653047CD1}" type="sibTrans" cxnId="{7EAD9D97-A582-43FE-A8E5-686A8DFD8146}">
      <dgm:prSet/>
      <dgm:spPr/>
      <dgm:t>
        <a:bodyPr/>
        <a:lstStyle/>
        <a:p>
          <a:endParaRPr lang="es-CL"/>
        </a:p>
      </dgm:t>
    </dgm:pt>
    <dgm:pt modelId="{D7852A08-3B1E-4113-B6F2-BECDDAF323DE}">
      <dgm:prSet phldrT="[Texto]"/>
      <dgm:spPr/>
      <dgm:t>
        <a:bodyPr/>
        <a:lstStyle/>
        <a:p>
          <a:r>
            <a:rPr lang="es-CL" dirty="0" smtClean="0"/>
            <a:t>Se debe determinar la ocurrencia de la acción ilegal e imputable</a:t>
          </a:r>
          <a:endParaRPr lang="es-CL" dirty="0"/>
        </a:p>
      </dgm:t>
    </dgm:pt>
    <dgm:pt modelId="{A82AFDE7-44F1-4B9C-BBD2-F3EE75AAED81}" type="parTrans" cxnId="{CFBA275D-9DE1-4082-9226-990DA189BB1A}">
      <dgm:prSet/>
      <dgm:spPr/>
      <dgm:t>
        <a:bodyPr/>
        <a:lstStyle/>
        <a:p>
          <a:endParaRPr lang="es-CL"/>
        </a:p>
      </dgm:t>
    </dgm:pt>
    <dgm:pt modelId="{69ABACEC-F0F0-4DBD-A30E-3AD8FC5D6561}" type="sibTrans" cxnId="{CFBA275D-9DE1-4082-9226-990DA189BB1A}">
      <dgm:prSet/>
      <dgm:spPr/>
      <dgm:t>
        <a:bodyPr/>
        <a:lstStyle/>
        <a:p>
          <a:endParaRPr lang="es-CL"/>
        </a:p>
      </dgm:t>
    </dgm:pt>
    <dgm:pt modelId="{36594756-70D0-49AF-ABF4-E879F672C3D5}">
      <dgm:prSet phldrT="[Texto]"/>
      <dgm:spPr/>
      <dgm:t>
        <a:bodyPr/>
        <a:lstStyle/>
        <a:p>
          <a:r>
            <a:rPr lang="es-CL" b="1" dirty="0" smtClean="0"/>
            <a:t>2. Calificación jurídica de la infracción</a:t>
          </a:r>
          <a:endParaRPr lang="es-CL" b="1" dirty="0"/>
        </a:p>
      </dgm:t>
    </dgm:pt>
    <dgm:pt modelId="{A5FD5D94-FC36-4EA6-B8FB-F2371924CB98}" type="parTrans" cxnId="{6DBB9A1F-5886-420A-BC75-5DEEACB787D2}">
      <dgm:prSet/>
      <dgm:spPr/>
      <dgm:t>
        <a:bodyPr/>
        <a:lstStyle/>
        <a:p>
          <a:endParaRPr lang="es-CL"/>
        </a:p>
      </dgm:t>
    </dgm:pt>
    <dgm:pt modelId="{FBFDB6A7-EC0B-4E8D-A795-A02854B69E35}" type="sibTrans" cxnId="{6DBB9A1F-5886-420A-BC75-5DEEACB787D2}">
      <dgm:prSet/>
      <dgm:spPr/>
      <dgm:t>
        <a:bodyPr/>
        <a:lstStyle/>
        <a:p>
          <a:endParaRPr lang="es-CL"/>
        </a:p>
      </dgm:t>
    </dgm:pt>
    <dgm:pt modelId="{729BC205-8A8E-4864-A425-D7FA5099822D}">
      <dgm:prSet phldrT="[Texto]"/>
      <dgm:spPr/>
      <dgm:t>
        <a:bodyPr/>
        <a:lstStyle/>
        <a:p>
          <a:r>
            <a:rPr lang="es-CL" dirty="0" smtClean="0"/>
            <a:t>Gravísima</a:t>
          </a:r>
          <a:endParaRPr lang="es-CL" dirty="0"/>
        </a:p>
      </dgm:t>
    </dgm:pt>
    <dgm:pt modelId="{77A26BAF-BBF4-4C39-8AA4-177E0858DEF4}" type="parTrans" cxnId="{08585A86-7E8B-4188-9F5B-489B5AAAE51C}">
      <dgm:prSet/>
      <dgm:spPr/>
      <dgm:t>
        <a:bodyPr/>
        <a:lstStyle/>
        <a:p>
          <a:endParaRPr lang="es-CL"/>
        </a:p>
      </dgm:t>
    </dgm:pt>
    <dgm:pt modelId="{0FA6DD44-3D65-4A73-9DBE-43710C75E90F}" type="sibTrans" cxnId="{08585A86-7E8B-4188-9F5B-489B5AAAE51C}">
      <dgm:prSet/>
      <dgm:spPr/>
      <dgm:t>
        <a:bodyPr/>
        <a:lstStyle/>
        <a:p>
          <a:endParaRPr lang="es-CL"/>
        </a:p>
      </dgm:t>
    </dgm:pt>
    <dgm:pt modelId="{1033F0B9-2AEA-47EA-B20C-4039D2FA2613}">
      <dgm:prSet phldrT="[Texto]"/>
      <dgm:spPr/>
      <dgm:t>
        <a:bodyPr/>
        <a:lstStyle/>
        <a:p>
          <a:r>
            <a:rPr lang="es-CL" dirty="0" smtClean="0"/>
            <a:t>Grave</a:t>
          </a:r>
          <a:endParaRPr lang="es-CL" dirty="0"/>
        </a:p>
      </dgm:t>
    </dgm:pt>
    <dgm:pt modelId="{53A7792E-F58D-4D4B-9405-87B0EEDF1C84}" type="parTrans" cxnId="{6372D42F-3B80-4C41-8B79-5D94B65AAE44}">
      <dgm:prSet/>
      <dgm:spPr/>
      <dgm:t>
        <a:bodyPr/>
        <a:lstStyle/>
        <a:p>
          <a:endParaRPr lang="es-CL"/>
        </a:p>
      </dgm:t>
    </dgm:pt>
    <dgm:pt modelId="{4B35FE54-E6A3-4A2B-BD1B-26A327FB2BB8}" type="sibTrans" cxnId="{6372D42F-3B80-4C41-8B79-5D94B65AAE44}">
      <dgm:prSet/>
      <dgm:spPr/>
      <dgm:t>
        <a:bodyPr/>
        <a:lstStyle/>
        <a:p>
          <a:endParaRPr lang="es-CL"/>
        </a:p>
      </dgm:t>
    </dgm:pt>
    <dgm:pt modelId="{9FB946F0-53AE-4437-A5DE-F7F30DA9B687}">
      <dgm:prSet phldrT="[Texto]"/>
      <dgm:spPr/>
      <dgm:t>
        <a:bodyPr/>
        <a:lstStyle/>
        <a:p>
          <a:r>
            <a:rPr lang="es-CL" b="1" dirty="0" smtClean="0"/>
            <a:t>3. Determinación de la sanción aplicable</a:t>
          </a:r>
          <a:endParaRPr lang="es-CL" b="1" dirty="0"/>
        </a:p>
      </dgm:t>
    </dgm:pt>
    <dgm:pt modelId="{A8DEF0A6-DD6F-4A59-90A7-9096EF663F7F}" type="parTrans" cxnId="{4835FF59-9290-4A50-BFC3-F6E1843E92F7}">
      <dgm:prSet/>
      <dgm:spPr/>
      <dgm:t>
        <a:bodyPr/>
        <a:lstStyle/>
        <a:p>
          <a:endParaRPr lang="es-CL"/>
        </a:p>
      </dgm:t>
    </dgm:pt>
    <dgm:pt modelId="{4150DF32-A9EC-4995-AACC-9AD763CF71A4}" type="sibTrans" cxnId="{4835FF59-9290-4A50-BFC3-F6E1843E92F7}">
      <dgm:prSet/>
      <dgm:spPr/>
      <dgm:t>
        <a:bodyPr/>
        <a:lstStyle/>
        <a:p>
          <a:endParaRPr lang="es-CL"/>
        </a:p>
      </dgm:t>
    </dgm:pt>
    <dgm:pt modelId="{5EF74C94-2C12-4FA3-9571-2CC7C7125ACF}">
      <dgm:prSet phldrT="[Texto]"/>
      <dgm:spPr/>
      <dgm:t>
        <a:bodyPr/>
        <a:lstStyle/>
        <a:p>
          <a:r>
            <a:rPr lang="es-CL" i="1" dirty="0" smtClean="0"/>
            <a:t>Gravísima</a:t>
          </a:r>
          <a:r>
            <a:rPr lang="es-CL" dirty="0" smtClean="0"/>
            <a:t>: hasta 10.000 UTA</a:t>
          </a:r>
          <a:endParaRPr lang="es-CL" dirty="0"/>
        </a:p>
      </dgm:t>
    </dgm:pt>
    <dgm:pt modelId="{CC7B5651-F2AB-40F5-BF83-467B1C9CEE97}" type="parTrans" cxnId="{8CBD0725-C737-4EB7-B279-8E05DB8B1F40}">
      <dgm:prSet/>
      <dgm:spPr/>
      <dgm:t>
        <a:bodyPr/>
        <a:lstStyle/>
        <a:p>
          <a:endParaRPr lang="es-CL"/>
        </a:p>
      </dgm:t>
    </dgm:pt>
    <dgm:pt modelId="{17213543-71EA-4EF7-AEB7-EF0035CE69B8}" type="sibTrans" cxnId="{8CBD0725-C737-4EB7-B279-8E05DB8B1F40}">
      <dgm:prSet/>
      <dgm:spPr/>
      <dgm:t>
        <a:bodyPr/>
        <a:lstStyle/>
        <a:p>
          <a:endParaRPr lang="es-CL"/>
        </a:p>
      </dgm:t>
    </dgm:pt>
    <dgm:pt modelId="{A522D35E-56F4-43DC-B8F8-F6BFD57331F4}">
      <dgm:prSet phldrT="[Texto]"/>
      <dgm:spPr/>
      <dgm:t>
        <a:bodyPr/>
        <a:lstStyle/>
        <a:p>
          <a:r>
            <a:rPr lang="es-CL" i="1" dirty="0" smtClean="0"/>
            <a:t>Grave</a:t>
          </a:r>
          <a:r>
            <a:rPr lang="es-CL" dirty="0" smtClean="0"/>
            <a:t>: hasta 5.000 UTA</a:t>
          </a:r>
          <a:endParaRPr lang="es-CL" dirty="0"/>
        </a:p>
      </dgm:t>
    </dgm:pt>
    <dgm:pt modelId="{D565A355-1063-4494-903A-B8D4F6C929E1}" type="parTrans" cxnId="{1F0E07C8-8730-4FBF-8BB7-E0353DC73A02}">
      <dgm:prSet/>
      <dgm:spPr/>
      <dgm:t>
        <a:bodyPr/>
        <a:lstStyle/>
        <a:p>
          <a:endParaRPr lang="es-CL"/>
        </a:p>
      </dgm:t>
    </dgm:pt>
    <dgm:pt modelId="{6C982B95-196C-4112-B5E5-54712FAA066E}" type="sibTrans" cxnId="{1F0E07C8-8730-4FBF-8BB7-E0353DC73A02}">
      <dgm:prSet/>
      <dgm:spPr/>
      <dgm:t>
        <a:bodyPr/>
        <a:lstStyle/>
        <a:p>
          <a:endParaRPr lang="es-CL"/>
        </a:p>
      </dgm:t>
    </dgm:pt>
    <dgm:pt modelId="{DC9D06BA-005D-4F3B-86A0-2A5B33B506A8}">
      <dgm:prSet phldrT="[Texto]"/>
      <dgm:spPr/>
      <dgm:t>
        <a:bodyPr/>
        <a:lstStyle/>
        <a:p>
          <a:r>
            <a:rPr lang="es-CL" dirty="0" smtClean="0"/>
            <a:t>Leve</a:t>
          </a:r>
          <a:endParaRPr lang="es-CL" dirty="0"/>
        </a:p>
      </dgm:t>
    </dgm:pt>
    <dgm:pt modelId="{08646BFD-EF36-42F0-9149-64262C6535F2}" type="parTrans" cxnId="{09BBB7A0-ED18-4981-88F6-E94D8011DE1A}">
      <dgm:prSet/>
      <dgm:spPr/>
      <dgm:t>
        <a:bodyPr/>
        <a:lstStyle/>
        <a:p>
          <a:endParaRPr lang="es-CL"/>
        </a:p>
      </dgm:t>
    </dgm:pt>
    <dgm:pt modelId="{657594BF-E73D-41B7-8E02-2ABEF338ADAA}" type="sibTrans" cxnId="{09BBB7A0-ED18-4981-88F6-E94D8011DE1A}">
      <dgm:prSet/>
      <dgm:spPr/>
      <dgm:t>
        <a:bodyPr/>
        <a:lstStyle/>
        <a:p>
          <a:endParaRPr lang="es-CL"/>
        </a:p>
      </dgm:t>
    </dgm:pt>
    <dgm:pt modelId="{FB71AA4D-293E-4313-AB16-294C0FAAC4AD}">
      <dgm:prSet phldrT="[Texto]"/>
      <dgm:spPr/>
      <dgm:t>
        <a:bodyPr/>
        <a:lstStyle/>
        <a:p>
          <a:r>
            <a:rPr lang="es-CL" i="1" dirty="0" smtClean="0"/>
            <a:t>Leve</a:t>
          </a:r>
          <a:r>
            <a:rPr lang="es-CL" dirty="0" smtClean="0"/>
            <a:t>: hasta 500 UTA</a:t>
          </a:r>
          <a:endParaRPr lang="es-CL" dirty="0"/>
        </a:p>
      </dgm:t>
    </dgm:pt>
    <dgm:pt modelId="{B55CF0CC-9F18-4B30-8F53-A332E24407FF}" type="parTrans" cxnId="{5FCEFED9-3EF3-4694-BFC6-7D9662702041}">
      <dgm:prSet/>
      <dgm:spPr/>
      <dgm:t>
        <a:bodyPr/>
        <a:lstStyle/>
        <a:p>
          <a:endParaRPr lang="es-CL"/>
        </a:p>
      </dgm:t>
    </dgm:pt>
    <dgm:pt modelId="{6D6565F2-D06B-46BD-A1AD-DE5479EDF7CB}" type="sibTrans" cxnId="{5FCEFED9-3EF3-4694-BFC6-7D9662702041}">
      <dgm:prSet/>
      <dgm:spPr/>
      <dgm:t>
        <a:bodyPr/>
        <a:lstStyle/>
        <a:p>
          <a:endParaRPr lang="es-CL"/>
        </a:p>
      </dgm:t>
    </dgm:pt>
    <dgm:pt modelId="{F6A70054-EAC1-454F-8392-A0DA66B03404}" type="pres">
      <dgm:prSet presAssocID="{1398F1E7-44DE-4839-97D3-7F7EF2484D46}" presName="Name0" presStyleCnt="0">
        <dgm:presLayoutVars>
          <dgm:dir/>
          <dgm:animLvl val="lvl"/>
          <dgm:resizeHandles val="exact"/>
        </dgm:presLayoutVars>
      </dgm:prSet>
      <dgm:spPr/>
      <dgm:t>
        <a:bodyPr/>
        <a:lstStyle/>
        <a:p>
          <a:endParaRPr lang="es-CL"/>
        </a:p>
      </dgm:t>
    </dgm:pt>
    <dgm:pt modelId="{2296D87C-9AA7-4BDB-A388-C011F957B380}" type="pres">
      <dgm:prSet presAssocID="{1398F1E7-44DE-4839-97D3-7F7EF2484D46}" presName="tSp" presStyleCnt="0"/>
      <dgm:spPr/>
    </dgm:pt>
    <dgm:pt modelId="{55FCE8FD-6844-43BC-B897-715FFF6B0CF5}" type="pres">
      <dgm:prSet presAssocID="{1398F1E7-44DE-4839-97D3-7F7EF2484D46}" presName="bSp" presStyleCnt="0"/>
      <dgm:spPr/>
    </dgm:pt>
    <dgm:pt modelId="{346480D0-7A1B-4844-879D-5672009F1679}" type="pres">
      <dgm:prSet presAssocID="{1398F1E7-44DE-4839-97D3-7F7EF2484D46}" presName="process" presStyleCnt="0"/>
      <dgm:spPr/>
    </dgm:pt>
    <dgm:pt modelId="{0537ABB6-044A-4E10-9C17-70ACC8DCFDCA}" type="pres">
      <dgm:prSet presAssocID="{8EC1CF98-4DBF-4C1E-9DEC-31CD8BF6404F}" presName="composite1" presStyleCnt="0"/>
      <dgm:spPr/>
    </dgm:pt>
    <dgm:pt modelId="{9899EA46-BFCB-4E15-8489-2CDBFE73E22B}" type="pres">
      <dgm:prSet presAssocID="{8EC1CF98-4DBF-4C1E-9DEC-31CD8BF6404F}" presName="dummyNode1" presStyleLbl="node1" presStyleIdx="0" presStyleCnt="3"/>
      <dgm:spPr/>
    </dgm:pt>
    <dgm:pt modelId="{F4DDC7B3-FE17-4ACB-998A-D6FBA4AF9BF4}" type="pres">
      <dgm:prSet presAssocID="{8EC1CF98-4DBF-4C1E-9DEC-31CD8BF6404F}" presName="childNode1" presStyleLbl="bgAcc1" presStyleIdx="0" presStyleCnt="3">
        <dgm:presLayoutVars>
          <dgm:bulletEnabled val="1"/>
        </dgm:presLayoutVars>
      </dgm:prSet>
      <dgm:spPr/>
      <dgm:t>
        <a:bodyPr/>
        <a:lstStyle/>
        <a:p>
          <a:endParaRPr lang="es-CL"/>
        </a:p>
      </dgm:t>
    </dgm:pt>
    <dgm:pt modelId="{EF188375-A7D4-43D2-856B-3AEB2AA0140B}" type="pres">
      <dgm:prSet presAssocID="{8EC1CF98-4DBF-4C1E-9DEC-31CD8BF6404F}" presName="childNode1tx" presStyleLbl="bgAcc1" presStyleIdx="0" presStyleCnt="3">
        <dgm:presLayoutVars>
          <dgm:bulletEnabled val="1"/>
        </dgm:presLayoutVars>
      </dgm:prSet>
      <dgm:spPr/>
      <dgm:t>
        <a:bodyPr/>
        <a:lstStyle/>
        <a:p>
          <a:endParaRPr lang="es-CL"/>
        </a:p>
      </dgm:t>
    </dgm:pt>
    <dgm:pt modelId="{EEB26369-A6CC-42D5-9B00-9107B43922CA}" type="pres">
      <dgm:prSet presAssocID="{8EC1CF98-4DBF-4C1E-9DEC-31CD8BF6404F}" presName="parentNode1" presStyleLbl="node1" presStyleIdx="0" presStyleCnt="3">
        <dgm:presLayoutVars>
          <dgm:chMax val="1"/>
          <dgm:bulletEnabled val="1"/>
        </dgm:presLayoutVars>
      </dgm:prSet>
      <dgm:spPr/>
      <dgm:t>
        <a:bodyPr/>
        <a:lstStyle/>
        <a:p>
          <a:endParaRPr lang="es-CL"/>
        </a:p>
      </dgm:t>
    </dgm:pt>
    <dgm:pt modelId="{A107E37C-5B1D-44E6-877A-711538D529B7}" type="pres">
      <dgm:prSet presAssocID="{8EC1CF98-4DBF-4C1E-9DEC-31CD8BF6404F}" presName="connSite1" presStyleCnt="0"/>
      <dgm:spPr/>
    </dgm:pt>
    <dgm:pt modelId="{FC408899-39C0-4256-A1CF-2D536B8FF069}" type="pres">
      <dgm:prSet presAssocID="{03D1B9CE-F4CF-4E1C-B882-BF8653047CD1}" presName="Name9" presStyleLbl="sibTrans2D1" presStyleIdx="0" presStyleCnt="2"/>
      <dgm:spPr/>
      <dgm:t>
        <a:bodyPr/>
        <a:lstStyle/>
        <a:p>
          <a:endParaRPr lang="es-CL"/>
        </a:p>
      </dgm:t>
    </dgm:pt>
    <dgm:pt modelId="{AE67ED26-FF4F-4C8B-BCD4-0CB2A12348CC}" type="pres">
      <dgm:prSet presAssocID="{36594756-70D0-49AF-ABF4-E879F672C3D5}" presName="composite2" presStyleCnt="0"/>
      <dgm:spPr/>
    </dgm:pt>
    <dgm:pt modelId="{0111AE1E-407C-4656-B067-B2AF77DADFC4}" type="pres">
      <dgm:prSet presAssocID="{36594756-70D0-49AF-ABF4-E879F672C3D5}" presName="dummyNode2" presStyleLbl="node1" presStyleIdx="0" presStyleCnt="3"/>
      <dgm:spPr/>
    </dgm:pt>
    <dgm:pt modelId="{749083DA-BB93-4D8A-894E-282AE3114356}" type="pres">
      <dgm:prSet presAssocID="{36594756-70D0-49AF-ABF4-E879F672C3D5}" presName="childNode2" presStyleLbl="bgAcc1" presStyleIdx="1" presStyleCnt="3">
        <dgm:presLayoutVars>
          <dgm:bulletEnabled val="1"/>
        </dgm:presLayoutVars>
      </dgm:prSet>
      <dgm:spPr/>
      <dgm:t>
        <a:bodyPr/>
        <a:lstStyle/>
        <a:p>
          <a:endParaRPr lang="es-CL"/>
        </a:p>
      </dgm:t>
    </dgm:pt>
    <dgm:pt modelId="{F4D33F10-02BC-4D11-B443-7E4595EB6C41}" type="pres">
      <dgm:prSet presAssocID="{36594756-70D0-49AF-ABF4-E879F672C3D5}" presName="childNode2tx" presStyleLbl="bgAcc1" presStyleIdx="1" presStyleCnt="3">
        <dgm:presLayoutVars>
          <dgm:bulletEnabled val="1"/>
        </dgm:presLayoutVars>
      </dgm:prSet>
      <dgm:spPr/>
      <dgm:t>
        <a:bodyPr/>
        <a:lstStyle/>
        <a:p>
          <a:endParaRPr lang="es-CL"/>
        </a:p>
      </dgm:t>
    </dgm:pt>
    <dgm:pt modelId="{1F749A4E-6B9F-4D40-A556-65CCB4FE20FD}" type="pres">
      <dgm:prSet presAssocID="{36594756-70D0-49AF-ABF4-E879F672C3D5}" presName="parentNode2" presStyleLbl="node1" presStyleIdx="1" presStyleCnt="3">
        <dgm:presLayoutVars>
          <dgm:chMax val="0"/>
          <dgm:bulletEnabled val="1"/>
        </dgm:presLayoutVars>
      </dgm:prSet>
      <dgm:spPr/>
      <dgm:t>
        <a:bodyPr/>
        <a:lstStyle/>
        <a:p>
          <a:endParaRPr lang="es-CL"/>
        </a:p>
      </dgm:t>
    </dgm:pt>
    <dgm:pt modelId="{364DC576-7B54-4034-A649-ADB505B96663}" type="pres">
      <dgm:prSet presAssocID="{36594756-70D0-49AF-ABF4-E879F672C3D5}" presName="connSite2" presStyleCnt="0"/>
      <dgm:spPr/>
    </dgm:pt>
    <dgm:pt modelId="{10166BAD-D2B9-4345-A1F6-40D6AE841409}" type="pres">
      <dgm:prSet presAssocID="{FBFDB6A7-EC0B-4E8D-A795-A02854B69E35}" presName="Name18" presStyleLbl="sibTrans2D1" presStyleIdx="1" presStyleCnt="2"/>
      <dgm:spPr/>
      <dgm:t>
        <a:bodyPr/>
        <a:lstStyle/>
        <a:p>
          <a:endParaRPr lang="es-CL"/>
        </a:p>
      </dgm:t>
    </dgm:pt>
    <dgm:pt modelId="{0C9F0782-3748-4CB4-83D4-88B7158E8BC2}" type="pres">
      <dgm:prSet presAssocID="{9FB946F0-53AE-4437-A5DE-F7F30DA9B687}" presName="composite1" presStyleCnt="0"/>
      <dgm:spPr/>
    </dgm:pt>
    <dgm:pt modelId="{6869C0A2-134B-44AA-AB42-71A47C54C4B5}" type="pres">
      <dgm:prSet presAssocID="{9FB946F0-53AE-4437-A5DE-F7F30DA9B687}" presName="dummyNode1" presStyleLbl="node1" presStyleIdx="1" presStyleCnt="3"/>
      <dgm:spPr/>
    </dgm:pt>
    <dgm:pt modelId="{45E2CDE1-D19D-4B4D-AC03-9752AF296E35}" type="pres">
      <dgm:prSet presAssocID="{9FB946F0-53AE-4437-A5DE-F7F30DA9B687}" presName="childNode1" presStyleLbl="bgAcc1" presStyleIdx="2" presStyleCnt="3">
        <dgm:presLayoutVars>
          <dgm:bulletEnabled val="1"/>
        </dgm:presLayoutVars>
      </dgm:prSet>
      <dgm:spPr/>
      <dgm:t>
        <a:bodyPr/>
        <a:lstStyle/>
        <a:p>
          <a:endParaRPr lang="es-CL"/>
        </a:p>
      </dgm:t>
    </dgm:pt>
    <dgm:pt modelId="{2FCC37FF-561B-41CC-9523-DAB6A35B73C7}" type="pres">
      <dgm:prSet presAssocID="{9FB946F0-53AE-4437-A5DE-F7F30DA9B687}" presName="childNode1tx" presStyleLbl="bgAcc1" presStyleIdx="2" presStyleCnt="3">
        <dgm:presLayoutVars>
          <dgm:bulletEnabled val="1"/>
        </dgm:presLayoutVars>
      </dgm:prSet>
      <dgm:spPr/>
      <dgm:t>
        <a:bodyPr/>
        <a:lstStyle/>
        <a:p>
          <a:endParaRPr lang="es-CL"/>
        </a:p>
      </dgm:t>
    </dgm:pt>
    <dgm:pt modelId="{A8F92D6B-5D6E-4A78-9839-26B6B472DF74}" type="pres">
      <dgm:prSet presAssocID="{9FB946F0-53AE-4437-A5DE-F7F30DA9B687}" presName="parentNode1" presStyleLbl="node1" presStyleIdx="2" presStyleCnt="3">
        <dgm:presLayoutVars>
          <dgm:chMax val="1"/>
          <dgm:bulletEnabled val="1"/>
        </dgm:presLayoutVars>
      </dgm:prSet>
      <dgm:spPr/>
      <dgm:t>
        <a:bodyPr/>
        <a:lstStyle/>
        <a:p>
          <a:endParaRPr lang="es-CL"/>
        </a:p>
      </dgm:t>
    </dgm:pt>
    <dgm:pt modelId="{4B5353DD-2980-4764-8D9E-E304194CA81D}" type="pres">
      <dgm:prSet presAssocID="{9FB946F0-53AE-4437-A5DE-F7F30DA9B687}" presName="connSite1" presStyleCnt="0"/>
      <dgm:spPr/>
    </dgm:pt>
  </dgm:ptLst>
  <dgm:cxnLst>
    <dgm:cxn modelId="{1F0E07C8-8730-4FBF-8BB7-E0353DC73A02}" srcId="{9FB946F0-53AE-4437-A5DE-F7F30DA9B687}" destId="{A522D35E-56F4-43DC-B8F8-F6BFD57331F4}" srcOrd="1" destOrd="0" parTransId="{D565A355-1063-4494-903A-B8D4F6C929E1}" sibTransId="{6C982B95-196C-4112-B5E5-54712FAA066E}"/>
    <dgm:cxn modelId="{08585A86-7E8B-4188-9F5B-489B5AAAE51C}" srcId="{36594756-70D0-49AF-ABF4-E879F672C3D5}" destId="{729BC205-8A8E-4864-A425-D7FA5099822D}" srcOrd="0" destOrd="0" parTransId="{77A26BAF-BBF4-4C39-8AA4-177E0858DEF4}" sibTransId="{0FA6DD44-3D65-4A73-9DBE-43710C75E90F}"/>
    <dgm:cxn modelId="{6DBB9A1F-5886-420A-BC75-5DEEACB787D2}" srcId="{1398F1E7-44DE-4839-97D3-7F7EF2484D46}" destId="{36594756-70D0-49AF-ABF4-E879F672C3D5}" srcOrd="1" destOrd="0" parTransId="{A5FD5D94-FC36-4EA6-B8FB-F2371924CB98}" sibTransId="{FBFDB6A7-EC0B-4E8D-A795-A02854B69E35}"/>
    <dgm:cxn modelId="{9E8A6313-5B52-4AEF-A925-A49199C7AFFA}" type="presOf" srcId="{1033F0B9-2AEA-47EA-B20C-4039D2FA2613}" destId="{749083DA-BB93-4D8A-894E-282AE3114356}" srcOrd="0" destOrd="1" presId="urn:microsoft.com/office/officeart/2005/8/layout/hProcess4"/>
    <dgm:cxn modelId="{6372D42F-3B80-4C41-8B79-5D94B65AAE44}" srcId="{36594756-70D0-49AF-ABF4-E879F672C3D5}" destId="{1033F0B9-2AEA-47EA-B20C-4039D2FA2613}" srcOrd="1" destOrd="0" parTransId="{53A7792E-F58D-4D4B-9405-87B0EEDF1C84}" sibTransId="{4B35FE54-E6A3-4A2B-BD1B-26A327FB2BB8}"/>
    <dgm:cxn modelId="{74A55803-FC07-4CE6-8D89-43361CA45CC4}" type="presOf" srcId="{FB71AA4D-293E-4313-AB16-294C0FAAC4AD}" destId="{2FCC37FF-561B-41CC-9523-DAB6A35B73C7}" srcOrd="1" destOrd="2" presId="urn:microsoft.com/office/officeart/2005/8/layout/hProcess4"/>
    <dgm:cxn modelId="{18C1E364-8617-42FD-85B4-AC742EFEBB2C}" type="presOf" srcId="{36594756-70D0-49AF-ABF4-E879F672C3D5}" destId="{1F749A4E-6B9F-4D40-A556-65CCB4FE20FD}" srcOrd="0" destOrd="0" presId="urn:microsoft.com/office/officeart/2005/8/layout/hProcess4"/>
    <dgm:cxn modelId="{D5AEAC40-84A2-439C-9908-3E604720097E}" type="presOf" srcId="{9FB946F0-53AE-4437-A5DE-F7F30DA9B687}" destId="{A8F92D6B-5D6E-4A78-9839-26B6B472DF74}" srcOrd="0" destOrd="0" presId="urn:microsoft.com/office/officeart/2005/8/layout/hProcess4"/>
    <dgm:cxn modelId="{8CBD0725-C737-4EB7-B279-8E05DB8B1F40}" srcId="{9FB946F0-53AE-4437-A5DE-F7F30DA9B687}" destId="{5EF74C94-2C12-4FA3-9571-2CC7C7125ACF}" srcOrd="0" destOrd="0" parTransId="{CC7B5651-F2AB-40F5-BF83-467B1C9CEE97}" sibTransId="{17213543-71EA-4EF7-AEB7-EF0035CE69B8}"/>
    <dgm:cxn modelId="{7EAD9D97-A582-43FE-A8E5-686A8DFD8146}" srcId="{1398F1E7-44DE-4839-97D3-7F7EF2484D46}" destId="{8EC1CF98-4DBF-4C1E-9DEC-31CD8BF6404F}" srcOrd="0" destOrd="0" parTransId="{03976358-CEFE-4469-A748-361EED4FF529}" sibTransId="{03D1B9CE-F4CF-4E1C-B882-BF8653047CD1}"/>
    <dgm:cxn modelId="{84025055-19A7-4008-8A57-B067E461700F}" type="presOf" srcId="{DC9D06BA-005D-4F3B-86A0-2A5B33B506A8}" destId="{749083DA-BB93-4D8A-894E-282AE3114356}" srcOrd="0" destOrd="2" presId="urn:microsoft.com/office/officeart/2005/8/layout/hProcess4"/>
    <dgm:cxn modelId="{E066EE50-0E46-4DED-BBD0-FDA3367BF438}" type="presOf" srcId="{1398F1E7-44DE-4839-97D3-7F7EF2484D46}" destId="{F6A70054-EAC1-454F-8392-A0DA66B03404}" srcOrd="0" destOrd="0" presId="urn:microsoft.com/office/officeart/2005/8/layout/hProcess4"/>
    <dgm:cxn modelId="{E22F0EB6-B278-4A3D-BAFC-18B038A85303}" type="presOf" srcId="{8EC1CF98-4DBF-4C1E-9DEC-31CD8BF6404F}" destId="{EEB26369-A6CC-42D5-9B00-9107B43922CA}" srcOrd="0" destOrd="0" presId="urn:microsoft.com/office/officeart/2005/8/layout/hProcess4"/>
    <dgm:cxn modelId="{E7723DE9-EB8C-4C1C-A8D4-875350CE0572}" type="presOf" srcId="{5EF74C94-2C12-4FA3-9571-2CC7C7125ACF}" destId="{2FCC37FF-561B-41CC-9523-DAB6A35B73C7}" srcOrd="1" destOrd="0" presId="urn:microsoft.com/office/officeart/2005/8/layout/hProcess4"/>
    <dgm:cxn modelId="{FEE4CB88-9E1B-406F-BD43-D2B6FE67869A}" type="presOf" srcId="{A522D35E-56F4-43DC-B8F8-F6BFD57331F4}" destId="{45E2CDE1-D19D-4B4D-AC03-9752AF296E35}" srcOrd="0" destOrd="1" presId="urn:microsoft.com/office/officeart/2005/8/layout/hProcess4"/>
    <dgm:cxn modelId="{BA78F6C2-1E59-456F-A374-DFB58AC7C516}" type="presOf" srcId="{DC9D06BA-005D-4F3B-86A0-2A5B33B506A8}" destId="{F4D33F10-02BC-4D11-B443-7E4595EB6C41}" srcOrd="1" destOrd="2" presId="urn:microsoft.com/office/officeart/2005/8/layout/hProcess4"/>
    <dgm:cxn modelId="{CFBA275D-9DE1-4082-9226-990DA189BB1A}" srcId="{8EC1CF98-4DBF-4C1E-9DEC-31CD8BF6404F}" destId="{D7852A08-3B1E-4113-B6F2-BECDDAF323DE}" srcOrd="0" destOrd="0" parTransId="{A82AFDE7-44F1-4B9C-BBD2-F3EE75AAED81}" sibTransId="{69ABACEC-F0F0-4DBD-A30E-3AD8FC5D6561}"/>
    <dgm:cxn modelId="{EFDC7615-A409-4E63-9C89-951D8F710E15}" type="presOf" srcId="{FBFDB6A7-EC0B-4E8D-A795-A02854B69E35}" destId="{10166BAD-D2B9-4345-A1F6-40D6AE841409}" srcOrd="0" destOrd="0" presId="urn:microsoft.com/office/officeart/2005/8/layout/hProcess4"/>
    <dgm:cxn modelId="{87452D1F-BA43-4812-9D49-AFEE63729317}" type="presOf" srcId="{A522D35E-56F4-43DC-B8F8-F6BFD57331F4}" destId="{2FCC37FF-561B-41CC-9523-DAB6A35B73C7}" srcOrd="1" destOrd="1" presId="urn:microsoft.com/office/officeart/2005/8/layout/hProcess4"/>
    <dgm:cxn modelId="{7194699C-889F-4F49-A72B-3612B60DAAAA}" type="presOf" srcId="{5EF74C94-2C12-4FA3-9571-2CC7C7125ACF}" destId="{45E2CDE1-D19D-4B4D-AC03-9752AF296E35}" srcOrd="0" destOrd="0" presId="urn:microsoft.com/office/officeart/2005/8/layout/hProcess4"/>
    <dgm:cxn modelId="{0FC69237-5F01-4BB2-83B5-010FF75867EA}" type="presOf" srcId="{D7852A08-3B1E-4113-B6F2-BECDDAF323DE}" destId="{F4DDC7B3-FE17-4ACB-998A-D6FBA4AF9BF4}" srcOrd="0" destOrd="0" presId="urn:microsoft.com/office/officeart/2005/8/layout/hProcess4"/>
    <dgm:cxn modelId="{9CF2E694-7786-4F8F-BB5F-D237CFB94E3C}" type="presOf" srcId="{FB71AA4D-293E-4313-AB16-294C0FAAC4AD}" destId="{45E2CDE1-D19D-4B4D-AC03-9752AF296E35}" srcOrd="0" destOrd="2" presId="urn:microsoft.com/office/officeart/2005/8/layout/hProcess4"/>
    <dgm:cxn modelId="{5FCEFED9-3EF3-4694-BFC6-7D9662702041}" srcId="{9FB946F0-53AE-4437-A5DE-F7F30DA9B687}" destId="{FB71AA4D-293E-4313-AB16-294C0FAAC4AD}" srcOrd="2" destOrd="0" parTransId="{B55CF0CC-9F18-4B30-8F53-A332E24407FF}" sibTransId="{6D6565F2-D06B-46BD-A1AD-DE5479EDF7CB}"/>
    <dgm:cxn modelId="{6CC1AD23-95D0-4309-A9DF-CEC16E55BDB6}" type="presOf" srcId="{03D1B9CE-F4CF-4E1C-B882-BF8653047CD1}" destId="{FC408899-39C0-4256-A1CF-2D536B8FF069}" srcOrd="0" destOrd="0" presId="urn:microsoft.com/office/officeart/2005/8/layout/hProcess4"/>
    <dgm:cxn modelId="{09BBB7A0-ED18-4981-88F6-E94D8011DE1A}" srcId="{36594756-70D0-49AF-ABF4-E879F672C3D5}" destId="{DC9D06BA-005D-4F3B-86A0-2A5B33B506A8}" srcOrd="2" destOrd="0" parTransId="{08646BFD-EF36-42F0-9149-64262C6535F2}" sibTransId="{657594BF-E73D-41B7-8E02-2ABEF338ADAA}"/>
    <dgm:cxn modelId="{BECD8935-DDD7-4BF6-8C98-09E8E14F775B}" type="presOf" srcId="{729BC205-8A8E-4864-A425-D7FA5099822D}" destId="{F4D33F10-02BC-4D11-B443-7E4595EB6C41}" srcOrd="1" destOrd="0" presId="urn:microsoft.com/office/officeart/2005/8/layout/hProcess4"/>
    <dgm:cxn modelId="{F8825D71-A4B1-4674-AFC3-4A433D1890B3}" type="presOf" srcId="{1033F0B9-2AEA-47EA-B20C-4039D2FA2613}" destId="{F4D33F10-02BC-4D11-B443-7E4595EB6C41}" srcOrd="1" destOrd="1" presId="urn:microsoft.com/office/officeart/2005/8/layout/hProcess4"/>
    <dgm:cxn modelId="{F1BF6A07-526D-4C0D-9F03-5B6C00F468AF}" type="presOf" srcId="{D7852A08-3B1E-4113-B6F2-BECDDAF323DE}" destId="{EF188375-A7D4-43D2-856B-3AEB2AA0140B}" srcOrd="1" destOrd="0" presId="urn:microsoft.com/office/officeart/2005/8/layout/hProcess4"/>
    <dgm:cxn modelId="{674B8FE8-AF7C-49BD-8125-1E2EEF7DC787}" type="presOf" srcId="{729BC205-8A8E-4864-A425-D7FA5099822D}" destId="{749083DA-BB93-4D8A-894E-282AE3114356}" srcOrd="0" destOrd="0" presId="urn:microsoft.com/office/officeart/2005/8/layout/hProcess4"/>
    <dgm:cxn modelId="{4835FF59-9290-4A50-BFC3-F6E1843E92F7}" srcId="{1398F1E7-44DE-4839-97D3-7F7EF2484D46}" destId="{9FB946F0-53AE-4437-A5DE-F7F30DA9B687}" srcOrd="2" destOrd="0" parTransId="{A8DEF0A6-DD6F-4A59-90A7-9096EF663F7F}" sibTransId="{4150DF32-A9EC-4995-AACC-9AD763CF71A4}"/>
    <dgm:cxn modelId="{69E6E334-F806-4522-BB93-27B5B86A787B}" type="presParOf" srcId="{F6A70054-EAC1-454F-8392-A0DA66B03404}" destId="{2296D87C-9AA7-4BDB-A388-C011F957B380}" srcOrd="0" destOrd="0" presId="urn:microsoft.com/office/officeart/2005/8/layout/hProcess4"/>
    <dgm:cxn modelId="{81C02848-4685-4B6C-B4A5-7DB4596474B6}" type="presParOf" srcId="{F6A70054-EAC1-454F-8392-A0DA66B03404}" destId="{55FCE8FD-6844-43BC-B897-715FFF6B0CF5}" srcOrd="1" destOrd="0" presId="urn:microsoft.com/office/officeart/2005/8/layout/hProcess4"/>
    <dgm:cxn modelId="{23C6C99B-0CEA-4691-9975-9025D7E29DA7}" type="presParOf" srcId="{F6A70054-EAC1-454F-8392-A0DA66B03404}" destId="{346480D0-7A1B-4844-879D-5672009F1679}" srcOrd="2" destOrd="0" presId="urn:microsoft.com/office/officeart/2005/8/layout/hProcess4"/>
    <dgm:cxn modelId="{231CD9DC-C466-4200-9C5E-D579CE64F735}" type="presParOf" srcId="{346480D0-7A1B-4844-879D-5672009F1679}" destId="{0537ABB6-044A-4E10-9C17-70ACC8DCFDCA}" srcOrd="0" destOrd="0" presId="urn:microsoft.com/office/officeart/2005/8/layout/hProcess4"/>
    <dgm:cxn modelId="{80DC71AE-5681-42EB-94E0-182CEB00EE8A}" type="presParOf" srcId="{0537ABB6-044A-4E10-9C17-70ACC8DCFDCA}" destId="{9899EA46-BFCB-4E15-8489-2CDBFE73E22B}" srcOrd="0" destOrd="0" presId="urn:microsoft.com/office/officeart/2005/8/layout/hProcess4"/>
    <dgm:cxn modelId="{0CDC0845-6E76-4C5F-ABA4-60804E30CDBA}" type="presParOf" srcId="{0537ABB6-044A-4E10-9C17-70ACC8DCFDCA}" destId="{F4DDC7B3-FE17-4ACB-998A-D6FBA4AF9BF4}" srcOrd="1" destOrd="0" presId="urn:microsoft.com/office/officeart/2005/8/layout/hProcess4"/>
    <dgm:cxn modelId="{D727DFD9-6206-4DDA-A7D0-C09094B45793}" type="presParOf" srcId="{0537ABB6-044A-4E10-9C17-70ACC8DCFDCA}" destId="{EF188375-A7D4-43D2-856B-3AEB2AA0140B}" srcOrd="2" destOrd="0" presId="urn:microsoft.com/office/officeart/2005/8/layout/hProcess4"/>
    <dgm:cxn modelId="{0C111E53-F29E-4034-B848-E74534775793}" type="presParOf" srcId="{0537ABB6-044A-4E10-9C17-70ACC8DCFDCA}" destId="{EEB26369-A6CC-42D5-9B00-9107B43922CA}" srcOrd="3" destOrd="0" presId="urn:microsoft.com/office/officeart/2005/8/layout/hProcess4"/>
    <dgm:cxn modelId="{6527A111-CAD2-427F-B410-083A035557C3}" type="presParOf" srcId="{0537ABB6-044A-4E10-9C17-70ACC8DCFDCA}" destId="{A107E37C-5B1D-44E6-877A-711538D529B7}" srcOrd="4" destOrd="0" presId="urn:microsoft.com/office/officeart/2005/8/layout/hProcess4"/>
    <dgm:cxn modelId="{2726941E-3DBC-42D9-9D91-CB7E79BA225D}" type="presParOf" srcId="{346480D0-7A1B-4844-879D-5672009F1679}" destId="{FC408899-39C0-4256-A1CF-2D536B8FF069}" srcOrd="1" destOrd="0" presId="urn:microsoft.com/office/officeart/2005/8/layout/hProcess4"/>
    <dgm:cxn modelId="{27BD5126-F0C3-4C62-B698-9387486AB91F}" type="presParOf" srcId="{346480D0-7A1B-4844-879D-5672009F1679}" destId="{AE67ED26-FF4F-4C8B-BCD4-0CB2A12348CC}" srcOrd="2" destOrd="0" presId="urn:microsoft.com/office/officeart/2005/8/layout/hProcess4"/>
    <dgm:cxn modelId="{368D7DB2-3508-4675-866D-2050CC8413C6}" type="presParOf" srcId="{AE67ED26-FF4F-4C8B-BCD4-0CB2A12348CC}" destId="{0111AE1E-407C-4656-B067-B2AF77DADFC4}" srcOrd="0" destOrd="0" presId="urn:microsoft.com/office/officeart/2005/8/layout/hProcess4"/>
    <dgm:cxn modelId="{97092EA1-0691-41B2-8596-3D648F8D3D26}" type="presParOf" srcId="{AE67ED26-FF4F-4C8B-BCD4-0CB2A12348CC}" destId="{749083DA-BB93-4D8A-894E-282AE3114356}" srcOrd="1" destOrd="0" presId="urn:microsoft.com/office/officeart/2005/8/layout/hProcess4"/>
    <dgm:cxn modelId="{4CA83466-1FDF-4A08-A040-0859A9AA38B0}" type="presParOf" srcId="{AE67ED26-FF4F-4C8B-BCD4-0CB2A12348CC}" destId="{F4D33F10-02BC-4D11-B443-7E4595EB6C41}" srcOrd="2" destOrd="0" presId="urn:microsoft.com/office/officeart/2005/8/layout/hProcess4"/>
    <dgm:cxn modelId="{7930732F-5EEC-4F06-A0BF-9C50E359C4C8}" type="presParOf" srcId="{AE67ED26-FF4F-4C8B-BCD4-0CB2A12348CC}" destId="{1F749A4E-6B9F-4D40-A556-65CCB4FE20FD}" srcOrd="3" destOrd="0" presId="urn:microsoft.com/office/officeart/2005/8/layout/hProcess4"/>
    <dgm:cxn modelId="{67C87487-04FE-4AC8-8A5F-44332A329884}" type="presParOf" srcId="{AE67ED26-FF4F-4C8B-BCD4-0CB2A12348CC}" destId="{364DC576-7B54-4034-A649-ADB505B96663}" srcOrd="4" destOrd="0" presId="urn:microsoft.com/office/officeart/2005/8/layout/hProcess4"/>
    <dgm:cxn modelId="{E276969B-0DA2-4BA0-8F6E-22C465372AF7}" type="presParOf" srcId="{346480D0-7A1B-4844-879D-5672009F1679}" destId="{10166BAD-D2B9-4345-A1F6-40D6AE841409}" srcOrd="3" destOrd="0" presId="urn:microsoft.com/office/officeart/2005/8/layout/hProcess4"/>
    <dgm:cxn modelId="{1C043C8D-DA5B-4439-AA4B-22559A5B7EAC}" type="presParOf" srcId="{346480D0-7A1B-4844-879D-5672009F1679}" destId="{0C9F0782-3748-4CB4-83D4-88B7158E8BC2}" srcOrd="4" destOrd="0" presId="urn:microsoft.com/office/officeart/2005/8/layout/hProcess4"/>
    <dgm:cxn modelId="{4A37C623-56ED-4C79-817B-E73C54C18DE3}" type="presParOf" srcId="{0C9F0782-3748-4CB4-83D4-88B7158E8BC2}" destId="{6869C0A2-134B-44AA-AB42-71A47C54C4B5}" srcOrd="0" destOrd="0" presId="urn:microsoft.com/office/officeart/2005/8/layout/hProcess4"/>
    <dgm:cxn modelId="{148DD075-117A-49B3-A1C0-55EBF7A8EDB7}" type="presParOf" srcId="{0C9F0782-3748-4CB4-83D4-88B7158E8BC2}" destId="{45E2CDE1-D19D-4B4D-AC03-9752AF296E35}" srcOrd="1" destOrd="0" presId="urn:microsoft.com/office/officeart/2005/8/layout/hProcess4"/>
    <dgm:cxn modelId="{0666DD65-99AB-4ACC-9619-310DED685910}" type="presParOf" srcId="{0C9F0782-3748-4CB4-83D4-88B7158E8BC2}" destId="{2FCC37FF-561B-41CC-9523-DAB6A35B73C7}" srcOrd="2" destOrd="0" presId="urn:microsoft.com/office/officeart/2005/8/layout/hProcess4"/>
    <dgm:cxn modelId="{60F1A528-98EA-4107-9EE8-8A26655FDB94}" type="presParOf" srcId="{0C9F0782-3748-4CB4-83D4-88B7158E8BC2}" destId="{A8F92D6B-5D6E-4A78-9839-26B6B472DF74}" srcOrd="3" destOrd="0" presId="urn:microsoft.com/office/officeart/2005/8/layout/hProcess4"/>
    <dgm:cxn modelId="{75C743DA-D631-432E-BE59-0133A4FFF3FA}" type="presParOf" srcId="{0C9F0782-3748-4CB4-83D4-88B7158E8BC2}" destId="{4B5353DD-2980-4764-8D9E-E304194CA81D}" srcOrd="4" destOrd="0" presId="urn:microsoft.com/office/officeart/2005/8/layout/h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0306D9-5CA4-44D3-9195-877D9CCAE111}" type="doc">
      <dgm:prSet loTypeId="urn:microsoft.com/office/officeart/2005/8/layout/funnel1" loCatId="relationship" qsTypeId="urn:microsoft.com/office/officeart/2005/8/quickstyle/simple1" qsCatId="simple" csTypeId="urn:microsoft.com/office/officeart/2005/8/colors/accent4_1" csCatId="accent4" phldr="1"/>
      <dgm:spPr/>
      <dgm:t>
        <a:bodyPr/>
        <a:lstStyle/>
        <a:p>
          <a:endParaRPr lang="es-CL"/>
        </a:p>
      </dgm:t>
    </dgm:pt>
    <dgm:pt modelId="{EAA5EB03-B9A8-4E5C-9BF4-B6CA41B92E1A}">
      <dgm:prSet phldrT="[Texto]"/>
      <dgm:spPr/>
      <dgm:t>
        <a:bodyPr/>
        <a:lstStyle/>
        <a:p>
          <a:r>
            <a:rPr lang="es-CL" b="0" dirty="0" smtClean="0"/>
            <a:t>1° Entre 2016 y 2017 la Corte Suprema ha dictado fallos de escaso análisis de criterios de cuantía  y otros donde estos sí se aplican</a:t>
          </a:r>
          <a:endParaRPr lang="es-CL" b="0" dirty="0"/>
        </a:p>
      </dgm:t>
    </dgm:pt>
    <dgm:pt modelId="{810AA446-81DB-4DBD-9784-6F7F14C50E9E}" type="parTrans" cxnId="{54025BAA-420A-421E-96FD-754FE79C5A8D}">
      <dgm:prSet/>
      <dgm:spPr/>
      <dgm:t>
        <a:bodyPr/>
        <a:lstStyle/>
        <a:p>
          <a:endParaRPr lang="es-CL"/>
        </a:p>
      </dgm:t>
    </dgm:pt>
    <dgm:pt modelId="{46C937C9-BF1A-4B09-AF74-8768FD16DFF7}" type="sibTrans" cxnId="{54025BAA-420A-421E-96FD-754FE79C5A8D}">
      <dgm:prSet/>
      <dgm:spPr/>
      <dgm:t>
        <a:bodyPr/>
        <a:lstStyle/>
        <a:p>
          <a:endParaRPr lang="es-CL"/>
        </a:p>
      </dgm:t>
    </dgm:pt>
    <dgm:pt modelId="{F259EEA6-904B-4167-80D0-C2B10F6A6060}">
      <dgm:prSet phldrT="[Texto]"/>
      <dgm:spPr/>
      <dgm:t>
        <a:bodyPr/>
        <a:lstStyle/>
        <a:p>
          <a:endParaRPr lang="es-CL" dirty="0"/>
        </a:p>
      </dgm:t>
    </dgm:pt>
    <dgm:pt modelId="{77E4036F-8278-439F-A8C3-BFBE5397A5F8}" type="sibTrans" cxnId="{1153508D-9EB3-4B9E-8E2E-15E7FDD0165A}">
      <dgm:prSet/>
      <dgm:spPr/>
      <dgm:t>
        <a:bodyPr/>
        <a:lstStyle/>
        <a:p>
          <a:endParaRPr lang="es-CL"/>
        </a:p>
      </dgm:t>
    </dgm:pt>
    <dgm:pt modelId="{95F9087E-8157-4E80-9510-0329EA80A3EF}" type="parTrans" cxnId="{1153508D-9EB3-4B9E-8E2E-15E7FDD0165A}">
      <dgm:prSet/>
      <dgm:spPr/>
      <dgm:t>
        <a:bodyPr/>
        <a:lstStyle/>
        <a:p>
          <a:endParaRPr lang="es-CL"/>
        </a:p>
      </dgm:t>
    </dgm:pt>
    <dgm:pt modelId="{E2B027B4-0CAE-433D-8EE8-F98F3045D212}" type="pres">
      <dgm:prSet presAssocID="{260306D9-5CA4-44D3-9195-877D9CCAE111}" presName="Name0" presStyleCnt="0">
        <dgm:presLayoutVars>
          <dgm:chMax val="4"/>
          <dgm:resizeHandles val="exact"/>
        </dgm:presLayoutVars>
      </dgm:prSet>
      <dgm:spPr/>
      <dgm:t>
        <a:bodyPr/>
        <a:lstStyle/>
        <a:p>
          <a:endParaRPr lang="es-CL"/>
        </a:p>
      </dgm:t>
    </dgm:pt>
    <dgm:pt modelId="{D35C59AA-6A49-4B66-96AA-4CA4D910489A}" type="pres">
      <dgm:prSet presAssocID="{260306D9-5CA4-44D3-9195-877D9CCAE111}" presName="ellipse" presStyleLbl="trBgShp" presStyleIdx="0" presStyleCnt="1" custLinFactNeighborX="-10270" custLinFactNeighborY="572"/>
      <dgm:spPr/>
    </dgm:pt>
    <dgm:pt modelId="{696431EB-42AD-4A89-94F7-D8D64824CB51}" type="pres">
      <dgm:prSet presAssocID="{260306D9-5CA4-44D3-9195-877D9CCAE111}" presName="arrow1" presStyleLbl="fgShp" presStyleIdx="0" presStyleCnt="1" custLinFactNeighborX="-48461" custLinFactNeighborY="46747"/>
      <dgm:spPr/>
    </dgm:pt>
    <dgm:pt modelId="{E12BFF43-0DB6-4C5B-8F14-4DE13BF5F3C0}" type="pres">
      <dgm:prSet presAssocID="{260306D9-5CA4-44D3-9195-877D9CCAE111}" presName="rectangle" presStyleLbl="revTx" presStyleIdx="0" presStyleCnt="1" custScaleX="194017" custScaleY="58974" custLinFactNeighborX="2137" custLinFactNeighborY="2778">
        <dgm:presLayoutVars>
          <dgm:bulletEnabled val="1"/>
        </dgm:presLayoutVars>
      </dgm:prSet>
      <dgm:spPr/>
      <dgm:t>
        <a:bodyPr/>
        <a:lstStyle/>
        <a:p>
          <a:endParaRPr lang="es-CL"/>
        </a:p>
      </dgm:t>
    </dgm:pt>
    <dgm:pt modelId="{F0F95679-8D82-4A18-8E1B-BFE93FF35BA5}" type="pres">
      <dgm:prSet presAssocID="{F259EEA6-904B-4167-80D0-C2B10F6A6060}" presName="item1" presStyleLbl="node1" presStyleIdx="0" presStyleCnt="1">
        <dgm:presLayoutVars>
          <dgm:bulletEnabled val="1"/>
        </dgm:presLayoutVars>
      </dgm:prSet>
      <dgm:spPr/>
      <dgm:t>
        <a:bodyPr/>
        <a:lstStyle/>
        <a:p>
          <a:endParaRPr lang="es-CL"/>
        </a:p>
      </dgm:t>
    </dgm:pt>
    <dgm:pt modelId="{B12FC41A-7E6B-40FD-89DC-31F4AA7F53EB}" type="pres">
      <dgm:prSet presAssocID="{260306D9-5CA4-44D3-9195-877D9CCAE111}" presName="funnel" presStyleLbl="trAlignAcc1" presStyleIdx="0" presStyleCnt="1" custScaleX="102564" custScaleY="108837" custLinFactNeighborX="-8791" custLinFactNeighborY="4064"/>
      <dgm:spPr/>
    </dgm:pt>
  </dgm:ptLst>
  <dgm:cxnLst>
    <dgm:cxn modelId="{1153508D-9EB3-4B9E-8E2E-15E7FDD0165A}" srcId="{260306D9-5CA4-44D3-9195-877D9CCAE111}" destId="{F259EEA6-904B-4167-80D0-C2B10F6A6060}" srcOrd="1" destOrd="0" parTransId="{95F9087E-8157-4E80-9510-0329EA80A3EF}" sibTransId="{77E4036F-8278-439F-A8C3-BFBE5397A5F8}"/>
    <dgm:cxn modelId="{41E5344E-F16B-44DB-A54C-B3A4DE2C401D}" type="presOf" srcId="{F259EEA6-904B-4167-80D0-C2B10F6A6060}" destId="{E12BFF43-0DB6-4C5B-8F14-4DE13BF5F3C0}" srcOrd="0" destOrd="0" presId="urn:microsoft.com/office/officeart/2005/8/layout/funnel1"/>
    <dgm:cxn modelId="{B96BCCAD-4EA8-4D68-ABB1-4259D0FDF665}" type="presOf" srcId="{EAA5EB03-B9A8-4E5C-9BF4-B6CA41B92E1A}" destId="{F0F95679-8D82-4A18-8E1B-BFE93FF35BA5}" srcOrd="0" destOrd="0" presId="urn:microsoft.com/office/officeart/2005/8/layout/funnel1"/>
    <dgm:cxn modelId="{794B1398-5691-445D-BB61-83060DD29F5D}" type="presOf" srcId="{260306D9-5CA4-44D3-9195-877D9CCAE111}" destId="{E2B027B4-0CAE-433D-8EE8-F98F3045D212}" srcOrd="0" destOrd="0" presId="urn:microsoft.com/office/officeart/2005/8/layout/funnel1"/>
    <dgm:cxn modelId="{54025BAA-420A-421E-96FD-754FE79C5A8D}" srcId="{260306D9-5CA4-44D3-9195-877D9CCAE111}" destId="{EAA5EB03-B9A8-4E5C-9BF4-B6CA41B92E1A}" srcOrd="0" destOrd="0" parTransId="{810AA446-81DB-4DBD-9784-6F7F14C50E9E}" sibTransId="{46C937C9-BF1A-4B09-AF74-8768FD16DFF7}"/>
    <dgm:cxn modelId="{B78E04A3-70DD-45E8-B5C3-BC7AEE218BAD}" type="presParOf" srcId="{E2B027B4-0CAE-433D-8EE8-F98F3045D212}" destId="{D35C59AA-6A49-4B66-96AA-4CA4D910489A}" srcOrd="0" destOrd="0" presId="urn:microsoft.com/office/officeart/2005/8/layout/funnel1"/>
    <dgm:cxn modelId="{5CEC0BD3-963D-4325-B513-4C8775529385}" type="presParOf" srcId="{E2B027B4-0CAE-433D-8EE8-F98F3045D212}" destId="{696431EB-42AD-4A89-94F7-D8D64824CB51}" srcOrd="1" destOrd="0" presId="urn:microsoft.com/office/officeart/2005/8/layout/funnel1"/>
    <dgm:cxn modelId="{523A7D06-34B8-46AD-BEB9-F2414BD0EE55}" type="presParOf" srcId="{E2B027B4-0CAE-433D-8EE8-F98F3045D212}" destId="{E12BFF43-0DB6-4C5B-8F14-4DE13BF5F3C0}" srcOrd="2" destOrd="0" presId="urn:microsoft.com/office/officeart/2005/8/layout/funnel1"/>
    <dgm:cxn modelId="{7E2E17D0-B3FF-4F3E-B999-1ED049407715}" type="presParOf" srcId="{E2B027B4-0CAE-433D-8EE8-F98F3045D212}" destId="{F0F95679-8D82-4A18-8E1B-BFE93FF35BA5}" srcOrd="3" destOrd="0" presId="urn:microsoft.com/office/officeart/2005/8/layout/funnel1"/>
    <dgm:cxn modelId="{B9086EA5-42DF-46C6-A7E5-08BE75D6958F}" type="presParOf" srcId="{E2B027B4-0CAE-433D-8EE8-F98F3045D212}" destId="{B12FC41A-7E6B-40FD-89DC-31F4AA7F53EB}" srcOrd="4" destOrd="0" presId="urn:microsoft.com/office/officeart/2005/8/layout/funne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0306D9-5CA4-44D3-9195-877D9CCAE111}" type="doc">
      <dgm:prSet loTypeId="urn:microsoft.com/office/officeart/2005/8/layout/funnel1" loCatId="relationship" qsTypeId="urn:microsoft.com/office/officeart/2005/8/quickstyle/simple1" qsCatId="simple" csTypeId="urn:microsoft.com/office/officeart/2005/8/colors/accent4_1" csCatId="accent4" phldr="1"/>
      <dgm:spPr/>
      <dgm:t>
        <a:bodyPr/>
        <a:lstStyle/>
        <a:p>
          <a:endParaRPr lang="es-CL"/>
        </a:p>
      </dgm:t>
    </dgm:pt>
    <dgm:pt modelId="{EAA5EB03-B9A8-4E5C-9BF4-B6CA41B92E1A}">
      <dgm:prSet phldrT="[Texto]"/>
      <dgm:spPr/>
      <dgm:t>
        <a:bodyPr/>
        <a:lstStyle/>
        <a:p>
          <a:r>
            <a:rPr lang="es-CL" b="0" dirty="0" smtClean="0"/>
            <a:t>1° Entre 2016 y 2017 la Corte Suprema ha dictado fallos de escaso análisis de criterios de cuantía  y otros donde estos sí se aplican</a:t>
          </a:r>
          <a:endParaRPr lang="es-CL" b="0" dirty="0"/>
        </a:p>
      </dgm:t>
    </dgm:pt>
    <dgm:pt modelId="{810AA446-81DB-4DBD-9784-6F7F14C50E9E}" type="parTrans" cxnId="{54025BAA-420A-421E-96FD-754FE79C5A8D}">
      <dgm:prSet/>
      <dgm:spPr/>
      <dgm:t>
        <a:bodyPr/>
        <a:lstStyle/>
        <a:p>
          <a:endParaRPr lang="es-CL"/>
        </a:p>
      </dgm:t>
    </dgm:pt>
    <dgm:pt modelId="{46C937C9-BF1A-4B09-AF74-8768FD16DFF7}" type="sibTrans" cxnId="{54025BAA-420A-421E-96FD-754FE79C5A8D}">
      <dgm:prSet/>
      <dgm:spPr/>
      <dgm:t>
        <a:bodyPr/>
        <a:lstStyle/>
        <a:p>
          <a:endParaRPr lang="es-CL"/>
        </a:p>
      </dgm:t>
    </dgm:pt>
    <dgm:pt modelId="{F259EEA6-904B-4167-80D0-C2B10F6A6060}">
      <dgm:prSet phldrT="[Texto]"/>
      <dgm:spPr/>
      <dgm:t>
        <a:bodyPr/>
        <a:lstStyle/>
        <a:p>
          <a:endParaRPr lang="es-CL" dirty="0"/>
        </a:p>
      </dgm:t>
    </dgm:pt>
    <dgm:pt modelId="{95F9087E-8157-4E80-9510-0329EA80A3EF}" type="parTrans" cxnId="{1153508D-9EB3-4B9E-8E2E-15E7FDD0165A}">
      <dgm:prSet/>
      <dgm:spPr/>
      <dgm:t>
        <a:bodyPr/>
        <a:lstStyle/>
        <a:p>
          <a:endParaRPr lang="es-CL"/>
        </a:p>
      </dgm:t>
    </dgm:pt>
    <dgm:pt modelId="{77E4036F-8278-439F-A8C3-BFBE5397A5F8}" type="sibTrans" cxnId="{1153508D-9EB3-4B9E-8E2E-15E7FDD0165A}">
      <dgm:prSet/>
      <dgm:spPr/>
      <dgm:t>
        <a:bodyPr/>
        <a:lstStyle/>
        <a:p>
          <a:endParaRPr lang="es-CL"/>
        </a:p>
      </dgm:t>
    </dgm:pt>
    <dgm:pt modelId="{E8F7F2A1-4456-41F1-AB36-407DE757B975}">
      <dgm:prSet phldrT="[Texto]" custT="1"/>
      <dgm:spPr/>
      <dgm:t>
        <a:bodyPr/>
        <a:lstStyle/>
        <a:p>
          <a:r>
            <a:rPr lang="es-CL" sz="1400" b="0" i="0" dirty="0" smtClean="0"/>
            <a:t>2°Dentro de los fallos de escaso análisis de criterios de cuantía se distinguen: (i) una errónea aplicación de la escala de sanciones; y (</a:t>
          </a:r>
          <a:r>
            <a:rPr lang="es-CL" sz="1400" b="0" i="0" dirty="0" err="1" smtClean="0"/>
            <a:t>ii</a:t>
          </a:r>
          <a:r>
            <a:rPr lang="es-CL" sz="1400" b="0" i="0" dirty="0" smtClean="0"/>
            <a:t>) no se considera la desproporcionalidad como una ilegalidad</a:t>
          </a:r>
          <a:endParaRPr lang="es-CL" sz="1400" b="0" i="0" dirty="0"/>
        </a:p>
      </dgm:t>
    </dgm:pt>
    <dgm:pt modelId="{42772B74-3F46-47C1-82B0-30EDA1BC5C5E}" type="sibTrans" cxnId="{CEFE9C7D-AA51-44F1-9FFE-17E4A232F1C2}">
      <dgm:prSet/>
      <dgm:spPr/>
      <dgm:t>
        <a:bodyPr/>
        <a:lstStyle/>
        <a:p>
          <a:endParaRPr lang="es-CL"/>
        </a:p>
      </dgm:t>
    </dgm:pt>
    <dgm:pt modelId="{7984EF0A-07AC-43CB-96BB-5856C692505D}" type="parTrans" cxnId="{CEFE9C7D-AA51-44F1-9FFE-17E4A232F1C2}">
      <dgm:prSet/>
      <dgm:spPr/>
      <dgm:t>
        <a:bodyPr/>
        <a:lstStyle/>
        <a:p>
          <a:endParaRPr lang="es-CL"/>
        </a:p>
      </dgm:t>
    </dgm:pt>
    <dgm:pt modelId="{E2B027B4-0CAE-433D-8EE8-F98F3045D212}" type="pres">
      <dgm:prSet presAssocID="{260306D9-5CA4-44D3-9195-877D9CCAE111}" presName="Name0" presStyleCnt="0">
        <dgm:presLayoutVars>
          <dgm:chMax val="4"/>
          <dgm:resizeHandles val="exact"/>
        </dgm:presLayoutVars>
      </dgm:prSet>
      <dgm:spPr/>
      <dgm:t>
        <a:bodyPr/>
        <a:lstStyle/>
        <a:p>
          <a:endParaRPr lang="es-CL"/>
        </a:p>
      </dgm:t>
    </dgm:pt>
    <dgm:pt modelId="{D35C59AA-6A49-4B66-96AA-4CA4D910489A}" type="pres">
      <dgm:prSet presAssocID="{260306D9-5CA4-44D3-9195-877D9CCAE111}" presName="ellipse" presStyleLbl="trBgShp" presStyleIdx="0" presStyleCnt="1" custLinFactNeighborX="-10270" custLinFactNeighborY="572"/>
      <dgm:spPr/>
    </dgm:pt>
    <dgm:pt modelId="{696431EB-42AD-4A89-94F7-D8D64824CB51}" type="pres">
      <dgm:prSet presAssocID="{260306D9-5CA4-44D3-9195-877D9CCAE111}" presName="arrow1" presStyleLbl="fgShp" presStyleIdx="0" presStyleCnt="1" custLinFactNeighborX="-40256" custLinFactNeighborY="46747"/>
      <dgm:spPr/>
    </dgm:pt>
    <dgm:pt modelId="{E12BFF43-0DB6-4C5B-8F14-4DE13BF5F3C0}" type="pres">
      <dgm:prSet presAssocID="{260306D9-5CA4-44D3-9195-877D9CCAE111}" presName="rectangle" presStyleLbl="revTx" presStyleIdx="0" presStyleCnt="1" custScaleX="194017" custScaleY="58974" custLinFactNeighborX="2137" custLinFactNeighborY="2778">
        <dgm:presLayoutVars>
          <dgm:bulletEnabled val="1"/>
        </dgm:presLayoutVars>
      </dgm:prSet>
      <dgm:spPr/>
      <dgm:t>
        <a:bodyPr/>
        <a:lstStyle/>
        <a:p>
          <a:endParaRPr lang="es-CL"/>
        </a:p>
      </dgm:t>
    </dgm:pt>
    <dgm:pt modelId="{FE12D659-7A15-44E3-82BA-0DE2190C03D6}" type="pres">
      <dgm:prSet presAssocID="{EAA5EB03-B9A8-4E5C-9BF4-B6CA41B92E1A}" presName="item1" presStyleLbl="node1" presStyleIdx="0" presStyleCnt="2" custScaleX="90884" custScaleY="81766" custLinFactX="-6313" custLinFactY="-15792" custLinFactNeighborX="-100000" custLinFactNeighborY="-100000">
        <dgm:presLayoutVars>
          <dgm:bulletEnabled val="1"/>
        </dgm:presLayoutVars>
      </dgm:prSet>
      <dgm:spPr/>
      <dgm:t>
        <a:bodyPr/>
        <a:lstStyle/>
        <a:p>
          <a:endParaRPr lang="es-CL"/>
        </a:p>
      </dgm:t>
    </dgm:pt>
    <dgm:pt modelId="{8EA50DF3-958C-425D-AA3F-D7AFACA99066}" type="pres">
      <dgm:prSet presAssocID="{F259EEA6-904B-4167-80D0-C2B10F6A6060}" presName="item2" presStyleLbl="node1" presStyleIdx="1" presStyleCnt="2" custScaleX="164388" custScaleY="164387" custLinFactNeighborX="70371" custLinFactNeighborY="9658">
        <dgm:presLayoutVars>
          <dgm:bulletEnabled val="1"/>
        </dgm:presLayoutVars>
      </dgm:prSet>
      <dgm:spPr/>
      <dgm:t>
        <a:bodyPr/>
        <a:lstStyle/>
        <a:p>
          <a:endParaRPr lang="es-CL"/>
        </a:p>
      </dgm:t>
    </dgm:pt>
    <dgm:pt modelId="{B12FC41A-7E6B-40FD-89DC-31F4AA7F53EB}" type="pres">
      <dgm:prSet presAssocID="{260306D9-5CA4-44D3-9195-877D9CCAE111}" presName="funnel" presStyleLbl="trAlignAcc1" presStyleIdx="0" presStyleCnt="1" custScaleX="102564" custScaleY="108837" custLinFactNeighborX="-8791" custLinFactNeighborY="401"/>
      <dgm:spPr/>
    </dgm:pt>
  </dgm:ptLst>
  <dgm:cxnLst>
    <dgm:cxn modelId="{1153508D-9EB3-4B9E-8E2E-15E7FDD0165A}" srcId="{260306D9-5CA4-44D3-9195-877D9CCAE111}" destId="{F259EEA6-904B-4167-80D0-C2B10F6A6060}" srcOrd="2" destOrd="0" parTransId="{95F9087E-8157-4E80-9510-0329EA80A3EF}" sibTransId="{77E4036F-8278-439F-A8C3-BFBE5397A5F8}"/>
    <dgm:cxn modelId="{CEFE9C7D-AA51-44F1-9FFE-17E4A232F1C2}" srcId="{260306D9-5CA4-44D3-9195-877D9CCAE111}" destId="{E8F7F2A1-4456-41F1-AB36-407DE757B975}" srcOrd="0" destOrd="0" parTransId="{7984EF0A-07AC-43CB-96BB-5856C692505D}" sibTransId="{42772B74-3F46-47C1-82B0-30EDA1BC5C5E}"/>
    <dgm:cxn modelId="{C6EDD1CB-C5D8-49FD-B00B-6550C6BD6905}" type="presOf" srcId="{260306D9-5CA4-44D3-9195-877D9CCAE111}" destId="{E2B027B4-0CAE-433D-8EE8-F98F3045D212}" srcOrd="0" destOrd="0" presId="urn:microsoft.com/office/officeart/2005/8/layout/funnel1"/>
    <dgm:cxn modelId="{84554BF0-D754-44D4-BE54-AB38DDA091A7}" type="presOf" srcId="{F259EEA6-904B-4167-80D0-C2B10F6A6060}" destId="{E12BFF43-0DB6-4C5B-8F14-4DE13BF5F3C0}" srcOrd="0" destOrd="0" presId="urn:microsoft.com/office/officeart/2005/8/layout/funnel1"/>
    <dgm:cxn modelId="{DAC0E3B7-1CF0-4843-AD5F-28AB3FA7C2C0}" type="presOf" srcId="{E8F7F2A1-4456-41F1-AB36-407DE757B975}" destId="{8EA50DF3-958C-425D-AA3F-D7AFACA99066}" srcOrd="0" destOrd="0" presId="urn:microsoft.com/office/officeart/2005/8/layout/funnel1"/>
    <dgm:cxn modelId="{54025BAA-420A-421E-96FD-754FE79C5A8D}" srcId="{260306D9-5CA4-44D3-9195-877D9CCAE111}" destId="{EAA5EB03-B9A8-4E5C-9BF4-B6CA41B92E1A}" srcOrd="1" destOrd="0" parTransId="{810AA446-81DB-4DBD-9784-6F7F14C50E9E}" sibTransId="{46C937C9-BF1A-4B09-AF74-8768FD16DFF7}"/>
    <dgm:cxn modelId="{49C46228-D712-4065-9F2B-94F8F0C7D58F}" type="presOf" srcId="{EAA5EB03-B9A8-4E5C-9BF4-B6CA41B92E1A}" destId="{FE12D659-7A15-44E3-82BA-0DE2190C03D6}" srcOrd="0" destOrd="0" presId="urn:microsoft.com/office/officeart/2005/8/layout/funnel1"/>
    <dgm:cxn modelId="{8E0C6816-094A-40F2-B662-D3B42F5F1001}" type="presParOf" srcId="{E2B027B4-0CAE-433D-8EE8-F98F3045D212}" destId="{D35C59AA-6A49-4B66-96AA-4CA4D910489A}" srcOrd="0" destOrd="0" presId="urn:microsoft.com/office/officeart/2005/8/layout/funnel1"/>
    <dgm:cxn modelId="{03FE1044-629D-48B7-9205-D965E80FD04B}" type="presParOf" srcId="{E2B027B4-0CAE-433D-8EE8-F98F3045D212}" destId="{696431EB-42AD-4A89-94F7-D8D64824CB51}" srcOrd="1" destOrd="0" presId="urn:microsoft.com/office/officeart/2005/8/layout/funnel1"/>
    <dgm:cxn modelId="{AFFB370F-0B25-41F4-BB41-684F86B3AC86}" type="presParOf" srcId="{E2B027B4-0CAE-433D-8EE8-F98F3045D212}" destId="{E12BFF43-0DB6-4C5B-8F14-4DE13BF5F3C0}" srcOrd="2" destOrd="0" presId="urn:microsoft.com/office/officeart/2005/8/layout/funnel1"/>
    <dgm:cxn modelId="{BEF1062B-127F-4F1E-A28A-DF8AE7129CAB}" type="presParOf" srcId="{E2B027B4-0CAE-433D-8EE8-F98F3045D212}" destId="{FE12D659-7A15-44E3-82BA-0DE2190C03D6}" srcOrd="3" destOrd="0" presId="urn:microsoft.com/office/officeart/2005/8/layout/funnel1"/>
    <dgm:cxn modelId="{E91DAF41-CF42-4927-8F9D-BAF3660B5485}" type="presParOf" srcId="{E2B027B4-0CAE-433D-8EE8-F98F3045D212}" destId="{8EA50DF3-958C-425D-AA3F-D7AFACA99066}" srcOrd="4" destOrd="0" presId="urn:microsoft.com/office/officeart/2005/8/layout/funnel1"/>
    <dgm:cxn modelId="{861D8F24-0D5C-4A77-BE61-D341D29EA7D7}" type="presParOf" srcId="{E2B027B4-0CAE-433D-8EE8-F98F3045D212}" destId="{B12FC41A-7E6B-40FD-89DC-31F4AA7F53EB}" srcOrd="5" destOrd="0" presId="urn:microsoft.com/office/officeart/2005/8/layout/funne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0306D9-5CA4-44D3-9195-877D9CCAE111}" type="doc">
      <dgm:prSet loTypeId="urn:microsoft.com/office/officeart/2005/8/layout/funnel1" loCatId="relationship" qsTypeId="urn:microsoft.com/office/officeart/2005/8/quickstyle/simple1" qsCatId="simple" csTypeId="urn:microsoft.com/office/officeart/2005/8/colors/accent4_1" csCatId="accent4" phldr="1"/>
      <dgm:spPr/>
      <dgm:t>
        <a:bodyPr/>
        <a:lstStyle/>
        <a:p>
          <a:endParaRPr lang="es-CL"/>
        </a:p>
      </dgm:t>
    </dgm:pt>
    <dgm:pt modelId="{EAA5EB03-B9A8-4E5C-9BF4-B6CA41B92E1A}">
      <dgm:prSet phldrT="[Texto]"/>
      <dgm:spPr/>
      <dgm:t>
        <a:bodyPr/>
        <a:lstStyle/>
        <a:p>
          <a:r>
            <a:rPr lang="es-CL" b="0" dirty="0" smtClean="0"/>
            <a:t>1° Entre 2016 y 2017 la Corte Suprema ha dictado fallos de escaso análisis de criterios de cuantía  y otros donde estos sí se aplican</a:t>
          </a:r>
          <a:endParaRPr lang="es-CL" b="0" dirty="0"/>
        </a:p>
      </dgm:t>
    </dgm:pt>
    <dgm:pt modelId="{810AA446-81DB-4DBD-9784-6F7F14C50E9E}" type="parTrans" cxnId="{54025BAA-420A-421E-96FD-754FE79C5A8D}">
      <dgm:prSet/>
      <dgm:spPr/>
      <dgm:t>
        <a:bodyPr/>
        <a:lstStyle/>
        <a:p>
          <a:endParaRPr lang="es-CL"/>
        </a:p>
      </dgm:t>
    </dgm:pt>
    <dgm:pt modelId="{46C937C9-BF1A-4B09-AF74-8768FD16DFF7}" type="sibTrans" cxnId="{54025BAA-420A-421E-96FD-754FE79C5A8D}">
      <dgm:prSet/>
      <dgm:spPr/>
      <dgm:t>
        <a:bodyPr/>
        <a:lstStyle/>
        <a:p>
          <a:endParaRPr lang="es-CL"/>
        </a:p>
      </dgm:t>
    </dgm:pt>
    <dgm:pt modelId="{17E3BA19-A746-432A-A087-EDC1346C6298}">
      <dgm:prSet phldrT="[Texto]" custT="1"/>
      <dgm:spPr/>
      <dgm:t>
        <a:bodyPr/>
        <a:lstStyle/>
        <a:p>
          <a:r>
            <a:rPr lang="es-CL" sz="1600" dirty="0" smtClean="0"/>
            <a:t>3° Dentro de los fallos donde si se han aplicado los criterios se remite a la ley y al criterio de proporcionalidad</a:t>
          </a:r>
          <a:r>
            <a:rPr lang="es-CL" sz="1000" dirty="0" smtClean="0"/>
            <a:t>.</a:t>
          </a:r>
          <a:endParaRPr lang="es-CL" sz="1000" dirty="0"/>
        </a:p>
      </dgm:t>
    </dgm:pt>
    <dgm:pt modelId="{4A5EA58B-F140-4CDB-837D-3CDC91C93C62}" type="parTrans" cxnId="{2E17EB67-8F92-46B2-A958-16F587EE456E}">
      <dgm:prSet/>
      <dgm:spPr/>
      <dgm:t>
        <a:bodyPr/>
        <a:lstStyle/>
        <a:p>
          <a:endParaRPr lang="es-CL"/>
        </a:p>
      </dgm:t>
    </dgm:pt>
    <dgm:pt modelId="{0163E2C3-31C9-480D-B4F8-7BC914CF4405}" type="sibTrans" cxnId="{2E17EB67-8F92-46B2-A958-16F587EE456E}">
      <dgm:prSet/>
      <dgm:spPr/>
      <dgm:t>
        <a:bodyPr/>
        <a:lstStyle/>
        <a:p>
          <a:endParaRPr lang="es-CL"/>
        </a:p>
      </dgm:t>
    </dgm:pt>
    <dgm:pt modelId="{F259EEA6-904B-4167-80D0-C2B10F6A6060}">
      <dgm:prSet phldrT="[Texto]"/>
      <dgm:spPr/>
      <dgm:t>
        <a:bodyPr/>
        <a:lstStyle/>
        <a:p>
          <a:endParaRPr lang="es-CL" dirty="0"/>
        </a:p>
      </dgm:t>
    </dgm:pt>
    <dgm:pt modelId="{95F9087E-8157-4E80-9510-0329EA80A3EF}" type="parTrans" cxnId="{1153508D-9EB3-4B9E-8E2E-15E7FDD0165A}">
      <dgm:prSet/>
      <dgm:spPr/>
      <dgm:t>
        <a:bodyPr/>
        <a:lstStyle/>
        <a:p>
          <a:endParaRPr lang="es-CL"/>
        </a:p>
      </dgm:t>
    </dgm:pt>
    <dgm:pt modelId="{77E4036F-8278-439F-A8C3-BFBE5397A5F8}" type="sibTrans" cxnId="{1153508D-9EB3-4B9E-8E2E-15E7FDD0165A}">
      <dgm:prSet/>
      <dgm:spPr/>
      <dgm:t>
        <a:bodyPr/>
        <a:lstStyle/>
        <a:p>
          <a:endParaRPr lang="es-CL"/>
        </a:p>
      </dgm:t>
    </dgm:pt>
    <dgm:pt modelId="{E8F7F2A1-4456-41F1-AB36-407DE757B975}">
      <dgm:prSet phldrT="[Texto]"/>
      <dgm:spPr/>
      <dgm:t>
        <a:bodyPr/>
        <a:lstStyle/>
        <a:p>
          <a:r>
            <a:rPr lang="es-CL" b="0" i="0" dirty="0" smtClean="0"/>
            <a:t>2°Dentro de los fallos de escaso análisis de criterios de cuantía se distinguen: (i) una errónea aplicación de la escala de sanciones; y (</a:t>
          </a:r>
          <a:r>
            <a:rPr lang="es-CL" b="0" i="0" dirty="0" err="1" smtClean="0"/>
            <a:t>ii</a:t>
          </a:r>
          <a:r>
            <a:rPr lang="es-CL" b="0" i="0" dirty="0" smtClean="0"/>
            <a:t>) no se considera la desproporcionalidad como una ilegalidad</a:t>
          </a:r>
          <a:endParaRPr lang="es-CL" b="0" i="0" dirty="0"/>
        </a:p>
      </dgm:t>
    </dgm:pt>
    <dgm:pt modelId="{42772B74-3F46-47C1-82B0-30EDA1BC5C5E}" type="sibTrans" cxnId="{CEFE9C7D-AA51-44F1-9FFE-17E4A232F1C2}">
      <dgm:prSet/>
      <dgm:spPr/>
      <dgm:t>
        <a:bodyPr/>
        <a:lstStyle/>
        <a:p>
          <a:endParaRPr lang="es-CL"/>
        </a:p>
      </dgm:t>
    </dgm:pt>
    <dgm:pt modelId="{7984EF0A-07AC-43CB-96BB-5856C692505D}" type="parTrans" cxnId="{CEFE9C7D-AA51-44F1-9FFE-17E4A232F1C2}">
      <dgm:prSet/>
      <dgm:spPr/>
      <dgm:t>
        <a:bodyPr/>
        <a:lstStyle/>
        <a:p>
          <a:endParaRPr lang="es-CL"/>
        </a:p>
      </dgm:t>
    </dgm:pt>
    <dgm:pt modelId="{E2B027B4-0CAE-433D-8EE8-F98F3045D212}" type="pres">
      <dgm:prSet presAssocID="{260306D9-5CA4-44D3-9195-877D9CCAE111}" presName="Name0" presStyleCnt="0">
        <dgm:presLayoutVars>
          <dgm:chMax val="4"/>
          <dgm:resizeHandles val="exact"/>
        </dgm:presLayoutVars>
      </dgm:prSet>
      <dgm:spPr/>
      <dgm:t>
        <a:bodyPr/>
        <a:lstStyle/>
        <a:p>
          <a:endParaRPr lang="es-CL"/>
        </a:p>
      </dgm:t>
    </dgm:pt>
    <dgm:pt modelId="{D35C59AA-6A49-4B66-96AA-4CA4D910489A}" type="pres">
      <dgm:prSet presAssocID="{260306D9-5CA4-44D3-9195-877D9CCAE111}" presName="ellipse" presStyleLbl="trBgShp" presStyleIdx="0" presStyleCnt="1" custLinFactNeighborX="-2320" custLinFactNeighborY="572"/>
      <dgm:spPr/>
    </dgm:pt>
    <dgm:pt modelId="{696431EB-42AD-4A89-94F7-D8D64824CB51}" type="pres">
      <dgm:prSet presAssocID="{260306D9-5CA4-44D3-9195-877D9CCAE111}" presName="arrow1" presStyleLbl="fgShp" presStyleIdx="0" presStyleCnt="1" custLinFactNeighborX="-7436" custLinFactNeighborY="46747"/>
      <dgm:spPr/>
    </dgm:pt>
    <dgm:pt modelId="{E12BFF43-0DB6-4C5B-8F14-4DE13BF5F3C0}" type="pres">
      <dgm:prSet presAssocID="{260306D9-5CA4-44D3-9195-877D9CCAE111}" presName="rectangle" presStyleLbl="revTx" presStyleIdx="0" presStyleCnt="1" custScaleX="194017" custScaleY="58974" custLinFactNeighborX="2137" custLinFactNeighborY="2778">
        <dgm:presLayoutVars>
          <dgm:bulletEnabled val="1"/>
        </dgm:presLayoutVars>
      </dgm:prSet>
      <dgm:spPr/>
      <dgm:t>
        <a:bodyPr/>
        <a:lstStyle/>
        <a:p>
          <a:endParaRPr lang="es-CL"/>
        </a:p>
      </dgm:t>
    </dgm:pt>
    <dgm:pt modelId="{FE12D659-7A15-44E3-82BA-0DE2190C03D6}" type="pres">
      <dgm:prSet presAssocID="{EAA5EB03-B9A8-4E5C-9BF4-B6CA41B92E1A}" presName="item1" presStyleLbl="node1" presStyleIdx="0" presStyleCnt="3" custScaleX="136467" custScaleY="127350" custLinFactNeighborX="-19704" custLinFactNeighborY="11844">
        <dgm:presLayoutVars>
          <dgm:bulletEnabled val="1"/>
        </dgm:presLayoutVars>
      </dgm:prSet>
      <dgm:spPr/>
      <dgm:t>
        <a:bodyPr/>
        <a:lstStyle/>
        <a:p>
          <a:endParaRPr lang="es-CL"/>
        </a:p>
      </dgm:t>
    </dgm:pt>
    <dgm:pt modelId="{12AA8C07-4892-4EA4-94F2-3AD652E70060}" type="pres">
      <dgm:prSet presAssocID="{17E3BA19-A746-432A-A087-EDC1346C6298}" presName="item2" presStyleLbl="node1" presStyleIdx="1" presStyleCnt="3" custScaleX="109687" custScaleY="91453" custLinFactNeighborX="-11681" custLinFactNeighborY="-17692">
        <dgm:presLayoutVars>
          <dgm:bulletEnabled val="1"/>
        </dgm:presLayoutVars>
      </dgm:prSet>
      <dgm:spPr/>
      <dgm:t>
        <a:bodyPr/>
        <a:lstStyle/>
        <a:p>
          <a:endParaRPr lang="es-CL"/>
        </a:p>
      </dgm:t>
    </dgm:pt>
    <dgm:pt modelId="{2F1DC220-670F-4A07-BD0C-DDF391BDCDA8}" type="pres">
      <dgm:prSet presAssocID="{F259EEA6-904B-4167-80D0-C2B10F6A6060}" presName="item3" presStyleLbl="node1" presStyleIdx="2" presStyleCnt="3" custScaleX="118804" custScaleY="109687" custLinFactNeighborX="13447" custLinFactNeighborY="1642">
        <dgm:presLayoutVars>
          <dgm:bulletEnabled val="1"/>
        </dgm:presLayoutVars>
      </dgm:prSet>
      <dgm:spPr/>
      <dgm:t>
        <a:bodyPr/>
        <a:lstStyle/>
        <a:p>
          <a:endParaRPr lang="es-CL"/>
        </a:p>
      </dgm:t>
    </dgm:pt>
    <dgm:pt modelId="{B12FC41A-7E6B-40FD-89DC-31F4AA7F53EB}" type="pres">
      <dgm:prSet presAssocID="{260306D9-5CA4-44D3-9195-877D9CCAE111}" presName="funnel" presStyleLbl="trAlignAcc1" presStyleIdx="0" presStyleCnt="1" custScaleX="102564" custScaleY="108837" custLinFactNeighborX="-2930" custLinFactNeighborY="2232"/>
      <dgm:spPr/>
      <dgm:t>
        <a:bodyPr/>
        <a:lstStyle/>
        <a:p>
          <a:endParaRPr lang="es-CL"/>
        </a:p>
      </dgm:t>
    </dgm:pt>
  </dgm:ptLst>
  <dgm:cxnLst>
    <dgm:cxn modelId="{1153508D-9EB3-4B9E-8E2E-15E7FDD0165A}" srcId="{260306D9-5CA4-44D3-9195-877D9CCAE111}" destId="{F259EEA6-904B-4167-80D0-C2B10F6A6060}" srcOrd="3" destOrd="0" parTransId="{95F9087E-8157-4E80-9510-0329EA80A3EF}" sibTransId="{77E4036F-8278-439F-A8C3-BFBE5397A5F8}"/>
    <dgm:cxn modelId="{CEFE9C7D-AA51-44F1-9FFE-17E4A232F1C2}" srcId="{260306D9-5CA4-44D3-9195-877D9CCAE111}" destId="{E8F7F2A1-4456-41F1-AB36-407DE757B975}" srcOrd="0" destOrd="0" parTransId="{7984EF0A-07AC-43CB-96BB-5856C692505D}" sibTransId="{42772B74-3F46-47C1-82B0-30EDA1BC5C5E}"/>
    <dgm:cxn modelId="{2E17EB67-8F92-46B2-A958-16F587EE456E}" srcId="{260306D9-5CA4-44D3-9195-877D9CCAE111}" destId="{17E3BA19-A746-432A-A087-EDC1346C6298}" srcOrd="2" destOrd="0" parTransId="{4A5EA58B-F140-4CDB-837D-3CDC91C93C62}" sibTransId="{0163E2C3-31C9-480D-B4F8-7BC914CF4405}"/>
    <dgm:cxn modelId="{891C3F4A-8F6F-4393-809E-BCC95D3A3197}" type="presOf" srcId="{260306D9-5CA4-44D3-9195-877D9CCAE111}" destId="{E2B027B4-0CAE-433D-8EE8-F98F3045D212}" srcOrd="0" destOrd="0" presId="urn:microsoft.com/office/officeart/2005/8/layout/funnel1"/>
    <dgm:cxn modelId="{5F3E4733-B24C-46BE-A9CA-D02037ED51F9}" type="presOf" srcId="{EAA5EB03-B9A8-4E5C-9BF4-B6CA41B92E1A}" destId="{12AA8C07-4892-4EA4-94F2-3AD652E70060}" srcOrd="0" destOrd="0" presId="urn:microsoft.com/office/officeart/2005/8/layout/funnel1"/>
    <dgm:cxn modelId="{AAB3E699-BC26-48F8-B832-1776FF582C94}" type="presOf" srcId="{F259EEA6-904B-4167-80D0-C2B10F6A6060}" destId="{E12BFF43-0DB6-4C5B-8F14-4DE13BF5F3C0}" srcOrd="0" destOrd="0" presId="urn:microsoft.com/office/officeart/2005/8/layout/funnel1"/>
    <dgm:cxn modelId="{54025BAA-420A-421E-96FD-754FE79C5A8D}" srcId="{260306D9-5CA4-44D3-9195-877D9CCAE111}" destId="{EAA5EB03-B9A8-4E5C-9BF4-B6CA41B92E1A}" srcOrd="1" destOrd="0" parTransId="{810AA446-81DB-4DBD-9784-6F7F14C50E9E}" sibTransId="{46C937C9-BF1A-4B09-AF74-8768FD16DFF7}"/>
    <dgm:cxn modelId="{E34C93C0-E2A4-4D42-8409-E5DF4CABB45D}" type="presOf" srcId="{E8F7F2A1-4456-41F1-AB36-407DE757B975}" destId="{2F1DC220-670F-4A07-BD0C-DDF391BDCDA8}" srcOrd="0" destOrd="0" presId="urn:microsoft.com/office/officeart/2005/8/layout/funnel1"/>
    <dgm:cxn modelId="{4C4FA9F6-F444-4986-80BB-01AA14B1B818}" type="presOf" srcId="{17E3BA19-A746-432A-A087-EDC1346C6298}" destId="{FE12D659-7A15-44E3-82BA-0DE2190C03D6}" srcOrd="0" destOrd="0" presId="urn:microsoft.com/office/officeart/2005/8/layout/funnel1"/>
    <dgm:cxn modelId="{AA641959-8849-42F1-9F2B-76F9954AE338}" type="presParOf" srcId="{E2B027B4-0CAE-433D-8EE8-F98F3045D212}" destId="{D35C59AA-6A49-4B66-96AA-4CA4D910489A}" srcOrd="0" destOrd="0" presId="urn:microsoft.com/office/officeart/2005/8/layout/funnel1"/>
    <dgm:cxn modelId="{EF16EB87-51EB-4A62-8F57-FCD21E4BBB7D}" type="presParOf" srcId="{E2B027B4-0CAE-433D-8EE8-F98F3045D212}" destId="{696431EB-42AD-4A89-94F7-D8D64824CB51}" srcOrd="1" destOrd="0" presId="urn:microsoft.com/office/officeart/2005/8/layout/funnel1"/>
    <dgm:cxn modelId="{1B194280-6E46-42F5-B55A-6323DED05B43}" type="presParOf" srcId="{E2B027B4-0CAE-433D-8EE8-F98F3045D212}" destId="{E12BFF43-0DB6-4C5B-8F14-4DE13BF5F3C0}" srcOrd="2" destOrd="0" presId="urn:microsoft.com/office/officeart/2005/8/layout/funnel1"/>
    <dgm:cxn modelId="{30B8B47B-DCB4-4EE2-B303-8AD3594706BB}" type="presParOf" srcId="{E2B027B4-0CAE-433D-8EE8-F98F3045D212}" destId="{FE12D659-7A15-44E3-82BA-0DE2190C03D6}" srcOrd="3" destOrd="0" presId="urn:microsoft.com/office/officeart/2005/8/layout/funnel1"/>
    <dgm:cxn modelId="{C37001E2-5E90-4C1E-B0BE-D82BC23B7942}" type="presParOf" srcId="{E2B027B4-0CAE-433D-8EE8-F98F3045D212}" destId="{12AA8C07-4892-4EA4-94F2-3AD652E70060}" srcOrd="4" destOrd="0" presId="urn:microsoft.com/office/officeart/2005/8/layout/funnel1"/>
    <dgm:cxn modelId="{DC8890F5-7E62-4F01-B342-44B8BAF2F854}" type="presParOf" srcId="{E2B027B4-0CAE-433D-8EE8-F98F3045D212}" destId="{2F1DC220-670F-4A07-BD0C-DDF391BDCDA8}" srcOrd="5" destOrd="0" presId="urn:microsoft.com/office/officeart/2005/8/layout/funnel1"/>
    <dgm:cxn modelId="{6D4EA39B-2A18-4CB8-B273-72C6654DC7B8}" type="presParOf" srcId="{E2B027B4-0CAE-433D-8EE8-F98F3045D212}" destId="{B12FC41A-7E6B-40FD-89DC-31F4AA7F53EB}" srcOrd="6" destOrd="0" presId="urn:microsoft.com/office/officeart/2005/8/layout/funne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60306D9-5CA4-44D3-9195-877D9CCAE111}" type="doc">
      <dgm:prSet loTypeId="urn:microsoft.com/office/officeart/2005/8/layout/funnel1" loCatId="relationship" qsTypeId="urn:microsoft.com/office/officeart/2005/8/quickstyle/simple1" qsCatId="simple" csTypeId="urn:microsoft.com/office/officeart/2005/8/colors/accent4_1" csCatId="accent4" phldr="1"/>
      <dgm:spPr/>
      <dgm:t>
        <a:bodyPr/>
        <a:lstStyle/>
        <a:p>
          <a:endParaRPr lang="es-CL"/>
        </a:p>
      </dgm:t>
    </dgm:pt>
    <dgm:pt modelId="{EAA5EB03-B9A8-4E5C-9BF4-B6CA41B92E1A}">
      <dgm:prSet phldrT="[Texto]"/>
      <dgm:spPr/>
      <dgm:t>
        <a:bodyPr/>
        <a:lstStyle/>
        <a:p>
          <a:r>
            <a:rPr lang="es-CL" b="0" dirty="0" smtClean="0"/>
            <a:t>1° Entre 2016 y 2017 la Corte Suprema ha dictado fallos de escaso análisis de criterios de cuantía  y otros donde estos sí se aplican</a:t>
          </a:r>
          <a:endParaRPr lang="es-CL" b="0" dirty="0"/>
        </a:p>
      </dgm:t>
    </dgm:pt>
    <dgm:pt modelId="{810AA446-81DB-4DBD-9784-6F7F14C50E9E}" type="parTrans" cxnId="{54025BAA-420A-421E-96FD-754FE79C5A8D}">
      <dgm:prSet/>
      <dgm:spPr/>
      <dgm:t>
        <a:bodyPr/>
        <a:lstStyle/>
        <a:p>
          <a:endParaRPr lang="es-CL"/>
        </a:p>
      </dgm:t>
    </dgm:pt>
    <dgm:pt modelId="{46C937C9-BF1A-4B09-AF74-8768FD16DFF7}" type="sibTrans" cxnId="{54025BAA-420A-421E-96FD-754FE79C5A8D}">
      <dgm:prSet/>
      <dgm:spPr/>
      <dgm:t>
        <a:bodyPr/>
        <a:lstStyle/>
        <a:p>
          <a:endParaRPr lang="es-CL"/>
        </a:p>
      </dgm:t>
    </dgm:pt>
    <dgm:pt modelId="{17E3BA19-A746-432A-A087-EDC1346C6298}">
      <dgm:prSet phldrT="[Texto]" custT="1"/>
      <dgm:spPr/>
      <dgm:t>
        <a:bodyPr/>
        <a:lstStyle/>
        <a:p>
          <a:r>
            <a:rPr lang="es-CL" sz="1600" dirty="0" smtClean="0"/>
            <a:t>3° Dentro de los fallos donde si se han aplicado los criterios se remite a la ley y al criterio de proporcionalidad</a:t>
          </a:r>
          <a:r>
            <a:rPr lang="es-CL" sz="1000" dirty="0" smtClean="0"/>
            <a:t>.</a:t>
          </a:r>
          <a:endParaRPr lang="es-CL" sz="1000" dirty="0"/>
        </a:p>
      </dgm:t>
    </dgm:pt>
    <dgm:pt modelId="{4A5EA58B-F140-4CDB-837D-3CDC91C93C62}" type="parTrans" cxnId="{2E17EB67-8F92-46B2-A958-16F587EE456E}">
      <dgm:prSet/>
      <dgm:spPr/>
      <dgm:t>
        <a:bodyPr/>
        <a:lstStyle/>
        <a:p>
          <a:endParaRPr lang="es-CL"/>
        </a:p>
      </dgm:t>
    </dgm:pt>
    <dgm:pt modelId="{0163E2C3-31C9-480D-B4F8-7BC914CF4405}" type="sibTrans" cxnId="{2E17EB67-8F92-46B2-A958-16F587EE456E}">
      <dgm:prSet/>
      <dgm:spPr/>
      <dgm:t>
        <a:bodyPr/>
        <a:lstStyle/>
        <a:p>
          <a:endParaRPr lang="es-CL"/>
        </a:p>
      </dgm:t>
    </dgm:pt>
    <dgm:pt modelId="{F259EEA6-904B-4167-80D0-C2B10F6A6060}">
      <dgm:prSet phldrT="[Texto]"/>
      <dgm:spPr/>
      <dgm:t>
        <a:bodyPr/>
        <a:lstStyle/>
        <a:p>
          <a:endParaRPr lang="es-CL" dirty="0"/>
        </a:p>
      </dgm:t>
    </dgm:pt>
    <dgm:pt modelId="{95F9087E-8157-4E80-9510-0329EA80A3EF}" type="parTrans" cxnId="{1153508D-9EB3-4B9E-8E2E-15E7FDD0165A}">
      <dgm:prSet/>
      <dgm:spPr/>
      <dgm:t>
        <a:bodyPr/>
        <a:lstStyle/>
        <a:p>
          <a:endParaRPr lang="es-CL"/>
        </a:p>
      </dgm:t>
    </dgm:pt>
    <dgm:pt modelId="{77E4036F-8278-439F-A8C3-BFBE5397A5F8}" type="sibTrans" cxnId="{1153508D-9EB3-4B9E-8E2E-15E7FDD0165A}">
      <dgm:prSet/>
      <dgm:spPr/>
      <dgm:t>
        <a:bodyPr/>
        <a:lstStyle/>
        <a:p>
          <a:endParaRPr lang="es-CL"/>
        </a:p>
      </dgm:t>
    </dgm:pt>
    <dgm:pt modelId="{E8F7F2A1-4456-41F1-AB36-407DE757B975}">
      <dgm:prSet phldrT="[Texto]"/>
      <dgm:spPr/>
      <dgm:t>
        <a:bodyPr/>
        <a:lstStyle/>
        <a:p>
          <a:r>
            <a:rPr lang="es-CL" b="0" i="0" dirty="0" smtClean="0"/>
            <a:t>2°Dentro de los fallos de escaso análisis de criterios de cuantía se distinguen: (i) una errónea aplicación de la escala de sanciones; y (</a:t>
          </a:r>
          <a:r>
            <a:rPr lang="es-CL" b="0" i="0" dirty="0" err="1" smtClean="0"/>
            <a:t>ii</a:t>
          </a:r>
          <a:r>
            <a:rPr lang="es-CL" b="0" i="0" dirty="0" smtClean="0"/>
            <a:t>) no se considera la desproporcionalidad como una ilegalidad</a:t>
          </a:r>
          <a:endParaRPr lang="es-CL" b="0" i="0" dirty="0"/>
        </a:p>
      </dgm:t>
    </dgm:pt>
    <dgm:pt modelId="{42772B74-3F46-47C1-82B0-30EDA1BC5C5E}" type="sibTrans" cxnId="{CEFE9C7D-AA51-44F1-9FFE-17E4A232F1C2}">
      <dgm:prSet/>
      <dgm:spPr/>
      <dgm:t>
        <a:bodyPr/>
        <a:lstStyle/>
        <a:p>
          <a:endParaRPr lang="es-CL"/>
        </a:p>
      </dgm:t>
    </dgm:pt>
    <dgm:pt modelId="{7984EF0A-07AC-43CB-96BB-5856C692505D}" type="parTrans" cxnId="{CEFE9C7D-AA51-44F1-9FFE-17E4A232F1C2}">
      <dgm:prSet/>
      <dgm:spPr/>
      <dgm:t>
        <a:bodyPr/>
        <a:lstStyle/>
        <a:p>
          <a:endParaRPr lang="es-CL"/>
        </a:p>
      </dgm:t>
    </dgm:pt>
    <dgm:pt modelId="{7C5BF635-075B-4934-A04E-AB862B36F6A8}">
      <dgm:prSet phldrT="[Texto]" custScaleX="194017" custScaleY="58974" custLinFactNeighborX="2137" custLinFactNeighborY="2778"/>
      <dgm:spPr/>
      <dgm:t>
        <a:bodyPr/>
        <a:lstStyle/>
        <a:p>
          <a:endParaRPr lang="es-CL"/>
        </a:p>
      </dgm:t>
    </dgm:pt>
    <dgm:pt modelId="{3DF76266-C454-4688-88A0-82E66008F535}" type="parTrans" cxnId="{B52E79FB-D6C7-4C5C-9A8A-CA2FE4106A8D}">
      <dgm:prSet/>
      <dgm:spPr/>
      <dgm:t>
        <a:bodyPr/>
        <a:lstStyle/>
        <a:p>
          <a:endParaRPr lang="es-CL"/>
        </a:p>
      </dgm:t>
    </dgm:pt>
    <dgm:pt modelId="{2C73B14E-8C36-4907-BDBA-36BEB02694A5}" type="sibTrans" cxnId="{B52E79FB-D6C7-4C5C-9A8A-CA2FE4106A8D}">
      <dgm:prSet/>
      <dgm:spPr/>
      <dgm:t>
        <a:bodyPr/>
        <a:lstStyle/>
        <a:p>
          <a:endParaRPr lang="es-CL"/>
        </a:p>
      </dgm:t>
    </dgm:pt>
    <dgm:pt modelId="{9AACC866-3411-416B-88FA-77E74276CDA3}">
      <dgm:prSet phldrT="[Texto]" custScaleX="194017" custScaleY="58974" custLinFactNeighborX="2137" custLinFactNeighborY="2778"/>
      <dgm:spPr/>
      <dgm:t>
        <a:bodyPr/>
        <a:lstStyle/>
        <a:p>
          <a:endParaRPr lang="es-CL"/>
        </a:p>
      </dgm:t>
    </dgm:pt>
    <dgm:pt modelId="{65DEB53B-1675-45EC-BA7B-C1BAB2F14953}" type="parTrans" cxnId="{86BB0942-06FE-4654-94B4-C1CE4C4249C9}">
      <dgm:prSet/>
      <dgm:spPr/>
      <dgm:t>
        <a:bodyPr/>
        <a:lstStyle/>
        <a:p>
          <a:endParaRPr lang="es-CL"/>
        </a:p>
      </dgm:t>
    </dgm:pt>
    <dgm:pt modelId="{7C241528-BF47-4F66-B714-97CB3BC2DE0C}" type="sibTrans" cxnId="{86BB0942-06FE-4654-94B4-C1CE4C4249C9}">
      <dgm:prSet/>
      <dgm:spPr/>
      <dgm:t>
        <a:bodyPr/>
        <a:lstStyle/>
        <a:p>
          <a:endParaRPr lang="es-CL"/>
        </a:p>
      </dgm:t>
    </dgm:pt>
    <dgm:pt modelId="{E2B027B4-0CAE-433D-8EE8-F98F3045D212}" type="pres">
      <dgm:prSet presAssocID="{260306D9-5CA4-44D3-9195-877D9CCAE111}" presName="Name0" presStyleCnt="0">
        <dgm:presLayoutVars>
          <dgm:chMax val="4"/>
          <dgm:resizeHandles val="exact"/>
        </dgm:presLayoutVars>
      </dgm:prSet>
      <dgm:spPr/>
      <dgm:t>
        <a:bodyPr/>
        <a:lstStyle/>
        <a:p>
          <a:endParaRPr lang="es-CL"/>
        </a:p>
      </dgm:t>
    </dgm:pt>
    <dgm:pt modelId="{D35C59AA-6A49-4B66-96AA-4CA4D910489A}" type="pres">
      <dgm:prSet presAssocID="{260306D9-5CA4-44D3-9195-877D9CCAE111}" presName="ellipse" presStyleLbl="trBgShp" presStyleIdx="0" presStyleCnt="1" custLinFactNeighborX="-2320" custLinFactNeighborY="572"/>
      <dgm:spPr/>
    </dgm:pt>
    <dgm:pt modelId="{696431EB-42AD-4A89-94F7-D8D64824CB51}" type="pres">
      <dgm:prSet presAssocID="{260306D9-5CA4-44D3-9195-877D9CCAE111}" presName="arrow1" presStyleLbl="fgShp" presStyleIdx="0" presStyleCnt="1" custLinFactNeighborX="-7436" custLinFactNeighborY="21106"/>
      <dgm:spPr/>
    </dgm:pt>
    <dgm:pt modelId="{E12BFF43-0DB6-4C5B-8F14-4DE13BF5F3C0}" type="pres">
      <dgm:prSet presAssocID="{260306D9-5CA4-44D3-9195-877D9CCAE111}" presName="rectangle" presStyleLbl="revTx" presStyleIdx="0" presStyleCnt="1" custScaleX="194017" custScaleY="58974" custLinFactNeighborX="2137" custLinFactNeighborY="2778">
        <dgm:presLayoutVars>
          <dgm:bulletEnabled val="1"/>
        </dgm:presLayoutVars>
      </dgm:prSet>
      <dgm:spPr/>
      <dgm:t>
        <a:bodyPr/>
        <a:lstStyle/>
        <a:p>
          <a:endParaRPr lang="es-CL"/>
        </a:p>
      </dgm:t>
    </dgm:pt>
    <dgm:pt modelId="{FE12D659-7A15-44E3-82BA-0DE2190C03D6}" type="pres">
      <dgm:prSet presAssocID="{EAA5EB03-B9A8-4E5C-9BF4-B6CA41B92E1A}" presName="item1" presStyleLbl="node1" presStyleIdx="0" presStyleCnt="3" custScaleX="136467" custScaleY="127350" custLinFactNeighborX="-19704" custLinFactNeighborY="11844">
        <dgm:presLayoutVars>
          <dgm:bulletEnabled val="1"/>
        </dgm:presLayoutVars>
      </dgm:prSet>
      <dgm:spPr/>
      <dgm:t>
        <a:bodyPr/>
        <a:lstStyle/>
        <a:p>
          <a:endParaRPr lang="es-CL"/>
        </a:p>
      </dgm:t>
    </dgm:pt>
    <dgm:pt modelId="{12AA8C07-4892-4EA4-94F2-3AD652E70060}" type="pres">
      <dgm:prSet presAssocID="{17E3BA19-A746-432A-A087-EDC1346C6298}" presName="item2" presStyleLbl="node1" presStyleIdx="1" presStyleCnt="3" custScaleX="109687" custScaleY="91453" custLinFactNeighborX="-11681" custLinFactNeighborY="-17692">
        <dgm:presLayoutVars>
          <dgm:bulletEnabled val="1"/>
        </dgm:presLayoutVars>
      </dgm:prSet>
      <dgm:spPr/>
      <dgm:t>
        <a:bodyPr/>
        <a:lstStyle/>
        <a:p>
          <a:endParaRPr lang="es-CL"/>
        </a:p>
      </dgm:t>
    </dgm:pt>
    <dgm:pt modelId="{2F1DC220-670F-4A07-BD0C-DDF391BDCDA8}" type="pres">
      <dgm:prSet presAssocID="{F259EEA6-904B-4167-80D0-C2B10F6A6060}" presName="item3" presStyleLbl="node1" presStyleIdx="2" presStyleCnt="3" custScaleX="118804" custScaleY="109687" custLinFactNeighborX="13447" custLinFactNeighborY="1642">
        <dgm:presLayoutVars>
          <dgm:bulletEnabled val="1"/>
        </dgm:presLayoutVars>
      </dgm:prSet>
      <dgm:spPr/>
      <dgm:t>
        <a:bodyPr/>
        <a:lstStyle/>
        <a:p>
          <a:endParaRPr lang="es-CL"/>
        </a:p>
      </dgm:t>
    </dgm:pt>
    <dgm:pt modelId="{B12FC41A-7E6B-40FD-89DC-31F4AA7F53EB}" type="pres">
      <dgm:prSet presAssocID="{260306D9-5CA4-44D3-9195-877D9CCAE111}" presName="funnel" presStyleLbl="trAlignAcc1" presStyleIdx="0" presStyleCnt="1" custScaleX="102564" custScaleY="108837" custLinFactNeighborX="-2930" custLinFactNeighborY="2232"/>
      <dgm:spPr/>
      <dgm:t>
        <a:bodyPr/>
        <a:lstStyle/>
        <a:p>
          <a:endParaRPr lang="es-CL"/>
        </a:p>
      </dgm:t>
    </dgm:pt>
  </dgm:ptLst>
  <dgm:cxnLst>
    <dgm:cxn modelId="{1153508D-9EB3-4B9E-8E2E-15E7FDD0165A}" srcId="{260306D9-5CA4-44D3-9195-877D9CCAE111}" destId="{F259EEA6-904B-4167-80D0-C2B10F6A6060}" srcOrd="3" destOrd="0" parTransId="{95F9087E-8157-4E80-9510-0329EA80A3EF}" sibTransId="{77E4036F-8278-439F-A8C3-BFBE5397A5F8}"/>
    <dgm:cxn modelId="{CEFE9C7D-AA51-44F1-9FFE-17E4A232F1C2}" srcId="{260306D9-5CA4-44D3-9195-877D9CCAE111}" destId="{E8F7F2A1-4456-41F1-AB36-407DE757B975}" srcOrd="0" destOrd="0" parTransId="{7984EF0A-07AC-43CB-96BB-5856C692505D}" sibTransId="{42772B74-3F46-47C1-82B0-30EDA1BC5C5E}"/>
    <dgm:cxn modelId="{2E17EB67-8F92-46B2-A958-16F587EE456E}" srcId="{260306D9-5CA4-44D3-9195-877D9CCAE111}" destId="{17E3BA19-A746-432A-A087-EDC1346C6298}" srcOrd="2" destOrd="0" parTransId="{4A5EA58B-F140-4CDB-837D-3CDC91C93C62}" sibTransId="{0163E2C3-31C9-480D-B4F8-7BC914CF4405}"/>
    <dgm:cxn modelId="{0757FFF4-4C25-4AA3-9010-81CCB19C8A67}" type="presOf" srcId="{EAA5EB03-B9A8-4E5C-9BF4-B6CA41B92E1A}" destId="{12AA8C07-4892-4EA4-94F2-3AD652E70060}" srcOrd="0" destOrd="0" presId="urn:microsoft.com/office/officeart/2005/8/layout/funnel1"/>
    <dgm:cxn modelId="{B52E79FB-D6C7-4C5C-9A8A-CA2FE4106A8D}" srcId="{260306D9-5CA4-44D3-9195-877D9CCAE111}" destId="{7C5BF635-075B-4934-A04E-AB862B36F6A8}" srcOrd="4" destOrd="0" parTransId="{3DF76266-C454-4688-88A0-82E66008F535}" sibTransId="{2C73B14E-8C36-4907-BDBA-36BEB02694A5}"/>
    <dgm:cxn modelId="{A69C7169-EF6F-4B8A-A25C-75161A963D8D}" type="presOf" srcId="{17E3BA19-A746-432A-A087-EDC1346C6298}" destId="{FE12D659-7A15-44E3-82BA-0DE2190C03D6}" srcOrd="0" destOrd="0" presId="urn:microsoft.com/office/officeart/2005/8/layout/funnel1"/>
    <dgm:cxn modelId="{E339FF93-0978-4569-B80F-F6906B83F8EB}" type="presOf" srcId="{E8F7F2A1-4456-41F1-AB36-407DE757B975}" destId="{2F1DC220-670F-4A07-BD0C-DDF391BDCDA8}" srcOrd="0" destOrd="0" presId="urn:microsoft.com/office/officeart/2005/8/layout/funnel1"/>
    <dgm:cxn modelId="{2E1ECEE4-0EB1-4B98-AD41-744515FC3676}" type="presOf" srcId="{F259EEA6-904B-4167-80D0-C2B10F6A6060}" destId="{E12BFF43-0DB6-4C5B-8F14-4DE13BF5F3C0}" srcOrd="0" destOrd="0" presId="urn:microsoft.com/office/officeart/2005/8/layout/funnel1"/>
    <dgm:cxn modelId="{BA26EE1D-3008-489E-B728-D8265099BCA1}" type="presOf" srcId="{260306D9-5CA4-44D3-9195-877D9CCAE111}" destId="{E2B027B4-0CAE-433D-8EE8-F98F3045D212}" srcOrd="0" destOrd="0" presId="urn:microsoft.com/office/officeart/2005/8/layout/funnel1"/>
    <dgm:cxn modelId="{86BB0942-06FE-4654-94B4-C1CE4C4249C9}" srcId="{260306D9-5CA4-44D3-9195-877D9CCAE111}" destId="{9AACC866-3411-416B-88FA-77E74276CDA3}" srcOrd="5" destOrd="0" parTransId="{65DEB53B-1675-45EC-BA7B-C1BAB2F14953}" sibTransId="{7C241528-BF47-4F66-B714-97CB3BC2DE0C}"/>
    <dgm:cxn modelId="{54025BAA-420A-421E-96FD-754FE79C5A8D}" srcId="{260306D9-5CA4-44D3-9195-877D9CCAE111}" destId="{EAA5EB03-B9A8-4E5C-9BF4-B6CA41B92E1A}" srcOrd="1" destOrd="0" parTransId="{810AA446-81DB-4DBD-9784-6F7F14C50E9E}" sibTransId="{46C937C9-BF1A-4B09-AF74-8768FD16DFF7}"/>
    <dgm:cxn modelId="{1ECBA814-3C24-43D9-A215-8C09BA54DEAB}" type="presParOf" srcId="{E2B027B4-0CAE-433D-8EE8-F98F3045D212}" destId="{D35C59AA-6A49-4B66-96AA-4CA4D910489A}" srcOrd="0" destOrd="0" presId="urn:microsoft.com/office/officeart/2005/8/layout/funnel1"/>
    <dgm:cxn modelId="{82B32DDD-1031-40E0-B33A-9DB89F711D9F}" type="presParOf" srcId="{E2B027B4-0CAE-433D-8EE8-F98F3045D212}" destId="{696431EB-42AD-4A89-94F7-D8D64824CB51}" srcOrd="1" destOrd="0" presId="urn:microsoft.com/office/officeart/2005/8/layout/funnel1"/>
    <dgm:cxn modelId="{B8336370-212F-4F7B-90DA-F515BFB5C922}" type="presParOf" srcId="{E2B027B4-0CAE-433D-8EE8-F98F3045D212}" destId="{E12BFF43-0DB6-4C5B-8F14-4DE13BF5F3C0}" srcOrd="2" destOrd="0" presId="urn:microsoft.com/office/officeart/2005/8/layout/funnel1"/>
    <dgm:cxn modelId="{B6E41540-71E7-4930-839B-2C909FB9DEEB}" type="presParOf" srcId="{E2B027B4-0CAE-433D-8EE8-F98F3045D212}" destId="{FE12D659-7A15-44E3-82BA-0DE2190C03D6}" srcOrd="3" destOrd="0" presId="urn:microsoft.com/office/officeart/2005/8/layout/funnel1"/>
    <dgm:cxn modelId="{205FE384-B56A-4275-9451-12D234AC955F}" type="presParOf" srcId="{E2B027B4-0CAE-433D-8EE8-F98F3045D212}" destId="{12AA8C07-4892-4EA4-94F2-3AD652E70060}" srcOrd="4" destOrd="0" presId="urn:microsoft.com/office/officeart/2005/8/layout/funnel1"/>
    <dgm:cxn modelId="{8DE47FD4-F17C-403F-838E-458608FB5E6B}" type="presParOf" srcId="{E2B027B4-0CAE-433D-8EE8-F98F3045D212}" destId="{2F1DC220-670F-4A07-BD0C-DDF391BDCDA8}" srcOrd="5" destOrd="0" presId="urn:microsoft.com/office/officeart/2005/8/layout/funnel1"/>
    <dgm:cxn modelId="{0006E71D-877A-4760-964A-FC18AA8307CE}" type="presParOf" srcId="{E2B027B4-0CAE-433D-8EE8-F98F3045D212}" destId="{B12FC41A-7E6B-40FD-89DC-31F4AA7F53EB}" srcOrd="6" destOrd="0" presId="urn:microsoft.com/office/officeart/2005/8/layout/funne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DDC7B3-FE17-4ACB-998A-D6FBA4AF9BF4}">
      <dsp:nvSpPr>
        <dsp:cNvPr id="0" name=""/>
        <dsp:cNvSpPr/>
      </dsp:nvSpPr>
      <dsp:spPr>
        <a:xfrm>
          <a:off x="4377" y="1614813"/>
          <a:ext cx="2370236" cy="19549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171450" lvl="1" indent="-171450" algn="l" defTabSz="800100">
            <a:lnSpc>
              <a:spcPct val="90000"/>
            </a:lnSpc>
            <a:spcBef>
              <a:spcPct val="0"/>
            </a:spcBef>
            <a:spcAft>
              <a:spcPct val="15000"/>
            </a:spcAft>
            <a:buChar char="••"/>
          </a:pPr>
          <a:r>
            <a:rPr lang="es-CL" sz="1800" kern="1200" dirty="0" smtClean="0"/>
            <a:t>Se debe determinar la ocurrencia de la acción ilegal e imputable</a:t>
          </a:r>
          <a:endParaRPr lang="es-CL" sz="1800" kern="1200" dirty="0"/>
        </a:p>
      </dsp:txBody>
      <dsp:txXfrm>
        <a:off x="4377" y="1614813"/>
        <a:ext cx="2370236" cy="1536031"/>
      </dsp:txXfrm>
    </dsp:sp>
    <dsp:sp modelId="{FC408899-39C0-4256-A1CF-2D536B8FF069}">
      <dsp:nvSpPr>
        <dsp:cNvPr id="0" name=""/>
        <dsp:cNvSpPr/>
      </dsp:nvSpPr>
      <dsp:spPr>
        <a:xfrm>
          <a:off x="1355424" y="2148789"/>
          <a:ext cx="2512931" cy="2512931"/>
        </a:xfrm>
        <a:prstGeom prst="leftCircularArrow">
          <a:avLst>
            <a:gd name="adj1" fmla="val 2755"/>
            <a:gd name="adj2" fmla="val 335908"/>
            <a:gd name="adj3" fmla="val 2111419"/>
            <a:gd name="adj4" fmla="val 9024489"/>
            <a:gd name="adj5" fmla="val 321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B26369-A6CC-42D5-9B00-9107B43922CA}">
      <dsp:nvSpPr>
        <dsp:cNvPr id="0" name=""/>
        <dsp:cNvSpPr/>
      </dsp:nvSpPr>
      <dsp:spPr>
        <a:xfrm>
          <a:off x="531096" y="3150845"/>
          <a:ext cx="2106877" cy="8378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s-CL" sz="1700" b="1" kern="1200" dirty="0" smtClean="0"/>
            <a:t>1. Determinación de la ocurrencia de la infracción</a:t>
          </a:r>
          <a:endParaRPr lang="es-CL" sz="1700" b="1" kern="1200" dirty="0"/>
        </a:p>
      </dsp:txBody>
      <dsp:txXfrm>
        <a:off x="531096" y="3150845"/>
        <a:ext cx="2106877" cy="837835"/>
      </dsp:txXfrm>
    </dsp:sp>
    <dsp:sp modelId="{749083DA-BB93-4D8A-894E-282AE3114356}">
      <dsp:nvSpPr>
        <dsp:cNvPr id="0" name=""/>
        <dsp:cNvSpPr/>
      </dsp:nvSpPr>
      <dsp:spPr>
        <a:xfrm>
          <a:off x="2967677" y="1614813"/>
          <a:ext cx="2370236" cy="19549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171450" lvl="1" indent="-171450" algn="l" defTabSz="800100">
            <a:lnSpc>
              <a:spcPct val="90000"/>
            </a:lnSpc>
            <a:spcBef>
              <a:spcPct val="0"/>
            </a:spcBef>
            <a:spcAft>
              <a:spcPct val="15000"/>
            </a:spcAft>
            <a:buChar char="••"/>
          </a:pPr>
          <a:r>
            <a:rPr lang="es-CL" sz="1800" kern="1200" dirty="0" smtClean="0"/>
            <a:t>Gravísima</a:t>
          </a:r>
          <a:endParaRPr lang="es-CL" sz="1800" kern="1200" dirty="0"/>
        </a:p>
        <a:p>
          <a:pPr marL="171450" lvl="1" indent="-171450" algn="l" defTabSz="800100">
            <a:lnSpc>
              <a:spcPct val="90000"/>
            </a:lnSpc>
            <a:spcBef>
              <a:spcPct val="0"/>
            </a:spcBef>
            <a:spcAft>
              <a:spcPct val="15000"/>
            </a:spcAft>
            <a:buChar char="••"/>
          </a:pPr>
          <a:r>
            <a:rPr lang="es-CL" sz="1800" kern="1200" dirty="0" smtClean="0"/>
            <a:t>Grave</a:t>
          </a:r>
          <a:endParaRPr lang="es-CL" sz="1800" kern="1200" dirty="0"/>
        </a:p>
        <a:p>
          <a:pPr marL="171450" lvl="1" indent="-171450" algn="l" defTabSz="800100">
            <a:lnSpc>
              <a:spcPct val="90000"/>
            </a:lnSpc>
            <a:spcBef>
              <a:spcPct val="0"/>
            </a:spcBef>
            <a:spcAft>
              <a:spcPct val="15000"/>
            </a:spcAft>
            <a:buChar char="••"/>
          </a:pPr>
          <a:r>
            <a:rPr lang="es-CL" sz="1800" kern="1200" dirty="0" smtClean="0"/>
            <a:t>Leve</a:t>
          </a:r>
          <a:endParaRPr lang="es-CL" sz="1800" kern="1200" dirty="0"/>
        </a:p>
      </dsp:txBody>
      <dsp:txXfrm>
        <a:off x="2967677" y="2033730"/>
        <a:ext cx="2370236" cy="1536031"/>
      </dsp:txXfrm>
    </dsp:sp>
    <dsp:sp modelId="{10166BAD-D2B9-4345-A1F6-40D6AE841409}">
      <dsp:nvSpPr>
        <dsp:cNvPr id="0" name=""/>
        <dsp:cNvSpPr/>
      </dsp:nvSpPr>
      <dsp:spPr>
        <a:xfrm>
          <a:off x="4298972" y="446203"/>
          <a:ext cx="2815794" cy="2815794"/>
        </a:xfrm>
        <a:prstGeom prst="circularArrow">
          <a:avLst>
            <a:gd name="adj1" fmla="val 2459"/>
            <a:gd name="adj2" fmla="val 297720"/>
            <a:gd name="adj3" fmla="val 19526770"/>
            <a:gd name="adj4" fmla="val 12575511"/>
            <a:gd name="adj5" fmla="val 28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F749A4E-6B9F-4D40-A556-65CCB4FE20FD}">
      <dsp:nvSpPr>
        <dsp:cNvPr id="0" name=""/>
        <dsp:cNvSpPr/>
      </dsp:nvSpPr>
      <dsp:spPr>
        <a:xfrm>
          <a:off x="3494397" y="1195895"/>
          <a:ext cx="2106877" cy="8378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s-CL" sz="1700" b="1" kern="1200" dirty="0" smtClean="0"/>
            <a:t>2. Calificación jurídica de la infracción</a:t>
          </a:r>
          <a:endParaRPr lang="es-CL" sz="1700" b="1" kern="1200" dirty="0"/>
        </a:p>
      </dsp:txBody>
      <dsp:txXfrm>
        <a:off x="3494397" y="1195895"/>
        <a:ext cx="2106877" cy="837835"/>
      </dsp:txXfrm>
    </dsp:sp>
    <dsp:sp modelId="{45E2CDE1-D19D-4B4D-AC03-9752AF296E35}">
      <dsp:nvSpPr>
        <dsp:cNvPr id="0" name=""/>
        <dsp:cNvSpPr/>
      </dsp:nvSpPr>
      <dsp:spPr>
        <a:xfrm>
          <a:off x="5930978" y="1614813"/>
          <a:ext cx="2370236" cy="195494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171450" lvl="1" indent="-171450" algn="l" defTabSz="800100">
            <a:lnSpc>
              <a:spcPct val="90000"/>
            </a:lnSpc>
            <a:spcBef>
              <a:spcPct val="0"/>
            </a:spcBef>
            <a:spcAft>
              <a:spcPct val="15000"/>
            </a:spcAft>
            <a:buChar char="••"/>
          </a:pPr>
          <a:r>
            <a:rPr lang="es-CL" sz="1800" i="1" kern="1200" dirty="0" smtClean="0"/>
            <a:t>Gravísima</a:t>
          </a:r>
          <a:r>
            <a:rPr lang="es-CL" sz="1800" kern="1200" dirty="0" smtClean="0"/>
            <a:t>: hasta 10.000 UTA</a:t>
          </a:r>
          <a:endParaRPr lang="es-CL" sz="1800" kern="1200" dirty="0"/>
        </a:p>
        <a:p>
          <a:pPr marL="171450" lvl="1" indent="-171450" algn="l" defTabSz="800100">
            <a:lnSpc>
              <a:spcPct val="90000"/>
            </a:lnSpc>
            <a:spcBef>
              <a:spcPct val="0"/>
            </a:spcBef>
            <a:spcAft>
              <a:spcPct val="15000"/>
            </a:spcAft>
            <a:buChar char="••"/>
          </a:pPr>
          <a:r>
            <a:rPr lang="es-CL" sz="1800" i="1" kern="1200" dirty="0" smtClean="0"/>
            <a:t>Grave</a:t>
          </a:r>
          <a:r>
            <a:rPr lang="es-CL" sz="1800" kern="1200" dirty="0" smtClean="0"/>
            <a:t>: hasta 5.000 UTA</a:t>
          </a:r>
          <a:endParaRPr lang="es-CL" sz="1800" kern="1200" dirty="0"/>
        </a:p>
        <a:p>
          <a:pPr marL="171450" lvl="1" indent="-171450" algn="l" defTabSz="800100">
            <a:lnSpc>
              <a:spcPct val="90000"/>
            </a:lnSpc>
            <a:spcBef>
              <a:spcPct val="0"/>
            </a:spcBef>
            <a:spcAft>
              <a:spcPct val="15000"/>
            </a:spcAft>
            <a:buChar char="••"/>
          </a:pPr>
          <a:r>
            <a:rPr lang="es-CL" sz="1800" i="1" kern="1200" dirty="0" smtClean="0"/>
            <a:t>Leve</a:t>
          </a:r>
          <a:r>
            <a:rPr lang="es-CL" sz="1800" kern="1200" dirty="0" smtClean="0"/>
            <a:t>: hasta 500 UTA</a:t>
          </a:r>
          <a:endParaRPr lang="es-CL" sz="1800" kern="1200" dirty="0"/>
        </a:p>
      </dsp:txBody>
      <dsp:txXfrm>
        <a:off x="5930978" y="1614813"/>
        <a:ext cx="2370236" cy="1536031"/>
      </dsp:txXfrm>
    </dsp:sp>
    <dsp:sp modelId="{A8F92D6B-5D6E-4A78-9839-26B6B472DF74}">
      <dsp:nvSpPr>
        <dsp:cNvPr id="0" name=""/>
        <dsp:cNvSpPr/>
      </dsp:nvSpPr>
      <dsp:spPr>
        <a:xfrm>
          <a:off x="6457697" y="3150845"/>
          <a:ext cx="2106877" cy="8378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s-CL" sz="1700" b="1" kern="1200" dirty="0" smtClean="0"/>
            <a:t>3. Determinación de la sanción aplicable</a:t>
          </a:r>
          <a:endParaRPr lang="es-CL" sz="1700" b="1" kern="1200" dirty="0"/>
        </a:p>
      </dsp:txBody>
      <dsp:txXfrm>
        <a:off x="6457697" y="3150845"/>
        <a:ext cx="2106877" cy="83783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5C59AA-6A49-4B66-96AA-4CA4D910489A}">
      <dsp:nvSpPr>
        <dsp:cNvPr id="0" name=""/>
        <dsp:cNvSpPr/>
      </dsp:nvSpPr>
      <dsp:spPr>
        <a:xfrm>
          <a:off x="1656198" y="432043"/>
          <a:ext cx="4528403" cy="1572654"/>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6431EB-42AD-4A89-94F7-D8D64824CB51}">
      <dsp:nvSpPr>
        <dsp:cNvPr id="0" name=""/>
        <dsp:cNvSpPr/>
      </dsp:nvSpPr>
      <dsp:spPr>
        <a:xfrm>
          <a:off x="3528396" y="4536506"/>
          <a:ext cx="877597" cy="561662"/>
        </a:xfrm>
        <a:prstGeom prst="downArrow">
          <a:avLst/>
        </a:prstGeom>
        <a:solidFill>
          <a:schemeClr val="accent4">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2BFF43-0DB6-4C5B-8F14-4DE13BF5F3C0}">
      <dsp:nvSpPr>
        <dsp:cNvPr id="0" name=""/>
        <dsp:cNvSpPr/>
      </dsp:nvSpPr>
      <dsp:spPr>
        <a:xfrm>
          <a:off x="396055" y="4968557"/>
          <a:ext cx="8172904" cy="6210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endParaRPr lang="es-CL" sz="2200" kern="1200" dirty="0"/>
        </a:p>
      </dsp:txBody>
      <dsp:txXfrm>
        <a:off x="396055" y="4968557"/>
        <a:ext cx="8172904" cy="621065"/>
      </dsp:txXfrm>
    </dsp:sp>
    <dsp:sp modelId="{F0F95679-8D82-4A18-8E1B-BFE93FF35BA5}">
      <dsp:nvSpPr>
        <dsp:cNvPr id="0" name=""/>
        <dsp:cNvSpPr/>
      </dsp:nvSpPr>
      <dsp:spPr>
        <a:xfrm>
          <a:off x="2812811" y="510807"/>
          <a:ext cx="2457273" cy="2457273"/>
        </a:xfrm>
        <a:prstGeom prst="ellipse">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CL" sz="1500" b="0" kern="1200" dirty="0" smtClean="0"/>
            <a:t>1° Entre 2016 y 2017 la Corte Suprema ha dictado fallos de escaso análisis de criterios de cuantía  y otros donde estos sí se aplican</a:t>
          </a:r>
          <a:endParaRPr lang="es-CL" sz="1500" b="0" kern="1200" dirty="0"/>
        </a:p>
      </dsp:txBody>
      <dsp:txXfrm>
        <a:off x="2812811" y="510807"/>
        <a:ext cx="2457273" cy="2457273"/>
      </dsp:txXfrm>
    </dsp:sp>
    <dsp:sp modelId="{B12FC41A-7E6B-40FD-89DC-31F4AA7F53EB}">
      <dsp:nvSpPr>
        <dsp:cNvPr id="0" name=""/>
        <dsp:cNvSpPr/>
      </dsp:nvSpPr>
      <dsp:spPr>
        <a:xfrm>
          <a:off x="1440172" y="216038"/>
          <a:ext cx="5040554" cy="4279075"/>
        </a:xfrm>
        <a:prstGeom prst="funnel">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5C59AA-6A49-4B66-96AA-4CA4D910489A}">
      <dsp:nvSpPr>
        <dsp:cNvPr id="0" name=""/>
        <dsp:cNvSpPr/>
      </dsp:nvSpPr>
      <dsp:spPr>
        <a:xfrm>
          <a:off x="1656198" y="432043"/>
          <a:ext cx="4528403" cy="1572654"/>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6431EB-42AD-4A89-94F7-D8D64824CB51}">
      <dsp:nvSpPr>
        <dsp:cNvPr id="0" name=""/>
        <dsp:cNvSpPr/>
      </dsp:nvSpPr>
      <dsp:spPr>
        <a:xfrm>
          <a:off x="3600403" y="4536506"/>
          <a:ext cx="877597" cy="561662"/>
        </a:xfrm>
        <a:prstGeom prst="downArrow">
          <a:avLst/>
        </a:prstGeom>
        <a:solidFill>
          <a:schemeClr val="accent4">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2BFF43-0DB6-4C5B-8F14-4DE13BF5F3C0}">
      <dsp:nvSpPr>
        <dsp:cNvPr id="0" name=""/>
        <dsp:cNvSpPr/>
      </dsp:nvSpPr>
      <dsp:spPr>
        <a:xfrm>
          <a:off x="396055" y="4968557"/>
          <a:ext cx="8172904" cy="6210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endParaRPr lang="es-CL" sz="2200" kern="1200" dirty="0"/>
        </a:p>
      </dsp:txBody>
      <dsp:txXfrm>
        <a:off x="396055" y="4968557"/>
        <a:ext cx="8172904" cy="621065"/>
      </dsp:txXfrm>
    </dsp:sp>
    <dsp:sp modelId="{FE12D659-7A15-44E3-82BA-0DE2190C03D6}">
      <dsp:nvSpPr>
        <dsp:cNvPr id="0" name=""/>
        <dsp:cNvSpPr/>
      </dsp:nvSpPr>
      <dsp:spPr>
        <a:xfrm>
          <a:off x="2160239" y="432043"/>
          <a:ext cx="1435672" cy="1291637"/>
        </a:xfrm>
        <a:prstGeom prst="ellipse">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L" sz="900" b="0" kern="1200" dirty="0" smtClean="0"/>
            <a:t>1° Entre 2016 y 2017 la Corte Suprema ha dictado fallos de escaso análisis de criterios de cuantía  y otros donde estos sí se aplican</a:t>
          </a:r>
          <a:endParaRPr lang="es-CL" sz="900" b="0" kern="1200" dirty="0"/>
        </a:p>
      </dsp:txBody>
      <dsp:txXfrm>
        <a:off x="2160239" y="432043"/>
        <a:ext cx="1435672" cy="1291637"/>
      </dsp:txXfrm>
    </dsp:sp>
    <dsp:sp modelId="{8EA50DF3-958C-425D-AA3F-D7AFACA99066}">
      <dsp:nvSpPr>
        <dsp:cNvPr id="0" name=""/>
        <dsp:cNvSpPr/>
      </dsp:nvSpPr>
      <dsp:spPr>
        <a:xfrm>
          <a:off x="3240365" y="576066"/>
          <a:ext cx="2596796" cy="2596781"/>
        </a:xfrm>
        <a:prstGeom prst="ellipse">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0" i="0" kern="1200" dirty="0" smtClean="0"/>
            <a:t>2°Dentro de los fallos de escaso análisis de criterios de cuantía se distinguen: (i) una errónea aplicación de la escala de sanciones; y (</a:t>
          </a:r>
          <a:r>
            <a:rPr lang="es-CL" sz="1400" b="0" i="0" kern="1200" dirty="0" err="1" smtClean="0"/>
            <a:t>ii</a:t>
          </a:r>
          <a:r>
            <a:rPr lang="es-CL" sz="1400" b="0" i="0" kern="1200" dirty="0" smtClean="0"/>
            <a:t>) no se considera la desproporcionalidad como una ilegalidad</a:t>
          </a:r>
          <a:endParaRPr lang="es-CL" sz="1400" b="0" i="0" kern="1200" dirty="0"/>
        </a:p>
      </dsp:txBody>
      <dsp:txXfrm>
        <a:off x="3240365" y="576066"/>
        <a:ext cx="2596796" cy="2596781"/>
      </dsp:txXfrm>
    </dsp:sp>
    <dsp:sp modelId="{B12FC41A-7E6B-40FD-89DC-31F4AA7F53EB}">
      <dsp:nvSpPr>
        <dsp:cNvPr id="0" name=""/>
        <dsp:cNvSpPr/>
      </dsp:nvSpPr>
      <dsp:spPr>
        <a:xfrm>
          <a:off x="1440172" y="72023"/>
          <a:ext cx="5040554" cy="4279075"/>
        </a:xfrm>
        <a:prstGeom prst="funnel">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5C59AA-6A49-4B66-96AA-4CA4D910489A}">
      <dsp:nvSpPr>
        <dsp:cNvPr id="0" name=""/>
        <dsp:cNvSpPr/>
      </dsp:nvSpPr>
      <dsp:spPr>
        <a:xfrm>
          <a:off x="2016206" y="432043"/>
          <a:ext cx="4528403" cy="1572654"/>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6431EB-42AD-4A89-94F7-D8D64824CB51}">
      <dsp:nvSpPr>
        <dsp:cNvPr id="0" name=""/>
        <dsp:cNvSpPr/>
      </dsp:nvSpPr>
      <dsp:spPr>
        <a:xfrm>
          <a:off x="3888430" y="4536506"/>
          <a:ext cx="877597" cy="561662"/>
        </a:xfrm>
        <a:prstGeom prst="downArrow">
          <a:avLst/>
        </a:prstGeom>
        <a:solidFill>
          <a:schemeClr val="accent4">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2BFF43-0DB6-4C5B-8F14-4DE13BF5F3C0}">
      <dsp:nvSpPr>
        <dsp:cNvPr id="0" name=""/>
        <dsp:cNvSpPr/>
      </dsp:nvSpPr>
      <dsp:spPr>
        <a:xfrm>
          <a:off x="396055" y="4968557"/>
          <a:ext cx="8172904" cy="6210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endParaRPr lang="es-CL" sz="2200" kern="1200" dirty="0"/>
        </a:p>
      </dsp:txBody>
      <dsp:txXfrm>
        <a:off x="396055" y="4968557"/>
        <a:ext cx="8172904" cy="621065"/>
      </dsp:txXfrm>
    </dsp:sp>
    <dsp:sp modelId="{FE12D659-7A15-44E3-82BA-0DE2190C03D6}">
      <dsp:nvSpPr>
        <dsp:cNvPr id="0" name=""/>
        <dsp:cNvSpPr/>
      </dsp:nvSpPr>
      <dsp:spPr>
        <a:xfrm>
          <a:off x="3168348" y="2088238"/>
          <a:ext cx="2155735" cy="2011716"/>
        </a:xfrm>
        <a:prstGeom prst="ellipse">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CL" sz="1600" kern="1200" dirty="0" smtClean="0"/>
            <a:t>3° Dentro de los fallos donde si se han aplicado los criterios se remite a la ley y al criterio de proporcionalidad</a:t>
          </a:r>
          <a:r>
            <a:rPr lang="es-CL" sz="1000" kern="1200" dirty="0" smtClean="0"/>
            <a:t>.</a:t>
          </a:r>
          <a:endParaRPr lang="es-CL" sz="1000" kern="1200" dirty="0"/>
        </a:p>
      </dsp:txBody>
      <dsp:txXfrm>
        <a:off x="3168348" y="2088238"/>
        <a:ext cx="2155735" cy="2011716"/>
      </dsp:txXfrm>
    </dsp:sp>
    <dsp:sp modelId="{12AA8C07-4892-4EA4-94F2-3AD652E70060}">
      <dsp:nvSpPr>
        <dsp:cNvPr id="0" name=""/>
        <dsp:cNvSpPr/>
      </dsp:nvSpPr>
      <dsp:spPr>
        <a:xfrm>
          <a:off x="2376259" y="720085"/>
          <a:ext cx="1732698" cy="1444660"/>
        </a:xfrm>
        <a:prstGeom prst="ellipse">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L" sz="900" b="0" kern="1200" dirty="0" smtClean="0"/>
            <a:t>1° Entre 2016 y 2017 la Corte Suprema ha dictado fallos de escaso análisis de criterios de cuantía  y otros donde estos sí se aplican</a:t>
          </a:r>
          <a:endParaRPr lang="es-CL" sz="900" b="0" kern="1200" dirty="0"/>
        </a:p>
      </dsp:txBody>
      <dsp:txXfrm>
        <a:off x="2376259" y="720085"/>
        <a:ext cx="1732698" cy="1444660"/>
      </dsp:txXfrm>
    </dsp:sp>
    <dsp:sp modelId="{2F1DC220-670F-4A07-BD0C-DDF391BDCDA8}">
      <dsp:nvSpPr>
        <dsp:cNvPr id="0" name=""/>
        <dsp:cNvSpPr/>
      </dsp:nvSpPr>
      <dsp:spPr>
        <a:xfrm>
          <a:off x="4315969" y="499550"/>
          <a:ext cx="1876717" cy="1732698"/>
        </a:xfrm>
        <a:prstGeom prst="ellipse">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L" sz="900" b="0" i="0" kern="1200" dirty="0" smtClean="0"/>
            <a:t>2°Dentro de los fallos de escaso análisis de criterios de cuantía se distinguen: (i) una errónea aplicación de la escala de sanciones; y (</a:t>
          </a:r>
          <a:r>
            <a:rPr lang="es-CL" sz="900" b="0" i="0" kern="1200" dirty="0" err="1" smtClean="0"/>
            <a:t>ii</a:t>
          </a:r>
          <a:r>
            <a:rPr lang="es-CL" sz="900" b="0" i="0" kern="1200" dirty="0" smtClean="0"/>
            <a:t>) no se considera la desproporcionalidad como una ilegalidad</a:t>
          </a:r>
          <a:endParaRPr lang="es-CL" sz="900" b="0" i="0" kern="1200" dirty="0"/>
        </a:p>
      </dsp:txBody>
      <dsp:txXfrm>
        <a:off x="4315969" y="499550"/>
        <a:ext cx="1876717" cy="1732698"/>
      </dsp:txXfrm>
    </dsp:sp>
    <dsp:sp modelId="{B12FC41A-7E6B-40FD-89DC-31F4AA7F53EB}">
      <dsp:nvSpPr>
        <dsp:cNvPr id="0" name=""/>
        <dsp:cNvSpPr/>
      </dsp:nvSpPr>
      <dsp:spPr>
        <a:xfrm>
          <a:off x="1728213" y="144011"/>
          <a:ext cx="5040554" cy="4279075"/>
        </a:xfrm>
        <a:prstGeom prst="funnel">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5C59AA-6A49-4B66-96AA-4CA4D910489A}">
      <dsp:nvSpPr>
        <dsp:cNvPr id="0" name=""/>
        <dsp:cNvSpPr/>
      </dsp:nvSpPr>
      <dsp:spPr>
        <a:xfrm>
          <a:off x="2016206" y="432043"/>
          <a:ext cx="4528403" cy="1572654"/>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6431EB-42AD-4A89-94F7-D8D64824CB51}">
      <dsp:nvSpPr>
        <dsp:cNvPr id="0" name=""/>
        <dsp:cNvSpPr/>
      </dsp:nvSpPr>
      <dsp:spPr>
        <a:xfrm>
          <a:off x="3888430" y="4392490"/>
          <a:ext cx="877597" cy="561662"/>
        </a:xfrm>
        <a:prstGeom prst="downArrow">
          <a:avLst/>
        </a:prstGeom>
        <a:solidFill>
          <a:schemeClr val="accent4">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2BFF43-0DB6-4C5B-8F14-4DE13BF5F3C0}">
      <dsp:nvSpPr>
        <dsp:cNvPr id="0" name=""/>
        <dsp:cNvSpPr/>
      </dsp:nvSpPr>
      <dsp:spPr>
        <a:xfrm>
          <a:off x="396055" y="4968557"/>
          <a:ext cx="8172904" cy="6210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endParaRPr lang="es-CL" sz="2200" kern="1200" dirty="0"/>
        </a:p>
      </dsp:txBody>
      <dsp:txXfrm>
        <a:off x="396055" y="4968557"/>
        <a:ext cx="8172904" cy="621065"/>
      </dsp:txXfrm>
    </dsp:sp>
    <dsp:sp modelId="{FE12D659-7A15-44E3-82BA-0DE2190C03D6}">
      <dsp:nvSpPr>
        <dsp:cNvPr id="0" name=""/>
        <dsp:cNvSpPr/>
      </dsp:nvSpPr>
      <dsp:spPr>
        <a:xfrm>
          <a:off x="3168348" y="2088238"/>
          <a:ext cx="2155735" cy="2011716"/>
        </a:xfrm>
        <a:prstGeom prst="ellipse">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CL" sz="1600" kern="1200" dirty="0" smtClean="0"/>
            <a:t>3° Dentro de los fallos donde si se han aplicado los criterios se remite a la ley y al criterio de proporcionalidad</a:t>
          </a:r>
          <a:r>
            <a:rPr lang="es-CL" sz="1000" kern="1200" dirty="0" smtClean="0"/>
            <a:t>.</a:t>
          </a:r>
          <a:endParaRPr lang="es-CL" sz="1000" kern="1200" dirty="0"/>
        </a:p>
      </dsp:txBody>
      <dsp:txXfrm>
        <a:off x="3168348" y="2088238"/>
        <a:ext cx="2155735" cy="2011716"/>
      </dsp:txXfrm>
    </dsp:sp>
    <dsp:sp modelId="{12AA8C07-4892-4EA4-94F2-3AD652E70060}">
      <dsp:nvSpPr>
        <dsp:cNvPr id="0" name=""/>
        <dsp:cNvSpPr/>
      </dsp:nvSpPr>
      <dsp:spPr>
        <a:xfrm>
          <a:off x="2376259" y="720085"/>
          <a:ext cx="1732698" cy="1444660"/>
        </a:xfrm>
        <a:prstGeom prst="ellipse">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L" sz="900" b="0" kern="1200" dirty="0" smtClean="0"/>
            <a:t>1° Entre 2016 y 2017 la Corte Suprema ha dictado fallos de escaso análisis de criterios de cuantía  y otros donde estos sí se aplican</a:t>
          </a:r>
          <a:endParaRPr lang="es-CL" sz="900" b="0" kern="1200" dirty="0"/>
        </a:p>
      </dsp:txBody>
      <dsp:txXfrm>
        <a:off x="2376259" y="720085"/>
        <a:ext cx="1732698" cy="1444660"/>
      </dsp:txXfrm>
    </dsp:sp>
    <dsp:sp modelId="{2F1DC220-670F-4A07-BD0C-DDF391BDCDA8}">
      <dsp:nvSpPr>
        <dsp:cNvPr id="0" name=""/>
        <dsp:cNvSpPr/>
      </dsp:nvSpPr>
      <dsp:spPr>
        <a:xfrm>
          <a:off x="4315969" y="499550"/>
          <a:ext cx="1876717" cy="1732698"/>
        </a:xfrm>
        <a:prstGeom prst="ellipse">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CL" sz="900" b="0" i="0" kern="1200" dirty="0" smtClean="0"/>
            <a:t>2°Dentro de los fallos de escaso análisis de criterios de cuantía se distinguen: (i) una errónea aplicación de la escala de sanciones; y (</a:t>
          </a:r>
          <a:r>
            <a:rPr lang="es-CL" sz="900" b="0" i="0" kern="1200" dirty="0" err="1" smtClean="0"/>
            <a:t>ii</a:t>
          </a:r>
          <a:r>
            <a:rPr lang="es-CL" sz="900" b="0" i="0" kern="1200" dirty="0" smtClean="0"/>
            <a:t>) no se considera la desproporcionalidad como una ilegalidad</a:t>
          </a:r>
          <a:endParaRPr lang="es-CL" sz="900" b="0" i="0" kern="1200" dirty="0"/>
        </a:p>
      </dsp:txBody>
      <dsp:txXfrm>
        <a:off x="4315969" y="499550"/>
        <a:ext cx="1876717" cy="1732698"/>
      </dsp:txXfrm>
    </dsp:sp>
    <dsp:sp modelId="{B12FC41A-7E6B-40FD-89DC-31F4AA7F53EB}">
      <dsp:nvSpPr>
        <dsp:cNvPr id="0" name=""/>
        <dsp:cNvSpPr/>
      </dsp:nvSpPr>
      <dsp:spPr>
        <a:xfrm>
          <a:off x="1728213" y="144011"/>
          <a:ext cx="5040554" cy="4279075"/>
        </a:xfrm>
        <a:prstGeom prst="funnel">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07C2FA-90F2-4EDD-900D-D245198C7769}" type="datetimeFigureOut">
              <a:rPr lang="es-CL" smtClean="0"/>
              <a:pPr/>
              <a:t>31-07-2017</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FC882E-D663-4049-934E-7EA6C94F66E6}"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6BFC882E-D663-4049-934E-7EA6C94F66E6}" type="slidenum">
              <a:rPr lang="es-CL" smtClean="0"/>
              <a:pPr/>
              <a:t>33</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116E029-D218-4FE7-AEE0-D8FC8CA5D294}" type="datetimeFigureOut">
              <a:rPr lang="es-CL" smtClean="0"/>
              <a:pPr/>
              <a:t>31-07-2017</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7332C4E-7D19-4714-87E7-61A1D08FEB6E}"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16E029-D218-4FE7-AEE0-D8FC8CA5D294}" type="datetimeFigureOut">
              <a:rPr lang="es-CL" smtClean="0"/>
              <a:pPr/>
              <a:t>31-07-2017</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332C4E-7D19-4714-87E7-61A1D08FEB6E}"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0"/>
            <a:ext cx="4355976" cy="3212976"/>
          </a:xfrm>
        </p:spPr>
        <p:style>
          <a:lnRef idx="1">
            <a:schemeClr val="accent3"/>
          </a:lnRef>
          <a:fillRef idx="2">
            <a:schemeClr val="accent3"/>
          </a:fillRef>
          <a:effectRef idx="1">
            <a:schemeClr val="accent3"/>
          </a:effectRef>
          <a:fontRef idx="minor">
            <a:schemeClr val="dk1"/>
          </a:fontRef>
        </p:style>
        <p:txBody>
          <a:bodyPr>
            <a:normAutofit/>
          </a:bodyPr>
          <a:lstStyle/>
          <a:p>
            <a:r>
              <a:rPr lang="es-CL" sz="3200" b="1" cap="small" dirty="0" smtClean="0"/>
              <a:t>Control judicial de la determinación de cuantía de las sanciones en materia eléctrica</a:t>
            </a:r>
            <a:endParaRPr lang="es-CL" sz="3200" b="1" cap="small" dirty="0"/>
          </a:p>
        </p:txBody>
      </p:sp>
      <p:sp>
        <p:nvSpPr>
          <p:cNvPr id="3" name="2 Subtítulo"/>
          <p:cNvSpPr>
            <a:spLocks noGrp="1"/>
          </p:cNvSpPr>
          <p:nvPr>
            <p:ph type="subTitle" idx="1"/>
          </p:nvPr>
        </p:nvSpPr>
        <p:spPr>
          <a:xfrm>
            <a:off x="4355976" y="3789040"/>
            <a:ext cx="4788024" cy="3068960"/>
          </a:xfrm>
        </p:spPr>
        <p:style>
          <a:lnRef idx="1">
            <a:schemeClr val="accent1"/>
          </a:lnRef>
          <a:fillRef idx="2">
            <a:schemeClr val="accent1"/>
          </a:fillRef>
          <a:effectRef idx="1">
            <a:schemeClr val="accent1"/>
          </a:effectRef>
          <a:fontRef idx="minor">
            <a:schemeClr val="dk1"/>
          </a:fontRef>
        </p:style>
        <p:txBody>
          <a:bodyPr>
            <a:normAutofit/>
          </a:bodyPr>
          <a:lstStyle/>
          <a:p>
            <a:pPr algn="l"/>
            <a:endParaRPr lang="es-CL" sz="2400" dirty="0" smtClean="0">
              <a:solidFill>
                <a:schemeClr val="tx1"/>
              </a:solidFill>
            </a:endParaRPr>
          </a:p>
          <a:p>
            <a:pPr algn="l">
              <a:buFont typeface="Arial" pitchFamily="34" charset="0"/>
              <a:buChar char="•"/>
            </a:pPr>
            <a:r>
              <a:rPr lang="es-CL" sz="2400" dirty="0" smtClean="0">
                <a:solidFill>
                  <a:schemeClr val="tx1"/>
                </a:solidFill>
              </a:rPr>
              <a:t>Gerardo Sanz de </a:t>
            </a:r>
            <a:r>
              <a:rPr lang="es-CL" sz="2400" dirty="0" err="1" smtClean="0">
                <a:solidFill>
                  <a:schemeClr val="tx1"/>
                </a:solidFill>
              </a:rPr>
              <a:t>Undurraga</a:t>
            </a:r>
            <a:endParaRPr lang="es-CL" sz="2400" dirty="0" smtClean="0">
              <a:solidFill>
                <a:schemeClr val="tx1"/>
              </a:solidFill>
            </a:endParaRPr>
          </a:p>
          <a:p>
            <a:pPr algn="r"/>
            <a:endParaRPr lang="es-CL" sz="2400" dirty="0" smtClean="0">
              <a:solidFill>
                <a:schemeClr val="tx1"/>
              </a:solidFill>
            </a:endParaRPr>
          </a:p>
          <a:p>
            <a:pPr algn="r"/>
            <a:r>
              <a:rPr lang="es-CL" sz="2400" i="1" dirty="0" smtClean="0">
                <a:solidFill>
                  <a:schemeClr val="tx1"/>
                </a:solidFill>
              </a:rPr>
              <a:t>Abogado PUC</a:t>
            </a:r>
          </a:p>
          <a:p>
            <a:pPr algn="r"/>
            <a:r>
              <a:rPr lang="es-CL" sz="2400" i="1" dirty="0" smtClean="0">
                <a:solidFill>
                  <a:schemeClr val="tx1"/>
                </a:solidFill>
              </a:rPr>
              <a:t>Investigador Programa de Derecho Administrativo Económico</a:t>
            </a:r>
            <a:endParaRPr lang="es-CL" sz="2400" i="1" dirty="0">
              <a:solidFill>
                <a:schemeClr val="tx1"/>
              </a:solidFill>
            </a:endParaRPr>
          </a:p>
        </p:txBody>
      </p:sp>
      <p:pic>
        <p:nvPicPr>
          <p:cNvPr id="1026" name="Picture 2" descr="C:\Users\Gerardo\AppData\Local\Microsoft\Windows\INetCache\IE\S7DIIEI5\250px-Palaciotribunales[1].jpg"/>
          <p:cNvPicPr>
            <a:picLocks noChangeAspect="1" noChangeArrowheads="1"/>
          </p:cNvPicPr>
          <p:nvPr/>
        </p:nvPicPr>
        <p:blipFill>
          <a:blip r:embed="rId2" cstate="print"/>
          <a:srcRect/>
          <a:stretch>
            <a:fillRect/>
          </a:stretch>
        </p:blipFill>
        <p:spPr bwMode="auto">
          <a:xfrm>
            <a:off x="0" y="3789040"/>
            <a:ext cx="4355976" cy="3068960"/>
          </a:xfrm>
          <a:prstGeom prst="rect">
            <a:avLst/>
          </a:prstGeom>
          <a:noFill/>
        </p:spPr>
      </p:pic>
      <p:pic>
        <p:nvPicPr>
          <p:cNvPr id="5" name="4 Imagen"/>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355976" y="0"/>
            <a:ext cx="4741042" cy="3212976"/>
          </a:xfrm>
          <a:prstGeom prst="rect">
            <a:avLst/>
          </a:prstGeom>
        </p:spPr>
      </p:pic>
      <p:sp>
        <p:nvSpPr>
          <p:cNvPr id="6" name="1 Título"/>
          <p:cNvSpPr txBox="1">
            <a:spLocks/>
          </p:cNvSpPr>
          <p:nvPr/>
        </p:nvSpPr>
        <p:spPr>
          <a:xfrm>
            <a:off x="0" y="3212976"/>
            <a:ext cx="4355976" cy="5844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L" sz="3200" b="1" i="1" u="none" strike="noStrike" kern="1200" cap="none" spc="0" normalizeH="0" baseline="0" noProof="0" dirty="0" smtClean="0">
                <a:ln>
                  <a:noFill/>
                </a:ln>
                <a:solidFill>
                  <a:schemeClr val="dk1"/>
                </a:solidFill>
                <a:effectLst/>
                <a:uLnTx/>
                <a:uFillTx/>
                <a:latin typeface="+mn-lt"/>
                <a:ea typeface="+mn-ea"/>
                <a:cs typeface="+mn-cs"/>
              </a:rPr>
              <a:t>Revisión de jurisprudencia</a:t>
            </a:r>
            <a:r>
              <a:rPr kumimoji="0" lang="es-CL" sz="3200" b="1" i="1" u="none" strike="noStrike" kern="1200" cap="none" spc="0" normalizeH="0" noProof="0" dirty="0" smtClean="0">
                <a:ln>
                  <a:noFill/>
                </a:ln>
                <a:solidFill>
                  <a:schemeClr val="dk1"/>
                </a:solidFill>
                <a:effectLst/>
                <a:uLnTx/>
                <a:uFillTx/>
                <a:latin typeface="+mn-lt"/>
                <a:ea typeface="+mn-ea"/>
                <a:cs typeface="+mn-cs"/>
              </a:rPr>
              <a:t> Corte Suprema 2016 - 2017</a:t>
            </a:r>
            <a:endParaRPr kumimoji="0" lang="es-CL" sz="3200" b="1" i="1" u="none" strike="noStrike" kern="1200" cap="none" spc="0" normalizeH="0" baseline="0" noProof="0" dirty="0" smtClean="0">
              <a:ln>
                <a:noFill/>
              </a:ln>
              <a:solidFill>
                <a:schemeClr val="dk1"/>
              </a:solidFill>
              <a:effectLst/>
              <a:uLnTx/>
              <a:uFillTx/>
              <a:latin typeface="+mn-lt"/>
              <a:ea typeface="+mn-ea"/>
              <a:cs typeface="+mn-cs"/>
            </a:endParaRPr>
          </a:p>
        </p:txBody>
      </p:sp>
      <p:sp>
        <p:nvSpPr>
          <p:cNvPr id="7" name="1 Título"/>
          <p:cNvSpPr txBox="1">
            <a:spLocks/>
          </p:cNvSpPr>
          <p:nvPr/>
        </p:nvSpPr>
        <p:spPr>
          <a:xfrm>
            <a:off x="4355976" y="3212976"/>
            <a:ext cx="478802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L" sz="3200" b="0" i="0" u="none" strike="noStrike" kern="1200" cap="none" spc="0" normalizeH="0" baseline="0" noProof="0" dirty="0" smtClean="0">
                <a:ln>
                  <a:noFill/>
                </a:ln>
                <a:solidFill>
                  <a:schemeClr val="dk1"/>
                </a:solidFill>
                <a:effectLst/>
                <a:uLnTx/>
                <a:uFillTx/>
                <a:latin typeface="+mn-lt"/>
                <a:ea typeface="+mn-ea"/>
                <a:cs typeface="+mn-cs"/>
              </a:rPr>
              <a:t>XVII Jornadas</a:t>
            </a:r>
            <a:r>
              <a:rPr kumimoji="0" lang="es-CL" sz="3200" b="0" i="0" u="none" strike="noStrike" kern="1200" cap="none" spc="0" normalizeH="0" noProof="0" dirty="0" smtClean="0">
                <a:ln>
                  <a:noFill/>
                </a:ln>
                <a:solidFill>
                  <a:schemeClr val="dk1"/>
                </a:solidFill>
                <a:effectLst/>
                <a:uLnTx/>
                <a:uFillTx/>
                <a:latin typeface="+mn-lt"/>
                <a:ea typeface="+mn-ea"/>
                <a:cs typeface="+mn-cs"/>
              </a:rPr>
              <a:t> de Derecho de Energía</a:t>
            </a:r>
            <a:endParaRPr kumimoji="0" lang="es-CL" sz="3200" b="0" i="0" u="none" strike="noStrike" kern="1200" cap="none" spc="0" normalizeH="0" baseline="0" noProof="0" dirty="0" smtClean="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
        <p:nvSpPr>
          <p:cNvPr id="5" name="2 Marcador de contenido"/>
          <p:cNvSpPr>
            <a:spLocks noGrp="1"/>
          </p:cNvSpPr>
          <p:nvPr>
            <p:ph idx="1"/>
          </p:nvPr>
        </p:nvSpPr>
        <p:spPr>
          <a:xfrm>
            <a:off x="457200" y="1600201"/>
            <a:ext cx="8219256" cy="604664"/>
          </a:xfrm>
        </p:spPr>
        <p:txBody>
          <a:bodyPr/>
          <a:lstStyle/>
          <a:p>
            <a:r>
              <a:rPr lang="es-CL" dirty="0" smtClean="0"/>
              <a:t>Ley 18.410, LSEC</a:t>
            </a:r>
          </a:p>
          <a:p>
            <a:pPr>
              <a:buNone/>
            </a:pPr>
            <a:endParaRPr lang="es-CL" dirty="0"/>
          </a:p>
        </p:txBody>
      </p:sp>
      <p:cxnSp>
        <p:nvCxnSpPr>
          <p:cNvPr id="9" name="8 Conector recto"/>
          <p:cNvCxnSpPr/>
          <p:nvPr/>
        </p:nvCxnSpPr>
        <p:spPr>
          <a:xfrm>
            <a:off x="1403648" y="2204864"/>
            <a:ext cx="0" cy="2160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1403648" y="2780928"/>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1403648" y="357301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1403648" y="4365104"/>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2 Marcador de contenido"/>
          <p:cNvSpPr txBox="1">
            <a:spLocks/>
          </p:cNvSpPr>
          <p:nvPr/>
        </p:nvSpPr>
        <p:spPr>
          <a:xfrm>
            <a:off x="2051720" y="2492896"/>
            <a:ext cx="6768752" cy="604664"/>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Potestades a la SEC para sancionar en caso de contravención a la normativa eléctrica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8" name="2 Marcador de contenido"/>
          <p:cNvSpPr txBox="1">
            <a:spLocks/>
          </p:cNvSpPr>
          <p:nvPr/>
        </p:nvSpPr>
        <p:spPr>
          <a:xfrm>
            <a:off x="2051720" y="3356992"/>
            <a:ext cx="6696744" cy="604664"/>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Establece las normas y criterios para la determinación de las sanciones: causales y cuantía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9" name="2 Marcador de contenido"/>
          <p:cNvSpPr txBox="1">
            <a:spLocks/>
          </p:cNvSpPr>
          <p:nvPr/>
        </p:nvSpPr>
        <p:spPr>
          <a:xfrm>
            <a:off x="2051720" y="4149080"/>
            <a:ext cx="6624736" cy="604664"/>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Control judicial sobre la aplicación</a:t>
            </a:r>
            <a:r>
              <a:rPr kumimoji="0" lang="es-CL" sz="3200" b="0" i="0" u="none" strike="noStrike" kern="1200" cap="none" spc="0" normalizeH="0" noProof="0" dirty="0" smtClean="0">
                <a:ln>
                  <a:noFill/>
                </a:ln>
                <a:solidFill>
                  <a:schemeClr val="tx1"/>
                </a:solidFill>
                <a:effectLst/>
                <a:uLnTx/>
                <a:uFillTx/>
                <a:latin typeface="+mn-lt"/>
                <a:ea typeface="+mn-ea"/>
                <a:cs typeface="+mn-cs"/>
              </a:rPr>
              <a:t> de multas mediante el reclamo de ilegalidad: Corte Apelaciones y Corte Suprema</a:t>
            </a: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
        <p:nvSpPr>
          <p:cNvPr id="5" name="2 Marcador de contenido"/>
          <p:cNvSpPr>
            <a:spLocks noGrp="1"/>
          </p:cNvSpPr>
          <p:nvPr>
            <p:ph idx="1"/>
          </p:nvPr>
        </p:nvSpPr>
        <p:spPr>
          <a:xfrm>
            <a:off x="457200" y="1600201"/>
            <a:ext cx="8219256" cy="604664"/>
          </a:xfrm>
        </p:spPr>
        <p:txBody>
          <a:bodyPr/>
          <a:lstStyle/>
          <a:p>
            <a:r>
              <a:rPr lang="es-CL" dirty="0" smtClean="0"/>
              <a:t>Ley 18.410, LSEC</a:t>
            </a:r>
          </a:p>
          <a:p>
            <a:pPr>
              <a:buNone/>
            </a:pPr>
            <a:endParaRPr lang="es-CL" dirty="0"/>
          </a:p>
        </p:txBody>
      </p:sp>
      <p:cxnSp>
        <p:nvCxnSpPr>
          <p:cNvPr id="9" name="8 Conector recto"/>
          <p:cNvCxnSpPr/>
          <p:nvPr/>
        </p:nvCxnSpPr>
        <p:spPr>
          <a:xfrm>
            <a:off x="1403648" y="2204864"/>
            <a:ext cx="0" cy="30963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1403648" y="2780928"/>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1403648" y="357301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1403648" y="4365104"/>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1403648" y="5229200"/>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2 Marcador de contenido"/>
          <p:cNvSpPr txBox="1">
            <a:spLocks/>
          </p:cNvSpPr>
          <p:nvPr/>
        </p:nvSpPr>
        <p:spPr>
          <a:xfrm>
            <a:off x="2051720" y="2492896"/>
            <a:ext cx="6768752" cy="604664"/>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Potestades a la SEC para sancionar en caso de contravención a la normativa eléctrica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7" name="2 Marcador de contenido"/>
          <p:cNvSpPr txBox="1">
            <a:spLocks/>
          </p:cNvSpPr>
          <p:nvPr/>
        </p:nvSpPr>
        <p:spPr>
          <a:xfrm>
            <a:off x="2051720" y="5085184"/>
            <a:ext cx="6768752" cy="1008112"/>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Este control judicial debe efectuarse en base a los mismos parámetros establecidos para la determinación de las sanciones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8" name="2 Marcador de contenido"/>
          <p:cNvSpPr txBox="1">
            <a:spLocks/>
          </p:cNvSpPr>
          <p:nvPr/>
        </p:nvSpPr>
        <p:spPr>
          <a:xfrm>
            <a:off x="2051720" y="3356992"/>
            <a:ext cx="6696744" cy="604664"/>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Establece las normas y criterios para la determinación de las sanciones: causales y cuantía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9" name="2 Marcador de contenido"/>
          <p:cNvSpPr txBox="1">
            <a:spLocks/>
          </p:cNvSpPr>
          <p:nvPr/>
        </p:nvSpPr>
        <p:spPr>
          <a:xfrm>
            <a:off x="2051720" y="4149080"/>
            <a:ext cx="6624736" cy="604664"/>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Control judicial sobre la aplicación</a:t>
            </a:r>
            <a:r>
              <a:rPr kumimoji="0" lang="es-CL" sz="3200" b="0" i="0" u="none" strike="noStrike" kern="1200" cap="none" spc="0" normalizeH="0" noProof="0" dirty="0" smtClean="0">
                <a:ln>
                  <a:noFill/>
                </a:ln>
                <a:solidFill>
                  <a:schemeClr val="tx1"/>
                </a:solidFill>
                <a:effectLst/>
                <a:uLnTx/>
                <a:uFillTx/>
                <a:latin typeface="+mn-lt"/>
                <a:ea typeface="+mn-ea"/>
                <a:cs typeface="+mn-cs"/>
              </a:rPr>
              <a:t> de multas mediante el reclamo de ilegalidad: Corte Apelaciones y Corte Suprema</a:t>
            </a: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endParaRPr lang="es-CL" dirty="0"/>
          </a:p>
          <a:p>
            <a:r>
              <a:rPr lang="es-CL" dirty="0" smtClean="0"/>
              <a:t>¿Cómo se encuentra normado el ejercicio de esta potestad sancionatoria?</a:t>
            </a:r>
          </a:p>
          <a:p>
            <a:pPr>
              <a:buNone/>
            </a:pPr>
            <a:endParaRPr lang="es-CL" dirty="0"/>
          </a:p>
        </p:txBody>
      </p:sp>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endParaRPr lang="es-CL" dirty="0"/>
          </a:p>
          <a:p>
            <a:r>
              <a:rPr lang="es-CL" dirty="0" smtClean="0"/>
              <a:t>¿Cómo se encuentra normado el ejercicio de esta potestad sancionatoria?</a:t>
            </a:r>
          </a:p>
          <a:p>
            <a:endParaRPr lang="es-CL" dirty="0" smtClean="0"/>
          </a:p>
          <a:p>
            <a:r>
              <a:rPr lang="es-CL" dirty="0" smtClean="0"/>
              <a:t>La LSEC establece verdaderos pasos o etapas que debe cumplir el órgano al momento de determinar la sanción</a:t>
            </a:r>
          </a:p>
          <a:p>
            <a:pPr>
              <a:buNone/>
            </a:pPr>
            <a:endParaRPr lang="es-CL" dirty="0"/>
          </a:p>
        </p:txBody>
      </p:sp>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925144"/>
          </a:xfrm>
        </p:spPr>
        <p:txBody>
          <a:bodyPr>
            <a:normAutofit lnSpcReduction="10000"/>
          </a:bodyPr>
          <a:lstStyle/>
          <a:p>
            <a:pPr>
              <a:buNone/>
            </a:pPr>
            <a:endParaRPr lang="es-CL" dirty="0"/>
          </a:p>
          <a:p>
            <a:r>
              <a:rPr lang="es-CL" dirty="0" smtClean="0"/>
              <a:t>¿Cómo se encuentra normado el ejercicio de esta potestad sancionatoria?</a:t>
            </a:r>
          </a:p>
          <a:p>
            <a:endParaRPr lang="es-CL" dirty="0" smtClean="0"/>
          </a:p>
          <a:p>
            <a:r>
              <a:rPr lang="es-CL" dirty="0" smtClean="0"/>
              <a:t>La LSEC establece verdaderos pasos o etapas que debe cumplir el órgano al momento de determinar la sanción</a:t>
            </a:r>
          </a:p>
          <a:p>
            <a:endParaRPr lang="es-CL" dirty="0" smtClean="0"/>
          </a:p>
          <a:p>
            <a:r>
              <a:rPr lang="es-CL" dirty="0" smtClean="0"/>
              <a:t>Artículos 15 a 16 A de la LSEC</a:t>
            </a:r>
          </a:p>
          <a:p>
            <a:pPr>
              <a:buNone/>
            </a:pPr>
            <a:endParaRPr lang="es-CL" dirty="0"/>
          </a:p>
        </p:txBody>
      </p:sp>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graphicFrame>
        <p:nvGraphicFramePr>
          <p:cNvPr id="5" name="4 Diagrama"/>
          <p:cNvGraphicFramePr/>
          <p:nvPr/>
        </p:nvGraphicFramePr>
        <p:xfrm>
          <a:off x="323528" y="1412776"/>
          <a:ext cx="856895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CL" dirty="0" smtClean="0"/>
          </a:p>
          <a:p>
            <a:endParaRPr lang="es-CL" dirty="0"/>
          </a:p>
          <a:p>
            <a:r>
              <a:rPr lang="es-CL" sz="3600" dirty="0" smtClean="0"/>
              <a:t>En este contexto… ¿Cómo determinar el monto de una sanción?</a:t>
            </a:r>
            <a:endParaRPr lang="es-CL" sz="3600" dirty="0"/>
          </a:p>
        </p:txBody>
      </p:sp>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600200"/>
            <a:ext cx="8640960" cy="4997152"/>
          </a:xfrm>
        </p:spPr>
        <p:txBody>
          <a:bodyPr/>
          <a:lstStyle/>
          <a:p>
            <a:endParaRPr lang="es-CL" dirty="0" smtClean="0"/>
          </a:p>
          <a:p>
            <a:r>
              <a:rPr lang="es-CL" dirty="0" smtClean="0"/>
              <a:t>En este contexto… ¿Cómo determinar el monto de una sanción?</a:t>
            </a:r>
          </a:p>
          <a:p>
            <a:endParaRPr lang="es-CL" dirty="0" smtClean="0"/>
          </a:p>
          <a:p>
            <a:r>
              <a:rPr lang="es-CL" dirty="0" smtClean="0"/>
              <a:t>La SEC debe considerar y ponderar las circunstancias señaladas en la ley, que son las que establecen los criterios de gradualidad: </a:t>
            </a:r>
            <a:endParaRPr lang="es-CL" dirty="0"/>
          </a:p>
        </p:txBody>
      </p:sp>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925144"/>
          </a:xfrm>
        </p:spPr>
        <p:txBody>
          <a:bodyPr>
            <a:normAutofit fontScale="77500" lnSpcReduction="20000"/>
          </a:bodyPr>
          <a:lstStyle/>
          <a:p>
            <a:endParaRPr lang="es-CL" dirty="0" smtClean="0"/>
          </a:p>
          <a:p>
            <a:r>
              <a:rPr lang="es-CL" dirty="0" smtClean="0"/>
              <a:t>La SEC debe considerar y ponderar las circunstancias señaladas en la ley, que son las que establecen los criterios de gradualidad: </a:t>
            </a:r>
          </a:p>
          <a:p>
            <a:endParaRPr lang="es-CL" i="1" dirty="0" smtClean="0"/>
          </a:p>
          <a:p>
            <a:pPr>
              <a:buNone/>
            </a:pPr>
            <a:r>
              <a:rPr lang="es-CL" sz="2300" i="1" dirty="0" smtClean="0">
                <a:solidFill>
                  <a:srgbClr val="FF0000"/>
                </a:solidFill>
              </a:rPr>
              <a:t>a</a:t>
            </a:r>
            <a:r>
              <a:rPr lang="es-CL" sz="2300" i="1" dirty="0">
                <a:solidFill>
                  <a:srgbClr val="FF0000"/>
                </a:solidFill>
              </a:rPr>
              <a:t>) La importancia del daño causado o del peligro ocasionado.</a:t>
            </a:r>
            <a:endParaRPr lang="es-CL" sz="2300" dirty="0">
              <a:solidFill>
                <a:srgbClr val="FF0000"/>
              </a:solidFill>
            </a:endParaRPr>
          </a:p>
          <a:p>
            <a:pPr>
              <a:buNone/>
            </a:pPr>
            <a:r>
              <a:rPr lang="es-CL" sz="2300" i="1" dirty="0">
                <a:solidFill>
                  <a:srgbClr val="FF0000"/>
                </a:solidFill>
              </a:rPr>
              <a:t>b) El porcentaje de usuarios afectados por la infracción.</a:t>
            </a:r>
            <a:endParaRPr lang="es-CL" sz="2300" dirty="0">
              <a:solidFill>
                <a:srgbClr val="FF0000"/>
              </a:solidFill>
            </a:endParaRPr>
          </a:p>
          <a:p>
            <a:pPr>
              <a:buNone/>
            </a:pPr>
            <a:r>
              <a:rPr lang="es-CL" sz="2300" i="1" dirty="0">
                <a:solidFill>
                  <a:srgbClr val="FF0000"/>
                </a:solidFill>
              </a:rPr>
              <a:t>c) El beneficio económico obtenido con motivo de la infracción.</a:t>
            </a:r>
            <a:endParaRPr lang="es-CL" sz="2300" dirty="0">
              <a:solidFill>
                <a:srgbClr val="FF0000"/>
              </a:solidFill>
            </a:endParaRPr>
          </a:p>
          <a:p>
            <a:pPr>
              <a:buNone/>
            </a:pPr>
            <a:r>
              <a:rPr lang="es-CL" sz="2300" i="1" dirty="0">
                <a:solidFill>
                  <a:srgbClr val="FF0000"/>
                </a:solidFill>
              </a:rPr>
              <a:t>d) La intencionalidad en la comisión de la infracción y el grado de participación en el hecho, acción u omisión constitutiva de la misma.</a:t>
            </a:r>
            <a:endParaRPr lang="es-CL" sz="2300" dirty="0">
              <a:solidFill>
                <a:srgbClr val="FF0000"/>
              </a:solidFill>
            </a:endParaRPr>
          </a:p>
          <a:p>
            <a:pPr>
              <a:buNone/>
            </a:pPr>
            <a:r>
              <a:rPr lang="es-CL" sz="2300" i="1" dirty="0">
                <a:solidFill>
                  <a:srgbClr val="FF0000"/>
                </a:solidFill>
              </a:rPr>
              <a:t>e) La conducta anterior.</a:t>
            </a:r>
            <a:endParaRPr lang="es-CL" sz="2300" dirty="0">
              <a:solidFill>
                <a:srgbClr val="FF0000"/>
              </a:solidFill>
            </a:endParaRPr>
          </a:p>
          <a:p>
            <a:pPr>
              <a:buNone/>
            </a:pPr>
            <a:r>
              <a:rPr lang="es-CL" sz="2300" i="1" dirty="0">
                <a:solidFill>
                  <a:srgbClr val="FF0000"/>
                </a:solidFill>
              </a:rPr>
              <a:t>f) La capacidad económica del infractor, especialmente si se compromete la continuidad del servicio prestado por el afectado</a:t>
            </a:r>
            <a:r>
              <a:rPr lang="es-CL" sz="2300" i="1" dirty="0" smtClean="0">
                <a:solidFill>
                  <a:srgbClr val="FF0000"/>
                </a:solidFill>
              </a:rPr>
              <a:t>.</a:t>
            </a:r>
          </a:p>
          <a:p>
            <a:pPr>
              <a:buNone/>
            </a:pPr>
            <a:endParaRPr lang="es-CL" sz="2300" i="1" dirty="0" smtClean="0">
              <a:solidFill>
                <a:srgbClr val="FF0000"/>
              </a:solidFill>
            </a:endParaRPr>
          </a:p>
          <a:p>
            <a:pPr algn="ctr">
              <a:buNone/>
            </a:pPr>
            <a:r>
              <a:rPr lang="es-CL" sz="2600" b="1" i="1" dirty="0" smtClean="0"/>
              <a:t>A lo que se debe sumar el </a:t>
            </a:r>
            <a:r>
              <a:rPr lang="es-CL" sz="2600" b="1" i="1" u="sng" dirty="0" smtClean="0"/>
              <a:t>criterio de proporcionalidad</a:t>
            </a:r>
            <a:r>
              <a:rPr lang="es-CL" sz="2600" b="1" i="1" dirty="0" smtClean="0"/>
              <a:t> al momento de aplicarse una sanción</a:t>
            </a:r>
            <a:endParaRPr lang="es-CL" sz="2600" b="1" dirty="0"/>
          </a:p>
        </p:txBody>
      </p:sp>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1420" y="589583"/>
            <a:ext cx="8229600" cy="5760640"/>
          </a:xfrm>
        </p:spPr>
        <p:txBody>
          <a:bodyPr/>
          <a:lstStyle/>
          <a:p>
            <a:pPr algn="ctr">
              <a:buNone/>
            </a:pPr>
            <a:r>
              <a:rPr lang="es-CL" sz="3600" dirty="0" smtClean="0"/>
              <a:t>JURISPRUDENCIA DE LA CORTE SUPREMA SOBRE DETERMINACIÓN DE LA CUANTÍA DE LAS SANCIONES (2016-2017)</a:t>
            </a:r>
          </a:p>
          <a:p>
            <a:pPr algn="ctr">
              <a:buNone/>
            </a:pPr>
            <a:endParaRPr lang="es-CL" sz="3600" dirty="0" smtClean="0"/>
          </a:p>
          <a:p>
            <a:pPr algn="ctr">
              <a:buNone/>
            </a:pPr>
            <a:endParaRPr lang="es-CL" sz="3600" dirty="0" smtClean="0"/>
          </a:p>
          <a:p>
            <a:pPr algn="ctr">
              <a:buNone/>
            </a:pPr>
            <a:endParaRPr lang="es-CL" sz="3600" dirty="0" smtClean="0"/>
          </a:p>
          <a:p>
            <a:pPr algn="ctr">
              <a:buNone/>
            </a:pPr>
            <a:endParaRPr lang="es-CL" sz="3600" dirty="0" smtClean="0"/>
          </a:p>
          <a:p>
            <a:pPr algn="ctr">
              <a:buNone/>
            </a:pPr>
            <a:r>
              <a:rPr lang="es-CL" sz="3600" i="1" dirty="0" smtClean="0"/>
              <a:t>¿SE APLICAN LOS CRITERIOS ESTABLECIDOS EN LA LEY?</a:t>
            </a:r>
            <a:endParaRPr lang="es-CL" sz="3600" i="1" dirty="0"/>
          </a:p>
        </p:txBody>
      </p:sp>
      <p:pic>
        <p:nvPicPr>
          <p:cNvPr id="2050" name="Picture 2" descr="C:\Program Files (x86)\Microsoft Office\MEDIA\CAGCAT10\j0300840.wmf"/>
          <p:cNvPicPr>
            <a:picLocks noChangeAspect="1" noChangeArrowheads="1"/>
          </p:cNvPicPr>
          <p:nvPr/>
        </p:nvPicPr>
        <p:blipFill>
          <a:blip r:embed="rId2" cstate="print"/>
          <a:srcRect/>
          <a:stretch>
            <a:fillRect/>
          </a:stretch>
        </p:blipFill>
        <p:spPr bwMode="auto">
          <a:xfrm>
            <a:off x="3131840" y="2348880"/>
            <a:ext cx="2734957" cy="230425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CL" i="1" dirty="0" smtClean="0"/>
              <a:t>Sumario</a:t>
            </a:r>
            <a:endParaRPr lang="es-CL" i="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997152"/>
          </a:xfrm>
        </p:spPr>
        <p:txBody>
          <a:bodyPr>
            <a:normAutofit/>
          </a:bodyPr>
          <a:lstStyle/>
          <a:p>
            <a:pPr marL="411480" algn="ctr">
              <a:buAutoNum type="arabicPeriod"/>
            </a:pPr>
            <a:r>
              <a:rPr lang="es-CL" sz="3600" b="1" i="1" dirty="0" smtClean="0"/>
              <a:t>Justificación de la cuantía en razón de existir la posibilidad de haber impuesto una mayor</a:t>
            </a:r>
          </a:p>
          <a:p>
            <a:pPr marL="411480" algn="ctr">
              <a:buNone/>
            </a:pPr>
            <a:endParaRPr lang="es-CL" sz="3600" b="1" i="1" dirty="0"/>
          </a:p>
          <a:p>
            <a:pPr marL="411480" algn="ctr">
              <a:buNone/>
            </a:pPr>
            <a:r>
              <a:rPr lang="es-CL" sz="1900" i="1" dirty="0" smtClean="0"/>
              <a:t>(i) </a:t>
            </a:r>
            <a:r>
              <a:rPr lang="es-CL" sz="1900" i="1" dirty="0" err="1" smtClean="0"/>
              <a:t>Codelco</a:t>
            </a:r>
            <a:r>
              <a:rPr lang="es-CL" sz="1900" i="1" dirty="0" smtClean="0"/>
              <a:t> con SEC (2016) Rol 35.567-2016; (</a:t>
            </a:r>
            <a:r>
              <a:rPr lang="es-CL" sz="1900" i="1" dirty="0" err="1" smtClean="0"/>
              <a:t>ii</a:t>
            </a:r>
            <a:r>
              <a:rPr lang="es-CL" sz="1900" i="1" dirty="0" smtClean="0"/>
              <a:t>) SAESA con SEC (2016) Rol 43.326-2016; (</a:t>
            </a:r>
            <a:r>
              <a:rPr lang="es-CL" sz="1900" i="1" dirty="0" err="1" smtClean="0"/>
              <a:t>iii</a:t>
            </a:r>
            <a:r>
              <a:rPr lang="es-CL" sz="1900" i="1" dirty="0" smtClean="0"/>
              <a:t>) Compañía Minera Zaldívar con SEC (2016) Rol 39.478-2016; y (</a:t>
            </a:r>
            <a:r>
              <a:rPr lang="es-CL" sz="1900" i="1" dirty="0" err="1" smtClean="0"/>
              <a:t>iv</a:t>
            </a:r>
            <a:r>
              <a:rPr lang="es-CL" sz="1900" i="1" dirty="0" smtClean="0"/>
              <a:t>) CGE con SEC (2016) Rol 47.898-2016</a:t>
            </a:r>
            <a:endParaRPr lang="es-CL" sz="1900" b="1" i="1" dirty="0" smtClean="0"/>
          </a:p>
        </p:txBody>
      </p:sp>
      <p:sp>
        <p:nvSpPr>
          <p:cNvPr id="4" name="3 Rectángulo"/>
          <p:cNvSpPr/>
          <p:nvPr/>
        </p:nvSpPr>
        <p:spPr>
          <a:xfrm>
            <a:off x="467544" y="260648"/>
            <a:ext cx="8208912" cy="12241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L" sz="3200" b="1" dirty="0" smtClean="0"/>
              <a:t>I. Fallos conformistas y de escaso análisis de criterios de cuantía</a:t>
            </a:r>
            <a:endParaRPr lang="es-CL" sz="32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997152"/>
          </a:xfrm>
        </p:spPr>
        <p:txBody>
          <a:bodyPr>
            <a:normAutofit fontScale="85000" lnSpcReduction="20000"/>
          </a:bodyPr>
          <a:lstStyle/>
          <a:p>
            <a:pPr marL="411480" algn="ctr">
              <a:buAutoNum type="arabicPeriod"/>
            </a:pPr>
            <a:r>
              <a:rPr lang="es-CL" sz="3600" b="1" i="1" dirty="0" smtClean="0"/>
              <a:t>Justificación de la cuantía en razón de existir la posibilidad de haber impuesto una mayor</a:t>
            </a:r>
          </a:p>
          <a:p>
            <a:pPr marL="411480" algn="ctr">
              <a:buAutoNum type="arabicPeriod"/>
            </a:pPr>
            <a:endParaRPr lang="es-CL" sz="3600" b="1" i="1" dirty="0" smtClean="0"/>
          </a:p>
          <a:p>
            <a:pPr algn="ctr">
              <a:buNone/>
            </a:pPr>
            <a:r>
              <a:rPr lang="es-CL" sz="1900" i="1" dirty="0" smtClean="0"/>
              <a:t>(i) </a:t>
            </a:r>
            <a:r>
              <a:rPr lang="es-CL" sz="1900" i="1" dirty="0" err="1" smtClean="0"/>
              <a:t>Codelco</a:t>
            </a:r>
            <a:r>
              <a:rPr lang="es-CL" sz="1900" i="1" dirty="0" smtClean="0"/>
              <a:t> con SEC (2016) Rol 35.567-2016; (</a:t>
            </a:r>
            <a:r>
              <a:rPr lang="es-CL" sz="1900" i="1" dirty="0" err="1" smtClean="0"/>
              <a:t>ii</a:t>
            </a:r>
            <a:r>
              <a:rPr lang="es-CL" sz="1900" i="1" dirty="0" smtClean="0"/>
              <a:t>) SAESA con SEC (2016) Rol 43.326-2016; (</a:t>
            </a:r>
            <a:r>
              <a:rPr lang="es-CL" sz="1900" i="1" dirty="0" err="1" smtClean="0"/>
              <a:t>iii</a:t>
            </a:r>
            <a:r>
              <a:rPr lang="es-CL" sz="1900" i="1" dirty="0" smtClean="0"/>
              <a:t>) Compañía Minera Zaldívar con SEC (2016) Rol 39.478-2016; y (</a:t>
            </a:r>
            <a:r>
              <a:rPr lang="es-CL" sz="1900" i="1" dirty="0" err="1" smtClean="0"/>
              <a:t>iv</a:t>
            </a:r>
            <a:r>
              <a:rPr lang="es-CL" sz="1900" i="1" dirty="0" smtClean="0"/>
              <a:t>) CGE con SEC (2016) Rol 47.898-2016:</a:t>
            </a:r>
            <a:r>
              <a:rPr lang="es-CL" sz="1900" dirty="0" smtClean="0"/>
              <a:t> </a:t>
            </a:r>
            <a:r>
              <a:rPr lang="es-CL" sz="2400" dirty="0" smtClean="0"/>
              <a:t>  </a:t>
            </a:r>
          </a:p>
          <a:p>
            <a:pPr algn="just"/>
            <a:endParaRPr lang="es-CL" i="1" dirty="0" smtClean="0"/>
          </a:p>
          <a:p>
            <a:pPr algn="just"/>
            <a:r>
              <a:rPr lang="es-CL" sz="2800" i="1" dirty="0" smtClean="0"/>
              <a:t>“…al estimarse que la sanción aplicada fue determinada conforme a derecho, atendida su calificación de </a:t>
            </a:r>
            <a:r>
              <a:rPr lang="es-CL" sz="2800" b="1" i="1" dirty="0" smtClean="0"/>
              <a:t>leve</a:t>
            </a:r>
            <a:r>
              <a:rPr lang="es-CL" sz="2800" i="1" dirty="0" smtClean="0"/>
              <a:t>, </a:t>
            </a:r>
            <a:r>
              <a:rPr lang="es-CL" sz="2800" b="1" i="1" dirty="0" smtClean="0"/>
              <a:t>de una escala de una a diez mil Unidades Tributarias Anuales</a:t>
            </a:r>
            <a:r>
              <a:rPr lang="es-CL" sz="2800" i="1" dirty="0" smtClean="0"/>
              <a:t> </a:t>
            </a:r>
            <a:r>
              <a:rPr lang="es-CL" sz="2800" b="1" i="1" u="sng" dirty="0" smtClean="0"/>
              <a:t>solamente</a:t>
            </a:r>
            <a:r>
              <a:rPr lang="es-CL" sz="2800" i="1" dirty="0" smtClean="0"/>
              <a:t> le aplicó 3600 unidades tributarias mensuales, que equivale al 3% del importa total de la multa que le es posible aplicar a la autoridad administrativa</a:t>
            </a:r>
            <a:r>
              <a:rPr lang="es-CL" sz="2800" b="1" i="1" dirty="0" smtClean="0"/>
              <a:t>, forzoso es concluir que la sentencia impugnada debe ser confirmada</a:t>
            </a:r>
            <a:r>
              <a:rPr lang="es-CL" sz="2800" i="1" dirty="0" smtClean="0"/>
              <a:t>…”.</a:t>
            </a:r>
            <a:endParaRPr lang="es-CL" sz="2800" dirty="0"/>
          </a:p>
        </p:txBody>
      </p:sp>
      <p:sp>
        <p:nvSpPr>
          <p:cNvPr id="4" name="3 Rectángulo"/>
          <p:cNvSpPr/>
          <p:nvPr/>
        </p:nvSpPr>
        <p:spPr>
          <a:xfrm>
            <a:off x="467544" y="260648"/>
            <a:ext cx="8208912" cy="12241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L" sz="3200" b="1" dirty="0" smtClean="0"/>
              <a:t>I. Fallos conformistas y de escaso análisis de criterios de cuantía</a:t>
            </a:r>
            <a:endParaRPr lang="es-CL" sz="32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600200"/>
            <a:ext cx="8712968" cy="5069160"/>
          </a:xfrm>
        </p:spPr>
        <p:txBody>
          <a:bodyPr>
            <a:normAutofit fontScale="92500" lnSpcReduction="10000"/>
          </a:bodyPr>
          <a:lstStyle/>
          <a:p>
            <a:pPr marL="411480" algn="ctr">
              <a:buAutoNum type="arabicPeriod"/>
            </a:pPr>
            <a:r>
              <a:rPr lang="es-CL" sz="2600" b="1" i="1" dirty="0" smtClean="0"/>
              <a:t>Justificación de la cuantía en razón de existir la posibilidad de haber impuesto una mayor</a:t>
            </a:r>
          </a:p>
          <a:p>
            <a:pPr marL="68580" indent="0">
              <a:buNone/>
            </a:pPr>
            <a:endParaRPr lang="es-CL" sz="3600" dirty="0">
              <a:solidFill>
                <a:schemeClr val="accent1"/>
              </a:solidFill>
            </a:endParaRPr>
          </a:p>
          <a:p>
            <a:pPr marL="68580" indent="0">
              <a:buNone/>
            </a:pPr>
            <a:r>
              <a:rPr lang="es-CL" sz="2400" dirty="0" smtClean="0">
                <a:solidFill>
                  <a:schemeClr val="accent1"/>
                </a:solidFill>
              </a:rPr>
              <a:t>a) </a:t>
            </a:r>
            <a:r>
              <a:rPr lang="es-CL" sz="2400" dirty="0" smtClean="0"/>
              <a:t>Hay una </a:t>
            </a:r>
            <a:r>
              <a:rPr lang="es-CL" sz="2400" b="1" i="1" dirty="0" smtClean="0"/>
              <a:t>errónea aplicación de la escala de sanciones </a:t>
            </a:r>
            <a:r>
              <a:rPr lang="es-CL" sz="2400" dirty="0" smtClean="0"/>
              <a:t>aplicable en virtud del art.16A LSEC: a una infracción </a:t>
            </a:r>
            <a:r>
              <a:rPr lang="es-CL" sz="2400" b="1" dirty="0" smtClean="0"/>
              <a:t>leve</a:t>
            </a:r>
            <a:r>
              <a:rPr lang="es-CL" sz="2400" dirty="0" smtClean="0"/>
              <a:t>, se le aplica la escala </a:t>
            </a:r>
            <a:r>
              <a:rPr lang="es-CL" sz="2400" dirty="0" smtClean="0"/>
              <a:t>de hasta 5.000 UTA, no 10.000 UTA; </a:t>
            </a:r>
            <a:endParaRPr lang="es-CL" sz="2400" dirty="0" smtClean="0"/>
          </a:p>
          <a:p>
            <a:pPr marL="411480">
              <a:buAutoNum type="alphaLcParenR"/>
            </a:pPr>
            <a:endParaRPr lang="es-CL" sz="2400" dirty="0" smtClean="0"/>
          </a:p>
          <a:p>
            <a:pPr marL="68580" indent="0">
              <a:buNone/>
            </a:pPr>
            <a:r>
              <a:rPr lang="es-CL" sz="2400" dirty="0" smtClean="0">
                <a:solidFill>
                  <a:schemeClr val="accent1"/>
                </a:solidFill>
              </a:rPr>
              <a:t>b) </a:t>
            </a:r>
            <a:r>
              <a:rPr lang="es-CL" sz="2400" dirty="0" smtClean="0"/>
              <a:t>Existe un razonamiento de </a:t>
            </a:r>
            <a:r>
              <a:rPr lang="es-CL" sz="2400" b="1" i="1" dirty="0" smtClean="0"/>
              <a:t>“agradece que no te sancionaron por más”</a:t>
            </a:r>
            <a:r>
              <a:rPr lang="es-CL" sz="2400" dirty="0" smtClean="0"/>
              <a:t>, el cual no puede ser aceptado como una fundamentación razonable de una sentencia de un tribunal superior de justicia.</a:t>
            </a:r>
          </a:p>
          <a:p>
            <a:pPr marL="68580" indent="0">
              <a:buNone/>
            </a:pPr>
            <a:endParaRPr lang="es-CL" sz="2400" dirty="0" smtClean="0"/>
          </a:p>
          <a:p>
            <a:pPr marL="68580" indent="0">
              <a:buNone/>
            </a:pPr>
            <a:r>
              <a:rPr lang="es-CL" sz="2400" dirty="0" smtClean="0">
                <a:solidFill>
                  <a:schemeClr val="accent1"/>
                </a:solidFill>
              </a:rPr>
              <a:t>c) </a:t>
            </a:r>
            <a:r>
              <a:rPr lang="es-CL" sz="2400" dirty="0" smtClean="0"/>
              <a:t>Producto de lo anterior, </a:t>
            </a:r>
            <a:r>
              <a:rPr lang="es-CL" sz="2400" b="1" dirty="0" smtClean="0"/>
              <a:t>se omite completamente </a:t>
            </a:r>
            <a:r>
              <a:rPr lang="es-CL" sz="2400" dirty="0" smtClean="0"/>
              <a:t>las circunstancias para determinar la cuantía</a:t>
            </a:r>
            <a:r>
              <a:rPr lang="es-CL" sz="2400" i="1" dirty="0" smtClean="0"/>
              <a:t> </a:t>
            </a:r>
            <a:r>
              <a:rPr lang="es-CL" sz="2400" dirty="0" smtClean="0"/>
              <a:t>(art.16 LSEC)</a:t>
            </a:r>
          </a:p>
          <a:p>
            <a:pPr marL="68580" indent="0">
              <a:buNone/>
            </a:pPr>
            <a:endParaRPr lang="es-CL" sz="3600" dirty="0" smtClean="0">
              <a:solidFill>
                <a:schemeClr val="accent1"/>
              </a:solidFill>
            </a:endParaRPr>
          </a:p>
        </p:txBody>
      </p:sp>
      <p:sp>
        <p:nvSpPr>
          <p:cNvPr id="4" name="3 Rectángulo"/>
          <p:cNvSpPr/>
          <p:nvPr/>
        </p:nvSpPr>
        <p:spPr>
          <a:xfrm>
            <a:off x="467544" y="260648"/>
            <a:ext cx="8208912" cy="12241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L" sz="3200" b="1" dirty="0" smtClean="0"/>
              <a:t>I. Fallos conformistas y de escaso análisis de criterios de cuantía</a:t>
            </a:r>
            <a:endParaRPr lang="es-CL" sz="32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600200"/>
            <a:ext cx="8712968" cy="5069160"/>
          </a:xfrm>
        </p:spPr>
        <p:txBody>
          <a:bodyPr>
            <a:normAutofit/>
          </a:bodyPr>
          <a:lstStyle/>
          <a:p>
            <a:pPr marL="68580" indent="0" algn="ctr">
              <a:buNone/>
            </a:pPr>
            <a:r>
              <a:rPr lang="es-CL" sz="4000" b="1" i="1" dirty="0" smtClean="0"/>
              <a:t>2.  </a:t>
            </a:r>
            <a:r>
              <a:rPr lang="es-CL" sz="4000" b="1" i="1" dirty="0" smtClean="0">
                <a:solidFill>
                  <a:schemeClr val="tx1"/>
                </a:solidFill>
              </a:rPr>
              <a:t>“</a:t>
            </a:r>
            <a:r>
              <a:rPr lang="es-CL" sz="4000" b="1" i="1" dirty="0" smtClean="0"/>
              <a:t>Imposibilidad de conocer sobre la cuantía, si la resolución que sanciona es legal”</a:t>
            </a:r>
          </a:p>
          <a:p>
            <a:pPr algn="ctr">
              <a:buNone/>
            </a:pPr>
            <a:endParaRPr lang="es-CL" sz="2800" i="1" dirty="0" smtClean="0"/>
          </a:p>
          <a:p>
            <a:pPr algn="ctr">
              <a:buNone/>
            </a:pPr>
            <a:r>
              <a:rPr lang="es-CL" sz="2800" i="1" dirty="0" smtClean="0"/>
              <a:t>(i) CGE</a:t>
            </a:r>
            <a:r>
              <a:rPr lang="es-CL" sz="2800" dirty="0" smtClean="0"/>
              <a:t> con </a:t>
            </a:r>
            <a:r>
              <a:rPr lang="es-CL" sz="2800" i="1" dirty="0" smtClean="0"/>
              <a:t>SEC</a:t>
            </a:r>
            <a:r>
              <a:rPr lang="es-CL" sz="2800" dirty="0" smtClean="0"/>
              <a:t> (2016) Rol 47.898; y (</a:t>
            </a:r>
            <a:r>
              <a:rPr lang="es-CL" sz="2800" dirty="0" err="1" smtClean="0"/>
              <a:t>ii</a:t>
            </a:r>
            <a:r>
              <a:rPr lang="es-CL" sz="2800" dirty="0" smtClean="0"/>
              <a:t>) </a:t>
            </a:r>
            <a:r>
              <a:rPr lang="es-CL" sz="2800" i="1" dirty="0" smtClean="0"/>
              <a:t>Luz Linares </a:t>
            </a:r>
            <a:r>
              <a:rPr lang="es-CL" sz="2800" dirty="0" smtClean="0"/>
              <a:t>con </a:t>
            </a:r>
            <a:r>
              <a:rPr lang="es-CL" sz="2800" i="1" dirty="0" smtClean="0"/>
              <a:t>SEC</a:t>
            </a:r>
            <a:r>
              <a:rPr lang="es-CL" sz="2800" dirty="0" smtClean="0"/>
              <a:t> (2017) Rol 100.726-2016  </a:t>
            </a:r>
          </a:p>
          <a:p>
            <a:pPr algn="just">
              <a:buNone/>
            </a:pPr>
            <a:endParaRPr lang="es-CL" sz="3600" i="1" dirty="0" smtClean="0"/>
          </a:p>
        </p:txBody>
      </p:sp>
      <p:sp>
        <p:nvSpPr>
          <p:cNvPr id="4" name="3 Rectángulo"/>
          <p:cNvSpPr/>
          <p:nvPr/>
        </p:nvSpPr>
        <p:spPr>
          <a:xfrm>
            <a:off x="467544" y="260648"/>
            <a:ext cx="8208912" cy="12241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L" sz="3200" b="1" dirty="0" smtClean="0"/>
              <a:t>I. Fallos conformistas y de escaso análisis de criterios de cuantía</a:t>
            </a:r>
            <a:endParaRPr lang="es-CL" sz="32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600200"/>
            <a:ext cx="8712968" cy="5069160"/>
          </a:xfrm>
        </p:spPr>
        <p:txBody>
          <a:bodyPr>
            <a:normAutofit lnSpcReduction="10000"/>
          </a:bodyPr>
          <a:lstStyle/>
          <a:p>
            <a:pPr marL="68580" indent="0" algn="ctr">
              <a:buNone/>
            </a:pPr>
            <a:r>
              <a:rPr lang="es-CL" sz="2600" b="1" i="1" dirty="0" smtClean="0"/>
              <a:t>2.  </a:t>
            </a:r>
            <a:r>
              <a:rPr lang="es-CL" sz="2600" b="1" i="1" dirty="0" smtClean="0">
                <a:solidFill>
                  <a:schemeClr val="tx1"/>
                </a:solidFill>
              </a:rPr>
              <a:t>“</a:t>
            </a:r>
            <a:r>
              <a:rPr lang="es-CL" sz="2600" b="1" i="1" dirty="0" smtClean="0"/>
              <a:t>Imposibilidad de conocer sobre la cuantía, si la resolución que sanciona es legal”</a:t>
            </a:r>
          </a:p>
          <a:p>
            <a:pPr algn="ctr">
              <a:buNone/>
            </a:pPr>
            <a:endParaRPr lang="es-CL" sz="2800" i="1" dirty="0" smtClean="0"/>
          </a:p>
          <a:p>
            <a:pPr algn="ctr">
              <a:buNone/>
            </a:pPr>
            <a:r>
              <a:rPr lang="es-CL" sz="1900" i="1" dirty="0" smtClean="0"/>
              <a:t>(i) CGE</a:t>
            </a:r>
            <a:r>
              <a:rPr lang="es-CL" sz="1900" dirty="0" smtClean="0"/>
              <a:t> con </a:t>
            </a:r>
            <a:r>
              <a:rPr lang="es-CL" sz="1900" i="1" dirty="0" smtClean="0"/>
              <a:t>SEC</a:t>
            </a:r>
            <a:r>
              <a:rPr lang="es-CL" sz="1900" dirty="0" smtClean="0"/>
              <a:t> (2016) Rol 47.898; y (</a:t>
            </a:r>
            <a:r>
              <a:rPr lang="es-CL" sz="1900" dirty="0" err="1" smtClean="0"/>
              <a:t>ii</a:t>
            </a:r>
            <a:r>
              <a:rPr lang="es-CL" sz="1900" dirty="0" smtClean="0"/>
              <a:t>) </a:t>
            </a:r>
            <a:r>
              <a:rPr lang="es-CL" sz="1900" i="1" dirty="0" smtClean="0"/>
              <a:t>Luz Linares </a:t>
            </a:r>
            <a:r>
              <a:rPr lang="es-CL" sz="1900" dirty="0" smtClean="0"/>
              <a:t>con </a:t>
            </a:r>
            <a:r>
              <a:rPr lang="es-CL" sz="1900" i="1" dirty="0" smtClean="0"/>
              <a:t>SEC</a:t>
            </a:r>
            <a:r>
              <a:rPr lang="es-CL" sz="1900" dirty="0" smtClean="0"/>
              <a:t> (2017) Rol 100.726-2016:</a:t>
            </a:r>
            <a:r>
              <a:rPr lang="es-CL" sz="2800" dirty="0" smtClean="0"/>
              <a:t>  </a:t>
            </a:r>
          </a:p>
          <a:p>
            <a:pPr algn="just"/>
            <a:endParaRPr lang="es-CL" sz="3600" i="1" dirty="0" smtClean="0"/>
          </a:p>
          <a:p>
            <a:pPr algn="just"/>
            <a:r>
              <a:rPr lang="es-CL" sz="2500" i="1" dirty="0" smtClean="0"/>
              <a:t>“…Que, al </a:t>
            </a:r>
            <a:r>
              <a:rPr lang="es-CL" sz="2500" b="1" i="1" u="sng" dirty="0" smtClean="0"/>
              <a:t>no apreciarse ilegalidad</a:t>
            </a:r>
            <a:r>
              <a:rPr lang="es-CL" sz="2500" b="1" i="1" dirty="0" smtClean="0"/>
              <a:t> en el actuar de la recurrida no existe fundamento para </a:t>
            </a:r>
            <a:r>
              <a:rPr lang="es-CL" sz="2500" b="1" i="1" u="sng" dirty="0" smtClean="0"/>
              <a:t>variar el monto</a:t>
            </a:r>
            <a:r>
              <a:rPr lang="es-CL" sz="2500" b="1" i="1" dirty="0" smtClean="0"/>
              <a:t> de la multa</a:t>
            </a:r>
            <a:r>
              <a:rPr lang="es-CL" sz="2500" i="1" dirty="0" smtClean="0"/>
              <a:t> </a:t>
            </a:r>
            <a:r>
              <a:rPr lang="es-CL" sz="2500" dirty="0" smtClean="0"/>
              <a:t>(…),</a:t>
            </a:r>
            <a:r>
              <a:rPr lang="es-CL" sz="2500" i="1" dirty="0" smtClean="0"/>
              <a:t> con mayor razón si se está, en el caso de autos, ante un preciso reclamo de legalidad, en que al tribunal le corresponde precisar si concurre la infracción propuesta por el reclamante, pero no efectuar consideraciones de mérito respecto de los extremos de la sanción aplicada …”.</a:t>
            </a:r>
          </a:p>
        </p:txBody>
      </p:sp>
      <p:sp>
        <p:nvSpPr>
          <p:cNvPr id="4" name="3 Rectángulo"/>
          <p:cNvSpPr/>
          <p:nvPr/>
        </p:nvSpPr>
        <p:spPr>
          <a:xfrm>
            <a:off x="467544" y="260648"/>
            <a:ext cx="8208912" cy="12241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L" sz="3200" b="1" dirty="0" smtClean="0"/>
              <a:t>I. Fallos conformistas y de escaso análisis de criterios de cuantía</a:t>
            </a:r>
            <a:endParaRPr lang="es-CL" sz="32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600200"/>
            <a:ext cx="8712968" cy="5069160"/>
          </a:xfrm>
        </p:spPr>
        <p:txBody>
          <a:bodyPr>
            <a:normAutofit fontScale="92500"/>
          </a:bodyPr>
          <a:lstStyle/>
          <a:p>
            <a:pPr marL="68580" indent="0" algn="ctr">
              <a:buNone/>
            </a:pPr>
            <a:r>
              <a:rPr lang="es-CL" sz="3500" b="1" i="1" dirty="0" smtClean="0"/>
              <a:t>2.  </a:t>
            </a:r>
            <a:r>
              <a:rPr lang="es-CL" sz="3500" b="1" i="1" dirty="0" smtClean="0">
                <a:solidFill>
                  <a:schemeClr val="tx1"/>
                </a:solidFill>
              </a:rPr>
              <a:t>“</a:t>
            </a:r>
            <a:r>
              <a:rPr lang="es-CL" sz="3500" b="1" i="1" dirty="0" smtClean="0"/>
              <a:t>Imposibilidad de conocer sobre la cuantía, si la resolución que sanciona es legal”</a:t>
            </a:r>
          </a:p>
          <a:p>
            <a:pPr algn="ctr">
              <a:buNone/>
            </a:pPr>
            <a:endParaRPr lang="es-CL" sz="2800" i="1" dirty="0" smtClean="0"/>
          </a:p>
          <a:p>
            <a:pPr marL="68580" indent="0">
              <a:buNone/>
            </a:pPr>
            <a:r>
              <a:rPr lang="es-CL" sz="2800" dirty="0" smtClean="0">
                <a:solidFill>
                  <a:schemeClr val="accent1"/>
                </a:solidFill>
              </a:rPr>
              <a:t>a) </a:t>
            </a:r>
            <a:r>
              <a:rPr lang="es-CL" sz="2800" dirty="0" smtClean="0"/>
              <a:t>La Corte olvida que la determinación de una sanción y la proporcionalidad es un </a:t>
            </a:r>
            <a:r>
              <a:rPr lang="es-CL" sz="2800" b="1" dirty="0" smtClean="0"/>
              <a:t>elemento reglado en la ley, por lo que su no aplicación puede ser una ilegalidad en sí misma</a:t>
            </a:r>
            <a:r>
              <a:rPr lang="es-CL" sz="2800" dirty="0" smtClean="0"/>
              <a:t>. </a:t>
            </a:r>
          </a:p>
          <a:p>
            <a:pPr marL="68580" indent="0">
              <a:buNone/>
            </a:pPr>
            <a:endParaRPr lang="es-CL" sz="2800" dirty="0" smtClean="0">
              <a:solidFill>
                <a:schemeClr val="accent1"/>
              </a:solidFill>
            </a:endParaRPr>
          </a:p>
          <a:p>
            <a:pPr marL="68580" indent="0">
              <a:buNone/>
            </a:pPr>
            <a:r>
              <a:rPr lang="es-CL" sz="2800" dirty="0" smtClean="0">
                <a:solidFill>
                  <a:schemeClr val="accent1"/>
                </a:solidFill>
              </a:rPr>
              <a:t>b) </a:t>
            </a:r>
            <a:r>
              <a:rPr lang="es-CL" sz="2800" dirty="0" smtClean="0"/>
              <a:t>Llama la atención que </a:t>
            </a:r>
            <a:r>
              <a:rPr lang="es-CL" sz="2800" b="1" dirty="0" smtClean="0"/>
              <a:t>los jueces se “auto-quiten” competencia para conocer del monto de las sanciones</a:t>
            </a:r>
            <a:r>
              <a:rPr lang="es-CL" sz="2800" dirty="0" smtClean="0"/>
              <a:t>, evadiendo el control sobre las mismas.</a:t>
            </a:r>
            <a:endParaRPr lang="es-CL" sz="2800" dirty="0"/>
          </a:p>
        </p:txBody>
      </p:sp>
      <p:sp>
        <p:nvSpPr>
          <p:cNvPr id="4" name="3 Rectángulo"/>
          <p:cNvSpPr/>
          <p:nvPr/>
        </p:nvSpPr>
        <p:spPr>
          <a:xfrm>
            <a:off x="467544" y="260648"/>
            <a:ext cx="8208912" cy="12241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L" sz="3200" b="1" dirty="0" smtClean="0"/>
              <a:t>I. Fallos conformistas y de escaso análisis de criterios de cuantía</a:t>
            </a:r>
            <a:endParaRPr lang="es-CL" sz="32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600200"/>
            <a:ext cx="8712968" cy="5257800"/>
          </a:xfrm>
        </p:spPr>
        <p:txBody>
          <a:bodyPr>
            <a:normAutofit/>
          </a:bodyPr>
          <a:lstStyle/>
          <a:p>
            <a:pPr marL="582930" indent="-514350" algn="ctr">
              <a:buNone/>
            </a:pPr>
            <a:r>
              <a:rPr lang="es-CL" sz="2800" b="1" i="1" dirty="0" smtClean="0"/>
              <a:t>Proporcionalidad de la sanción con la infracción cometida</a:t>
            </a:r>
          </a:p>
          <a:p>
            <a:pPr marL="582930" indent="-514350" algn="ctr">
              <a:buNone/>
            </a:pPr>
            <a:endParaRPr lang="es-CL" sz="2800" b="1" i="1" dirty="0" smtClean="0"/>
          </a:p>
          <a:p>
            <a:pPr algn="ctr">
              <a:buNone/>
            </a:pPr>
            <a:r>
              <a:rPr lang="es-CL" sz="2400" i="1" dirty="0" smtClean="0"/>
              <a:t>(i) Empresa Eléctrica de Aysén con SEC (2017) Rol 68.722-2016; (</a:t>
            </a:r>
            <a:r>
              <a:rPr lang="es-CL" sz="2400" i="1" dirty="0" err="1" smtClean="0"/>
              <a:t>ii</a:t>
            </a:r>
            <a:r>
              <a:rPr lang="es-CL" sz="2400" i="1" dirty="0" smtClean="0"/>
              <a:t>) </a:t>
            </a:r>
            <a:r>
              <a:rPr lang="es-CL" sz="2400" i="1" dirty="0" err="1" smtClean="0"/>
              <a:t>Gasco</a:t>
            </a:r>
            <a:r>
              <a:rPr lang="es-CL" sz="2400" i="1" dirty="0" smtClean="0"/>
              <a:t> GLP con SEC (2017) Rol 68.723-2016; (</a:t>
            </a:r>
            <a:r>
              <a:rPr lang="es-CL" sz="2400" i="1" dirty="0" err="1" smtClean="0"/>
              <a:t>iii</a:t>
            </a:r>
            <a:r>
              <a:rPr lang="es-CL" sz="2400" i="1" dirty="0" smtClean="0"/>
              <a:t>) CONAFE con SEC (2017)Rol 6.979-2017</a:t>
            </a:r>
            <a:r>
              <a:rPr lang="es-CL" sz="2400" dirty="0" smtClean="0"/>
              <a:t>  </a:t>
            </a:r>
          </a:p>
          <a:p>
            <a:pPr>
              <a:buNone/>
            </a:pPr>
            <a:endParaRPr lang="es-CL" sz="2400" dirty="0" smtClean="0"/>
          </a:p>
        </p:txBody>
      </p:sp>
      <p:sp>
        <p:nvSpPr>
          <p:cNvPr id="4" name="3 Rectángulo"/>
          <p:cNvSpPr/>
          <p:nvPr/>
        </p:nvSpPr>
        <p:spPr>
          <a:xfrm>
            <a:off x="467544" y="260648"/>
            <a:ext cx="8208912"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CL" sz="3200" b="1" dirty="0" smtClean="0"/>
              <a:t>II. Fallos donde se consideran criterios para determinar la sanción</a:t>
            </a:r>
            <a:endParaRPr lang="es-CL" sz="32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600200"/>
            <a:ext cx="8712968" cy="5257800"/>
          </a:xfrm>
        </p:spPr>
        <p:txBody>
          <a:bodyPr>
            <a:normAutofit fontScale="70000" lnSpcReduction="20000"/>
          </a:bodyPr>
          <a:lstStyle/>
          <a:p>
            <a:pPr marL="582930" indent="-514350" algn="ctr">
              <a:buNone/>
            </a:pPr>
            <a:r>
              <a:rPr lang="es-CL" sz="2800" b="1" i="1" dirty="0" smtClean="0"/>
              <a:t>Proporcionalidad de la sanción con la infracción cometida</a:t>
            </a:r>
          </a:p>
          <a:p>
            <a:pPr marL="582930" indent="-514350" algn="ctr">
              <a:buNone/>
            </a:pPr>
            <a:endParaRPr lang="es-CL" sz="2800" b="1" i="1" dirty="0" smtClean="0"/>
          </a:p>
          <a:p>
            <a:pPr algn="ctr">
              <a:buNone/>
            </a:pPr>
            <a:r>
              <a:rPr lang="es-CL" sz="2400" i="1" dirty="0" smtClean="0"/>
              <a:t>((i) Empresa Eléctrica de Aysén con SEC (2017) Rol 68.722-2016; (</a:t>
            </a:r>
            <a:r>
              <a:rPr lang="es-CL" sz="2400" i="1" dirty="0" err="1" smtClean="0"/>
              <a:t>ii</a:t>
            </a:r>
            <a:r>
              <a:rPr lang="es-CL" sz="2400" i="1" dirty="0" smtClean="0"/>
              <a:t>) </a:t>
            </a:r>
            <a:r>
              <a:rPr lang="es-CL" sz="2400" i="1" dirty="0" err="1" smtClean="0"/>
              <a:t>Gasco</a:t>
            </a:r>
            <a:r>
              <a:rPr lang="es-CL" sz="2400" i="1" dirty="0" smtClean="0"/>
              <a:t> GLP con SEC (2017) Rol 68.723-2016; (</a:t>
            </a:r>
            <a:r>
              <a:rPr lang="es-CL" sz="2400" i="1" dirty="0" err="1" smtClean="0"/>
              <a:t>iii</a:t>
            </a:r>
            <a:r>
              <a:rPr lang="es-CL" sz="2400" i="1" dirty="0" smtClean="0"/>
              <a:t>) CONAFE con SEC (2017)Rol 6.979-2017 </a:t>
            </a:r>
            <a:r>
              <a:rPr lang="es-CL" sz="2400" dirty="0" smtClean="0"/>
              <a:t>:   </a:t>
            </a:r>
          </a:p>
          <a:p>
            <a:pPr>
              <a:buNone/>
            </a:pPr>
            <a:endParaRPr lang="es-CL" sz="2400" dirty="0" smtClean="0"/>
          </a:p>
          <a:p>
            <a:pPr algn="just"/>
            <a:r>
              <a:rPr lang="es-CL" i="1" dirty="0" smtClean="0"/>
              <a:t>“…</a:t>
            </a:r>
            <a:r>
              <a:rPr lang="es-CL" dirty="0" smtClean="0"/>
              <a:t>de inferirse que el castigo es la multa, al momento de regular su monto, el órgano administrativo debe sujetarse, desde ya, al rango fijado por el legislador (…) </a:t>
            </a:r>
            <a:r>
              <a:rPr lang="es-CL" i="1" dirty="0" smtClean="0"/>
              <a:t>y, luego, a la </a:t>
            </a:r>
            <a:r>
              <a:rPr lang="es-CL" b="1" i="1" dirty="0" smtClean="0"/>
              <a:t>observancia del axioma de proporcionalidad</a:t>
            </a:r>
            <a:r>
              <a:rPr lang="es-CL" i="1" dirty="0" smtClean="0"/>
              <a:t> imperante en la esfera del ejercicio del </a:t>
            </a:r>
            <a:r>
              <a:rPr lang="es-CL" i="1" dirty="0" err="1" smtClean="0"/>
              <a:t>ius</a:t>
            </a:r>
            <a:r>
              <a:rPr lang="es-CL" i="1" dirty="0" smtClean="0"/>
              <a:t> </a:t>
            </a:r>
            <a:r>
              <a:rPr lang="es-CL" i="1" dirty="0" err="1" smtClean="0"/>
              <a:t>puniendi</a:t>
            </a:r>
            <a:r>
              <a:rPr lang="es-CL" i="1" dirty="0" smtClean="0"/>
              <a:t> estatal…”.</a:t>
            </a:r>
          </a:p>
          <a:p>
            <a:pPr algn="just"/>
            <a:r>
              <a:rPr lang="es-CL" i="1" dirty="0" smtClean="0"/>
              <a:t>“Que al otorgar el </a:t>
            </a:r>
            <a:r>
              <a:rPr lang="es-CL" b="1" i="1" dirty="0" smtClean="0"/>
              <a:t>artículo 16 </a:t>
            </a:r>
            <a:r>
              <a:rPr lang="es-CL" dirty="0" smtClean="0"/>
              <a:t>(…)</a:t>
            </a:r>
            <a:r>
              <a:rPr lang="es-CL" i="1" dirty="0" smtClean="0"/>
              <a:t> un abanico de posibilidades de sanciones, la determinación del castigo específico supone una primera etapa en la cual, ponderando la ocurrencia las circunstancias</a:t>
            </a:r>
            <a:r>
              <a:rPr lang="es-CL" i="1" u="sng" dirty="0" smtClean="0"/>
              <a:t> </a:t>
            </a:r>
            <a:r>
              <a:rPr lang="es-CL" i="1" dirty="0" smtClean="0"/>
              <a:t>del </a:t>
            </a:r>
            <a:r>
              <a:rPr lang="es-CL" b="1" i="1" dirty="0" smtClean="0"/>
              <a:t>artículo 15</a:t>
            </a:r>
            <a:r>
              <a:rPr lang="es-CL" i="1" dirty="0" smtClean="0"/>
              <a:t>, se establecerá si la infracción es leve, grave o gravísima, lo cual remite al intérprete al artículo </a:t>
            </a:r>
            <a:r>
              <a:rPr lang="es-CL" b="1" i="1" dirty="0" smtClean="0"/>
              <a:t>16A que mandata castigos particulares para cada uno de los casos</a:t>
            </a:r>
            <a:r>
              <a:rPr lang="es-CL" i="1" dirty="0" smtClean="0"/>
              <a:t>.”.</a:t>
            </a:r>
            <a:endParaRPr lang="es-CL" dirty="0"/>
          </a:p>
        </p:txBody>
      </p:sp>
      <p:sp>
        <p:nvSpPr>
          <p:cNvPr id="4" name="3 Rectángulo"/>
          <p:cNvSpPr/>
          <p:nvPr/>
        </p:nvSpPr>
        <p:spPr>
          <a:xfrm>
            <a:off x="467544" y="260648"/>
            <a:ext cx="8208912"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CL" sz="3200" b="1" dirty="0" smtClean="0"/>
              <a:t>II. Fallos donde se consideran criterios para determinar la sanción</a:t>
            </a:r>
            <a:endParaRPr lang="es-CL" sz="32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600200"/>
            <a:ext cx="8712968" cy="5069160"/>
          </a:xfrm>
        </p:spPr>
        <p:txBody>
          <a:bodyPr>
            <a:normAutofit/>
          </a:bodyPr>
          <a:lstStyle/>
          <a:p>
            <a:pPr marL="582930" indent="-514350" algn="ctr">
              <a:buNone/>
            </a:pPr>
            <a:r>
              <a:rPr lang="es-CL" sz="2800" b="1" i="1" dirty="0" smtClean="0"/>
              <a:t>Proporcionalidad de la sanción con la infracción cometida</a:t>
            </a:r>
          </a:p>
          <a:p>
            <a:pPr marL="582930" indent="-514350" algn="ctr">
              <a:buNone/>
            </a:pPr>
            <a:r>
              <a:rPr lang="es-CL" sz="2800" b="1" i="1" dirty="0" smtClean="0"/>
              <a:t> </a:t>
            </a:r>
          </a:p>
          <a:p>
            <a:pPr marL="68580" indent="0" algn="just">
              <a:buNone/>
            </a:pPr>
            <a:r>
              <a:rPr lang="es-CL" sz="2800" dirty="0" smtClean="0">
                <a:solidFill>
                  <a:schemeClr val="accent1"/>
                </a:solidFill>
              </a:rPr>
              <a:t>a) </a:t>
            </a:r>
            <a:r>
              <a:rPr lang="es-CL" sz="2800" dirty="0" smtClean="0"/>
              <a:t>La Corte hace un desarrollo correcto de las </a:t>
            </a:r>
            <a:r>
              <a:rPr lang="es-CL" sz="2800" b="1" dirty="0" smtClean="0"/>
              <a:t>etapas que debe cumplir la SEC al momento de determinar una sanción </a:t>
            </a:r>
            <a:r>
              <a:rPr lang="es-CL" sz="2800" dirty="0" smtClean="0"/>
              <a:t>a una infracción específica.</a:t>
            </a:r>
          </a:p>
          <a:p>
            <a:pPr marL="411480">
              <a:buAutoNum type="alphaLcParenR"/>
            </a:pPr>
            <a:endParaRPr lang="es-CL" sz="2800" dirty="0" smtClean="0"/>
          </a:p>
          <a:p>
            <a:pPr marL="68580" indent="0" algn="just">
              <a:buNone/>
            </a:pPr>
            <a:r>
              <a:rPr lang="es-CL" sz="2800" dirty="0" smtClean="0">
                <a:solidFill>
                  <a:schemeClr val="accent1"/>
                </a:solidFill>
              </a:rPr>
              <a:t>b) </a:t>
            </a:r>
            <a:r>
              <a:rPr lang="es-CL" sz="2800" dirty="0" smtClean="0">
                <a:solidFill>
                  <a:schemeClr val="tx1"/>
                </a:solidFill>
              </a:rPr>
              <a:t>Reconoce que la SEC debe siempre</a:t>
            </a:r>
            <a:r>
              <a:rPr lang="es-CL" sz="2800" b="1" dirty="0" smtClean="0">
                <a:solidFill>
                  <a:schemeClr val="tx1"/>
                </a:solidFill>
              </a:rPr>
              <a:t> aplicar la proporcionalidad para la determinación del </a:t>
            </a:r>
            <a:r>
              <a:rPr lang="es-CL" sz="2800" b="1" i="1" dirty="0" smtClean="0">
                <a:solidFill>
                  <a:schemeClr val="tx1"/>
                </a:solidFill>
              </a:rPr>
              <a:t>quantum</a:t>
            </a:r>
            <a:r>
              <a:rPr lang="es-CL" sz="2800" dirty="0" smtClean="0">
                <a:solidFill>
                  <a:schemeClr val="tx1"/>
                </a:solidFill>
              </a:rPr>
              <a:t>. </a:t>
            </a:r>
            <a:endParaRPr lang="es-CL" sz="2800" dirty="0" smtClean="0"/>
          </a:p>
          <a:p>
            <a:pPr marL="68580" indent="0">
              <a:buNone/>
            </a:pPr>
            <a:endParaRPr lang="es-CL" sz="2800" dirty="0" smtClean="0">
              <a:solidFill>
                <a:schemeClr val="accent1"/>
              </a:solidFill>
            </a:endParaRPr>
          </a:p>
          <a:p>
            <a:pPr marL="582930" indent="-514350" algn="just">
              <a:buNone/>
            </a:pPr>
            <a:endParaRPr lang="es-CL" sz="2800" b="1" i="1" dirty="0" smtClean="0"/>
          </a:p>
          <a:p>
            <a:pPr>
              <a:buNone/>
            </a:pPr>
            <a:endParaRPr lang="es-CL" sz="2400" dirty="0" smtClean="0"/>
          </a:p>
        </p:txBody>
      </p:sp>
      <p:sp>
        <p:nvSpPr>
          <p:cNvPr id="4" name="3 Rectángulo"/>
          <p:cNvSpPr/>
          <p:nvPr/>
        </p:nvSpPr>
        <p:spPr>
          <a:xfrm>
            <a:off x="467544" y="260648"/>
            <a:ext cx="8208912"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CL" sz="3200" b="1" dirty="0" smtClean="0"/>
              <a:t>II. Fallos donde se consideran criterios para determinar la sanción</a:t>
            </a:r>
            <a:endParaRPr lang="es-CL" sz="32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552" y="260648"/>
            <a:ext cx="8064896"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L" sz="3200" b="1" dirty="0" smtClean="0"/>
              <a:t>Conclusiones</a:t>
            </a:r>
            <a:endParaRPr lang="es-CL" sz="32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CL" i="1" dirty="0" smtClean="0"/>
              <a:t>Sumario</a:t>
            </a:r>
            <a:endParaRPr lang="es-CL" i="1" dirty="0"/>
          </a:p>
        </p:txBody>
      </p:sp>
      <p:sp>
        <p:nvSpPr>
          <p:cNvPr id="6" name="5 Rectángulo"/>
          <p:cNvSpPr/>
          <p:nvPr/>
        </p:nvSpPr>
        <p:spPr>
          <a:xfrm>
            <a:off x="827584" y="1340768"/>
            <a:ext cx="741682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400" b="1" dirty="0" smtClean="0">
                <a:solidFill>
                  <a:schemeClr val="bg1"/>
                </a:solidFill>
              </a:rPr>
              <a:t>Introducción</a:t>
            </a:r>
            <a:r>
              <a:rPr lang="es-CL" sz="2400" dirty="0" smtClean="0">
                <a:solidFill>
                  <a:schemeClr val="bg1"/>
                </a:solidFill>
              </a:rPr>
              <a:t>: </a:t>
            </a:r>
            <a:r>
              <a:rPr lang="es-CL" sz="2000" dirty="0" smtClean="0">
                <a:solidFill>
                  <a:schemeClr val="bg1"/>
                </a:solidFill>
              </a:rPr>
              <a:t>Régimen de aplicación de sanciones por parte de la SEC, y control judicial de las mismas</a:t>
            </a:r>
            <a:endParaRPr lang="es-CL" sz="2000" dirty="0">
              <a:solidFill>
                <a:schemeClr val="bg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79512" y="1052736"/>
          <a:ext cx="8784975"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539552" y="260648"/>
            <a:ext cx="8064896"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L" sz="3200" b="1" dirty="0" smtClean="0"/>
              <a:t>Conclusiones</a:t>
            </a:r>
            <a:endParaRPr lang="es-CL" sz="32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79512" y="1052736"/>
          <a:ext cx="8784975"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539552" y="260648"/>
            <a:ext cx="8064896"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L" sz="3200" b="1" dirty="0" smtClean="0"/>
              <a:t>Conclusiones</a:t>
            </a:r>
            <a:endParaRPr lang="es-CL" sz="32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79512" y="1052736"/>
          <a:ext cx="8784975"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539552" y="260648"/>
            <a:ext cx="8064896"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L" sz="3200" b="1" dirty="0" smtClean="0"/>
              <a:t>Conclusiones</a:t>
            </a:r>
            <a:endParaRPr lang="es-CL" sz="3200"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79512" y="1052736"/>
          <a:ext cx="8784975"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Rectángulo"/>
          <p:cNvSpPr/>
          <p:nvPr/>
        </p:nvSpPr>
        <p:spPr>
          <a:xfrm>
            <a:off x="539552" y="260648"/>
            <a:ext cx="8064896"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L" sz="3200" b="1" dirty="0" smtClean="0"/>
              <a:t>Conclusiones</a:t>
            </a:r>
            <a:endParaRPr lang="es-CL" sz="3200" b="1" dirty="0"/>
          </a:p>
        </p:txBody>
      </p:sp>
      <p:sp>
        <p:nvSpPr>
          <p:cNvPr id="5" name="4 Rectángulo"/>
          <p:cNvSpPr/>
          <p:nvPr/>
        </p:nvSpPr>
        <p:spPr>
          <a:xfrm>
            <a:off x="251520" y="6021288"/>
            <a:ext cx="8640960" cy="64807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r>
              <a:rPr lang="es-CL" b="1" dirty="0" smtClean="0"/>
              <a:t>SE DEBE UNIFICAR LOS CRITERIOS DE LA CORTE SUPREMA AL MOMENTO DE CONTROLAR LA CUANTÍA DE LAS MULTAS APLICADAS POR LA SEC </a:t>
            </a:r>
            <a:endParaRPr lang="es-CL"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0"/>
            <a:ext cx="4355976" cy="3212976"/>
          </a:xfrm>
        </p:spPr>
        <p:style>
          <a:lnRef idx="1">
            <a:schemeClr val="accent3"/>
          </a:lnRef>
          <a:fillRef idx="2">
            <a:schemeClr val="accent3"/>
          </a:fillRef>
          <a:effectRef idx="1">
            <a:schemeClr val="accent3"/>
          </a:effectRef>
          <a:fontRef idx="minor">
            <a:schemeClr val="dk1"/>
          </a:fontRef>
        </p:style>
        <p:txBody>
          <a:bodyPr>
            <a:normAutofit/>
          </a:bodyPr>
          <a:lstStyle/>
          <a:p>
            <a:r>
              <a:rPr lang="es-CL" sz="3200" b="1" cap="small" dirty="0" smtClean="0"/>
              <a:t>Control judicial de la determinación de cuantía de las sanciones en materia eléctrica</a:t>
            </a:r>
            <a:endParaRPr lang="es-CL" sz="3200" b="1" cap="small" dirty="0"/>
          </a:p>
        </p:txBody>
      </p:sp>
      <p:sp>
        <p:nvSpPr>
          <p:cNvPr id="3" name="2 Subtítulo"/>
          <p:cNvSpPr>
            <a:spLocks noGrp="1"/>
          </p:cNvSpPr>
          <p:nvPr>
            <p:ph type="subTitle" idx="1"/>
          </p:nvPr>
        </p:nvSpPr>
        <p:spPr>
          <a:xfrm>
            <a:off x="4355976" y="3789040"/>
            <a:ext cx="4788024" cy="3068960"/>
          </a:xfrm>
        </p:spPr>
        <p:style>
          <a:lnRef idx="1">
            <a:schemeClr val="accent1"/>
          </a:lnRef>
          <a:fillRef idx="2">
            <a:schemeClr val="accent1"/>
          </a:fillRef>
          <a:effectRef idx="1">
            <a:schemeClr val="accent1"/>
          </a:effectRef>
          <a:fontRef idx="minor">
            <a:schemeClr val="dk1"/>
          </a:fontRef>
        </p:style>
        <p:txBody>
          <a:bodyPr>
            <a:normAutofit/>
          </a:bodyPr>
          <a:lstStyle/>
          <a:p>
            <a:pPr algn="l"/>
            <a:endParaRPr lang="es-CL" sz="2400" dirty="0" smtClean="0">
              <a:solidFill>
                <a:schemeClr val="tx1"/>
              </a:solidFill>
            </a:endParaRPr>
          </a:p>
          <a:p>
            <a:pPr algn="l">
              <a:buFont typeface="Arial" pitchFamily="34" charset="0"/>
              <a:buChar char="•"/>
            </a:pPr>
            <a:r>
              <a:rPr lang="es-CL" sz="2400" dirty="0" smtClean="0">
                <a:solidFill>
                  <a:schemeClr val="tx1"/>
                </a:solidFill>
              </a:rPr>
              <a:t>Gerardo Sanz de </a:t>
            </a:r>
            <a:r>
              <a:rPr lang="es-CL" sz="2400" dirty="0" err="1" smtClean="0">
                <a:solidFill>
                  <a:schemeClr val="tx1"/>
                </a:solidFill>
              </a:rPr>
              <a:t>Undurraga</a:t>
            </a:r>
            <a:endParaRPr lang="es-CL" sz="2400" dirty="0" smtClean="0">
              <a:solidFill>
                <a:schemeClr val="tx1"/>
              </a:solidFill>
            </a:endParaRPr>
          </a:p>
          <a:p>
            <a:pPr algn="r"/>
            <a:endParaRPr lang="es-CL" sz="2400" dirty="0" smtClean="0">
              <a:solidFill>
                <a:schemeClr val="tx1"/>
              </a:solidFill>
            </a:endParaRPr>
          </a:p>
          <a:p>
            <a:pPr algn="r"/>
            <a:r>
              <a:rPr lang="es-CL" sz="2400" i="1" dirty="0" smtClean="0">
                <a:solidFill>
                  <a:schemeClr val="tx1"/>
                </a:solidFill>
              </a:rPr>
              <a:t>Abogado PUC</a:t>
            </a:r>
          </a:p>
          <a:p>
            <a:pPr algn="r"/>
            <a:r>
              <a:rPr lang="es-CL" sz="2400" i="1" dirty="0" smtClean="0">
                <a:solidFill>
                  <a:schemeClr val="tx1"/>
                </a:solidFill>
              </a:rPr>
              <a:t>Investigador Programa de Derecho Administrativo Económico</a:t>
            </a:r>
            <a:endParaRPr lang="es-CL" sz="2400" i="1" dirty="0">
              <a:solidFill>
                <a:schemeClr val="tx1"/>
              </a:solidFill>
            </a:endParaRPr>
          </a:p>
        </p:txBody>
      </p:sp>
      <p:pic>
        <p:nvPicPr>
          <p:cNvPr id="1026" name="Picture 2" descr="C:\Users\Gerardo\AppData\Local\Microsoft\Windows\INetCache\IE\S7DIIEI5\250px-Palaciotribunales[1].jpg"/>
          <p:cNvPicPr>
            <a:picLocks noChangeAspect="1" noChangeArrowheads="1"/>
          </p:cNvPicPr>
          <p:nvPr/>
        </p:nvPicPr>
        <p:blipFill>
          <a:blip r:embed="rId2" cstate="print"/>
          <a:srcRect/>
          <a:stretch>
            <a:fillRect/>
          </a:stretch>
        </p:blipFill>
        <p:spPr bwMode="auto">
          <a:xfrm>
            <a:off x="0" y="3789040"/>
            <a:ext cx="4355976" cy="3068960"/>
          </a:xfrm>
          <a:prstGeom prst="rect">
            <a:avLst/>
          </a:prstGeom>
          <a:noFill/>
        </p:spPr>
      </p:pic>
      <p:pic>
        <p:nvPicPr>
          <p:cNvPr id="5" name="4 Imagen"/>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355976" y="0"/>
            <a:ext cx="4741042" cy="3212976"/>
          </a:xfrm>
          <a:prstGeom prst="rect">
            <a:avLst/>
          </a:prstGeom>
        </p:spPr>
      </p:pic>
      <p:sp>
        <p:nvSpPr>
          <p:cNvPr id="6" name="1 Título"/>
          <p:cNvSpPr txBox="1">
            <a:spLocks/>
          </p:cNvSpPr>
          <p:nvPr/>
        </p:nvSpPr>
        <p:spPr>
          <a:xfrm>
            <a:off x="0" y="3212976"/>
            <a:ext cx="4355976" cy="5844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L" sz="3200" b="1" i="1" u="none" strike="noStrike" kern="1200" cap="none" spc="0" normalizeH="0" baseline="0" noProof="0" dirty="0" smtClean="0">
                <a:ln>
                  <a:noFill/>
                </a:ln>
                <a:solidFill>
                  <a:schemeClr val="dk1"/>
                </a:solidFill>
                <a:effectLst/>
                <a:uLnTx/>
                <a:uFillTx/>
                <a:latin typeface="+mn-lt"/>
                <a:ea typeface="+mn-ea"/>
                <a:cs typeface="+mn-cs"/>
              </a:rPr>
              <a:t>Revisión de jurisprudencia</a:t>
            </a:r>
            <a:r>
              <a:rPr kumimoji="0" lang="es-CL" sz="3200" b="1" i="1" u="none" strike="noStrike" kern="1200" cap="none" spc="0" normalizeH="0" noProof="0" dirty="0" smtClean="0">
                <a:ln>
                  <a:noFill/>
                </a:ln>
                <a:solidFill>
                  <a:schemeClr val="dk1"/>
                </a:solidFill>
                <a:effectLst/>
                <a:uLnTx/>
                <a:uFillTx/>
                <a:latin typeface="+mn-lt"/>
                <a:ea typeface="+mn-ea"/>
                <a:cs typeface="+mn-cs"/>
              </a:rPr>
              <a:t> Corte Suprema 2016 - 2017</a:t>
            </a:r>
            <a:endParaRPr kumimoji="0" lang="es-CL" sz="3200" b="1" i="1" u="none" strike="noStrike" kern="1200" cap="none" spc="0" normalizeH="0" baseline="0" noProof="0" dirty="0" smtClean="0">
              <a:ln>
                <a:noFill/>
              </a:ln>
              <a:solidFill>
                <a:schemeClr val="dk1"/>
              </a:solidFill>
              <a:effectLst/>
              <a:uLnTx/>
              <a:uFillTx/>
              <a:latin typeface="+mn-lt"/>
              <a:ea typeface="+mn-ea"/>
              <a:cs typeface="+mn-cs"/>
            </a:endParaRPr>
          </a:p>
        </p:txBody>
      </p:sp>
      <p:sp>
        <p:nvSpPr>
          <p:cNvPr id="7" name="1 Título"/>
          <p:cNvSpPr txBox="1">
            <a:spLocks/>
          </p:cNvSpPr>
          <p:nvPr/>
        </p:nvSpPr>
        <p:spPr>
          <a:xfrm>
            <a:off x="4355976" y="3212976"/>
            <a:ext cx="478802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L" sz="3200" b="0" i="0" u="none" strike="noStrike" kern="1200" cap="none" spc="0" normalizeH="0" baseline="0" noProof="0" dirty="0" smtClean="0">
                <a:ln>
                  <a:noFill/>
                </a:ln>
                <a:solidFill>
                  <a:schemeClr val="dk1"/>
                </a:solidFill>
                <a:effectLst/>
                <a:uLnTx/>
                <a:uFillTx/>
                <a:latin typeface="+mn-lt"/>
                <a:ea typeface="+mn-ea"/>
                <a:cs typeface="+mn-cs"/>
              </a:rPr>
              <a:t>XVII Jornadas</a:t>
            </a:r>
            <a:r>
              <a:rPr kumimoji="0" lang="es-CL" sz="3200" b="0" i="0" u="none" strike="noStrike" kern="1200" cap="none" spc="0" normalizeH="0" noProof="0" dirty="0" smtClean="0">
                <a:ln>
                  <a:noFill/>
                </a:ln>
                <a:solidFill>
                  <a:schemeClr val="dk1"/>
                </a:solidFill>
                <a:effectLst/>
                <a:uLnTx/>
                <a:uFillTx/>
                <a:latin typeface="+mn-lt"/>
                <a:ea typeface="+mn-ea"/>
                <a:cs typeface="+mn-cs"/>
              </a:rPr>
              <a:t> de Derecho de Energía</a:t>
            </a:r>
            <a:endParaRPr kumimoji="0" lang="es-CL" sz="3200" b="0" i="0" u="none" strike="noStrike" kern="1200" cap="none" spc="0" normalizeH="0" baseline="0" noProof="0" dirty="0" smtClean="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CL" i="1" dirty="0" smtClean="0"/>
              <a:t>Sumario</a:t>
            </a:r>
            <a:endParaRPr lang="es-CL" i="1" dirty="0"/>
          </a:p>
        </p:txBody>
      </p:sp>
      <p:sp>
        <p:nvSpPr>
          <p:cNvPr id="4" name="3 Rectángulo"/>
          <p:cNvSpPr/>
          <p:nvPr/>
        </p:nvSpPr>
        <p:spPr>
          <a:xfrm>
            <a:off x="827584" y="2564904"/>
            <a:ext cx="7416824" cy="100811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L" sz="2400" b="1" dirty="0" smtClean="0"/>
              <a:t>I. Fallos conformistas y de escaso análisis de criterios de cuantía</a:t>
            </a:r>
            <a:endParaRPr lang="es-CL" sz="2400" b="1" dirty="0"/>
          </a:p>
        </p:txBody>
      </p:sp>
      <p:sp>
        <p:nvSpPr>
          <p:cNvPr id="5" name="4 Rectángulo"/>
          <p:cNvSpPr/>
          <p:nvPr/>
        </p:nvSpPr>
        <p:spPr>
          <a:xfrm>
            <a:off x="827584" y="1340768"/>
            <a:ext cx="741682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400" b="1" dirty="0" smtClean="0">
                <a:solidFill>
                  <a:schemeClr val="bg1"/>
                </a:solidFill>
              </a:rPr>
              <a:t>Introducción: </a:t>
            </a:r>
            <a:r>
              <a:rPr lang="es-CL" sz="2000" dirty="0" smtClean="0">
                <a:solidFill>
                  <a:schemeClr val="bg1"/>
                </a:solidFill>
              </a:rPr>
              <a:t>Régimen de aplicación de sanciones por parte de la SEC, y control judicial de las mismas</a:t>
            </a:r>
            <a:endParaRPr lang="es-CL" sz="2000"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CL" i="1" dirty="0" smtClean="0"/>
              <a:t>Sumario</a:t>
            </a:r>
            <a:endParaRPr lang="es-CL" i="1" dirty="0"/>
          </a:p>
        </p:txBody>
      </p:sp>
      <p:sp>
        <p:nvSpPr>
          <p:cNvPr id="6" name="5 Rectángulo"/>
          <p:cNvSpPr/>
          <p:nvPr/>
        </p:nvSpPr>
        <p:spPr>
          <a:xfrm>
            <a:off x="827584" y="1340768"/>
            <a:ext cx="741682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400" b="1" dirty="0" smtClean="0">
                <a:solidFill>
                  <a:schemeClr val="bg1"/>
                </a:solidFill>
              </a:rPr>
              <a:t>Introducción: </a:t>
            </a:r>
            <a:r>
              <a:rPr lang="es-CL" sz="2000" dirty="0" smtClean="0">
                <a:solidFill>
                  <a:schemeClr val="bg1"/>
                </a:solidFill>
              </a:rPr>
              <a:t>Régimen de aplicación de sanciones por parte de la SEC, y control judicial de las mismas</a:t>
            </a:r>
            <a:endParaRPr lang="es-CL" sz="2000" dirty="0">
              <a:solidFill>
                <a:schemeClr val="bg1"/>
              </a:solidFill>
            </a:endParaRPr>
          </a:p>
        </p:txBody>
      </p:sp>
      <p:sp>
        <p:nvSpPr>
          <p:cNvPr id="4" name="3 Rectángulo"/>
          <p:cNvSpPr/>
          <p:nvPr/>
        </p:nvSpPr>
        <p:spPr>
          <a:xfrm>
            <a:off x="827584" y="2564904"/>
            <a:ext cx="7416824" cy="100811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L" sz="2400" b="1" dirty="0" smtClean="0"/>
              <a:t>I. Fallos conformistas y de escaso análisis de criterios de cuantía</a:t>
            </a:r>
            <a:endParaRPr lang="es-CL" sz="2400" b="1" dirty="0"/>
          </a:p>
        </p:txBody>
      </p:sp>
      <p:sp>
        <p:nvSpPr>
          <p:cNvPr id="5" name="4 Rectángulo"/>
          <p:cNvSpPr/>
          <p:nvPr/>
        </p:nvSpPr>
        <p:spPr>
          <a:xfrm>
            <a:off x="827584" y="3861048"/>
            <a:ext cx="7416824" cy="10081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CL" sz="2400" b="1" dirty="0" smtClean="0"/>
              <a:t>II. Fallos donde se consideran criterios para determinar la sanción</a:t>
            </a:r>
            <a:endParaRPr lang="es-CL"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CL" i="1" dirty="0" smtClean="0"/>
              <a:t>Sumario</a:t>
            </a:r>
            <a:endParaRPr lang="es-CL" i="1" dirty="0"/>
          </a:p>
        </p:txBody>
      </p:sp>
      <p:sp>
        <p:nvSpPr>
          <p:cNvPr id="4" name="3 Rectángulo"/>
          <p:cNvSpPr/>
          <p:nvPr/>
        </p:nvSpPr>
        <p:spPr>
          <a:xfrm>
            <a:off x="827584" y="2564904"/>
            <a:ext cx="7416824" cy="100811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L" sz="2400" b="1" dirty="0" smtClean="0"/>
              <a:t>I. Fallos conformistas y de escaso análisis de criterios de cuantía</a:t>
            </a:r>
            <a:endParaRPr lang="es-CL" sz="2400" b="1" dirty="0"/>
          </a:p>
        </p:txBody>
      </p:sp>
      <p:sp>
        <p:nvSpPr>
          <p:cNvPr id="5" name="4 Rectángulo"/>
          <p:cNvSpPr/>
          <p:nvPr/>
        </p:nvSpPr>
        <p:spPr>
          <a:xfrm>
            <a:off x="827584" y="3861048"/>
            <a:ext cx="7416824" cy="10081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CL" sz="2400" b="1" dirty="0" smtClean="0"/>
              <a:t>II. Fallos donde se consideran criterios para determinar la sanción</a:t>
            </a:r>
            <a:endParaRPr lang="es-CL" sz="2400" b="1" dirty="0"/>
          </a:p>
        </p:txBody>
      </p:sp>
      <p:sp>
        <p:nvSpPr>
          <p:cNvPr id="7" name="6 Rectángulo"/>
          <p:cNvSpPr/>
          <p:nvPr/>
        </p:nvSpPr>
        <p:spPr>
          <a:xfrm>
            <a:off x="827584" y="5157192"/>
            <a:ext cx="7416824" cy="100811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L" sz="2400" b="1" dirty="0" smtClean="0"/>
              <a:t>Conclusiones</a:t>
            </a:r>
            <a:endParaRPr lang="es-CL" sz="2400" b="1" dirty="0"/>
          </a:p>
        </p:txBody>
      </p:sp>
      <p:sp>
        <p:nvSpPr>
          <p:cNvPr id="8" name="7 Rectángulo"/>
          <p:cNvSpPr/>
          <p:nvPr/>
        </p:nvSpPr>
        <p:spPr>
          <a:xfrm>
            <a:off x="827584" y="1340768"/>
            <a:ext cx="741682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400" b="1" dirty="0" smtClean="0">
                <a:solidFill>
                  <a:schemeClr val="bg1"/>
                </a:solidFill>
              </a:rPr>
              <a:t>Introducción: </a:t>
            </a:r>
            <a:r>
              <a:rPr lang="es-CL" sz="2000" dirty="0" smtClean="0">
                <a:solidFill>
                  <a:schemeClr val="bg1"/>
                </a:solidFill>
              </a:rPr>
              <a:t>Régimen de aplicación de sanciones por parte de la SEC, y control judicial de las mismas</a:t>
            </a:r>
            <a:endParaRPr lang="es-CL" sz="20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19256" cy="604664"/>
          </a:xfrm>
        </p:spPr>
        <p:txBody>
          <a:bodyPr/>
          <a:lstStyle/>
          <a:p>
            <a:r>
              <a:rPr lang="es-CL" dirty="0" smtClean="0"/>
              <a:t>Ley 18.410, LSEC</a:t>
            </a:r>
          </a:p>
          <a:p>
            <a:pPr>
              <a:buNone/>
            </a:pPr>
            <a:endParaRPr lang="es-CL" dirty="0"/>
          </a:p>
        </p:txBody>
      </p:sp>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
        <p:nvSpPr>
          <p:cNvPr id="5" name="2 Marcador de contenido"/>
          <p:cNvSpPr>
            <a:spLocks noGrp="1"/>
          </p:cNvSpPr>
          <p:nvPr>
            <p:ph idx="1"/>
          </p:nvPr>
        </p:nvSpPr>
        <p:spPr>
          <a:xfrm>
            <a:off x="457200" y="1600201"/>
            <a:ext cx="8219256" cy="604664"/>
          </a:xfrm>
        </p:spPr>
        <p:txBody>
          <a:bodyPr/>
          <a:lstStyle/>
          <a:p>
            <a:r>
              <a:rPr lang="es-CL" dirty="0" smtClean="0"/>
              <a:t>Ley 18.410, LSEC</a:t>
            </a:r>
          </a:p>
          <a:p>
            <a:pPr>
              <a:buNone/>
            </a:pPr>
            <a:endParaRPr lang="es-CL" dirty="0"/>
          </a:p>
        </p:txBody>
      </p:sp>
      <p:cxnSp>
        <p:nvCxnSpPr>
          <p:cNvPr id="9" name="8 Conector recto"/>
          <p:cNvCxnSpPr/>
          <p:nvPr/>
        </p:nvCxnSpPr>
        <p:spPr>
          <a:xfrm>
            <a:off x="1403648" y="2204864"/>
            <a:ext cx="0"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1403648" y="2780928"/>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2 Marcador de contenido"/>
          <p:cNvSpPr txBox="1">
            <a:spLocks/>
          </p:cNvSpPr>
          <p:nvPr/>
        </p:nvSpPr>
        <p:spPr>
          <a:xfrm>
            <a:off x="2051720" y="2492896"/>
            <a:ext cx="6768752" cy="604664"/>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Potestades a la SEC para sancionar en caso de contravención a la normativa eléctrica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552" y="332656"/>
            <a:ext cx="813690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smtClean="0">
                <a:solidFill>
                  <a:schemeClr val="bg1"/>
                </a:solidFill>
              </a:rPr>
              <a:t>Introducción: </a:t>
            </a:r>
            <a:r>
              <a:rPr lang="es-CL" sz="2800" dirty="0" smtClean="0">
                <a:solidFill>
                  <a:schemeClr val="bg1"/>
                </a:solidFill>
              </a:rPr>
              <a:t>Régimen de aplicación de sanciones por parte de la SEC, y control judicial de las mismas</a:t>
            </a:r>
            <a:endParaRPr lang="es-CL" sz="2800" dirty="0">
              <a:solidFill>
                <a:schemeClr val="bg1"/>
              </a:solidFill>
            </a:endParaRPr>
          </a:p>
        </p:txBody>
      </p:sp>
      <p:sp>
        <p:nvSpPr>
          <p:cNvPr id="5" name="2 Marcador de contenido"/>
          <p:cNvSpPr>
            <a:spLocks noGrp="1"/>
          </p:cNvSpPr>
          <p:nvPr>
            <p:ph idx="1"/>
          </p:nvPr>
        </p:nvSpPr>
        <p:spPr>
          <a:xfrm>
            <a:off x="457200" y="1600201"/>
            <a:ext cx="8219256" cy="604664"/>
          </a:xfrm>
        </p:spPr>
        <p:txBody>
          <a:bodyPr/>
          <a:lstStyle/>
          <a:p>
            <a:r>
              <a:rPr lang="es-CL" dirty="0" smtClean="0"/>
              <a:t>Ley 18.410, LSEC</a:t>
            </a:r>
          </a:p>
          <a:p>
            <a:pPr>
              <a:buNone/>
            </a:pPr>
            <a:endParaRPr lang="es-CL" dirty="0"/>
          </a:p>
        </p:txBody>
      </p:sp>
      <p:cxnSp>
        <p:nvCxnSpPr>
          <p:cNvPr id="9" name="8 Conector recto"/>
          <p:cNvCxnSpPr/>
          <p:nvPr/>
        </p:nvCxnSpPr>
        <p:spPr>
          <a:xfrm>
            <a:off x="1403648" y="2204864"/>
            <a:ext cx="0"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1403648" y="2780928"/>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1403648" y="357301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2 Marcador de contenido"/>
          <p:cNvSpPr txBox="1">
            <a:spLocks/>
          </p:cNvSpPr>
          <p:nvPr/>
        </p:nvSpPr>
        <p:spPr>
          <a:xfrm>
            <a:off x="2051720" y="2492896"/>
            <a:ext cx="6768752" cy="604664"/>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Potestades a la SEC para sancionar en caso de contravención a la normativa eléctrica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8" name="2 Marcador de contenido"/>
          <p:cNvSpPr txBox="1">
            <a:spLocks/>
          </p:cNvSpPr>
          <p:nvPr/>
        </p:nvSpPr>
        <p:spPr>
          <a:xfrm>
            <a:off x="2051720" y="3356992"/>
            <a:ext cx="6696744" cy="604664"/>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3200" b="0" i="0" u="none" strike="noStrike" kern="1200" cap="none" spc="0" normalizeH="0" baseline="0" noProof="0" dirty="0" smtClean="0">
                <a:ln>
                  <a:noFill/>
                </a:ln>
                <a:solidFill>
                  <a:schemeClr val="tx1"/>
                </a:solidFill>
                <a:effectLst/>
                <a:uLnTx/>
                <a:uFillTx/>
                <a:latin typeface="+mn-lt"/>
                <a:ea typeface="+mn-ea"/>
                <a:cs typeface="+mn-cs"/>
              </a:rPr>
              <a:t>Establece las normas y criterios para la determinación de las sanciones: causales y cuantía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TotalTime>
  <Words>2174</Words>
  <Application>Microsoft Office PowerPoint</Application>
  <PresentationFormat>Presentación en pantalla (4:3)</PresentationFormat>
  <Paragraphs>172</Paragraphs>
  <Slides>34</Slides>
  <Notes>1</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Tema de Office</vt:lpstr>
      <vt:lpstr>Control judicial de la determinación de cuantía de las sanciones en materia eléctrica</vt:lpstr>
      <vt:lpstr>Sumario</vt:lpstr>
      <vt:lpstr>Sumario</vt:lpstr>
      <vt:lpstr>Sumario</vt:lpstr>
      <vt:lpstr>Sumario</vt:lpstr>
      <vt:lpstr>Sumario</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Control judicial de la determinación de cuantía de las sanciones en materia eléctrica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Aspectos sobre el control judicial de la determinación de la cuantía de las sanciones en materia eléctrica</dc:title>
  <dc:creator>Gerardo Sanz de Undurraga</dc:creator>
  <cp:lastModifiedBy>Gerardo Sanz de Undurraga</cp:lastModifiedBy>
  <cp:revision>12</cp:revision>
  <dcterms:created xsi:type="dcterms:W3CDTF">2017-07-30T18:15:22Z</dcterms:created>
  <dcterms:modified xsi:type="dcterms:W3CDTF">2017-08-01T01:11:32Z</dcterms:modified>
</cp:coreProperties>
</file>