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67" r:id="rId9"/>
    <p:sldId id="277" r:id="rId10"/>
    <p:sldId id="265" r:id="rId11"/>
    <p:sldId id="262" r:id="rId12"/>
    <p:sldId id="266" r:id="rId13"/>
    <p:sldId id="275" r:id="rId14"/>
    <p:sldId id="263" r:id="rId15"/>
    <p:sldId id="264" r:id="rId16"/>
    <p:sldId id="261" r:id="rId17"/>
    <p:sldId id="276" r:id="rId18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27"/>
  </p:normalViewPr>
  <p:slideViewPr>
    <p:cSldViewPr snapToGrid="0" snapToObjects="1">
      <p:cViewPr varScale="1">
        <p:scale>
          <a:sx n="93" d="100"/>
          <a:sy n="93" d="100"/>
        </p:scale>
        <p:origin x="7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FD9D8C-9A6B-104D-B8B5-AE065E6CE8A1}" type="doc">
      <dgm:prSet loTypeId="urn:microsoft.com/office/officeart/2005/8/layout/orgChart1" loCatId="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2933FFE7-F251-324C-A217-04824F742FF1}">
      <dgm:prSet phldrT="[Text]"/>
      <dgm:spPr/>
      <dgm:t>
        <a:bodyPr/>
        <a:lstStyle/>
        <a:p>
          <a:r>
            <a:rPr lang="en-US" dirty="0" err="1" smtClean="0"/>
            <a:t>Tipos</a:t>
          </a:r>
          <a:r>
            <a:rPr lang="en-US" dirty="0" smtClean="0"/>
            <a:t> de </a:t>
          </a:r>
          <a:r>
            <a:rPr lang="en-US" dirty="0" err="1" smtClean="0"/>
            <a:t>Conflicto</a:t>
          </a:r>
          <a:endParaRPr lang="en-US" dirty="0"/>
        </a:p>
      </dgm:t>
    </dgm:pt>
    <dgm:pt modelId="{B27EFBA8-759B-1942-8593-21430F33F56B}" type="parTrans" cxnId="{7F91D630-AE2D-B04A-A3C5-80D69F4DBE32}">
      <dgm:prSet/>
      <dgm:spPr/>
      <dgm:t>
        <a:bodyPr/>
        <a:lstStyle/>
        <a:p>
          <a:endParaRPr lang="en-US"/>
        </a:p>
      </dgm:t>
    </dgm:pt>
    <dgm:pt modelId="{3EF2FD08-DCED-4A46-9912-8FE50E31C22D}" type="sibTrans" cxnId="{7F91D630-AE2D-B04A-A3C5-80D69F4DBE32}">
      <dgm:prSet/>
      <dgm:spPr/>
      <dgm:t>
        <a:bodyPr/>
        <a:lstStyle/>
        <a:p>
          <a:endParaRPr lang="en-US"/>
        </a:p>
      </dgm:t>
    </dgm:pt>
    <dgm:pt modelId="{1DADB5CF-0273-2A4E-A035-53021A4FB153}">
      <dgm:prSet phldrT="[Text]"/>
      <dgm:spPr/>
      <dgm:t>
        <a:bodyPr/>
        <a:lstStyle/>
        <a:p>
          <a:r>
            <a:rPr lang="en-US" dirty="0" err="1" smtClean="0"/>
            <a:t>Empresa</a:t>
          </a:r>
          <a:r>
            <a:rPr lang="en-US" dirty="0" smtClean="0"/>
            <a:t> </a:t>
          </a:r>
          <a:r>
            <a:rPr lang="en-US" dirty="0" err="1" smtClean="0"/>
            <a:t>Eléctrica-Coordinador</a:t>
          </a:r>
          <a:endParaRPr lang="en-US" dirty="0"/>
        </a:p>
      </dgm:t>
    </dgm:pt>
    <dgm:pt modelId="{06C8F5EB-84EA-7142-BB73-7DA7ED386A32}" type="parTrans" cxnId="{357A645E-1863-1F4F-B342-1C742A8982D3}">
      <dgm:prSet/>
      <dgm:spPr/>
      <dgm:t>
        <a:bodyPr/>
        <a:lstStyle/>
        <a:p>
          <a:endParaRPr lang="en-US"/>
        </a:p>
      </dgm:t>
    </dgm:pt>
    <dgm:pt modelId="{A6A542FE-3CFB-AA46-A7FE-0FE83CBCE7FB}" type="sibTrans" cxnId="{357A645E-1863-1F4F-B342-1C742A8982D3}">
      <dgm:prSet/>
      <dgm:spPr/>
      <dgm:t>
        <a:bodyPr/>
        <a:lstStyle/>
        <a:p>
          <a:endParaRPr lang="en-US"/>
        </a:p>
      </dgm:t>
    </dgm:pt>
    <dgm:pt modelId="{B0539866-2292-6F40-A61B-C58CB38666FD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err="1" smtClean="0"/>
            <a:t>Empresa</a:t>
          </a:r>
          <a:r>
            <a:rPr lang="en-US" dirty="0" smtClean="0"/>
            <a:t> </a:t>
          </a:r>
          <a:r>
            <a:rPr lang="en-US" dirty="0" err="1" smtClean="0"/>
            <a:t>Eléctrica-Autoridad</a:t>
          </a:r>
          <a:endParaRPr lang="en-US" dirty="0"/>
        </a:p>
      </dgm:t>
    </dgm:pt>
    <dgm:pt modelId="{D65A2C2B-7CE0-FF44-873A-D36B4CC8E466}" type="parTrans" cxnId="{B3589FB8-09CE-534E-8987-559EC429931B}">
      <dgm:prSet/>
      <dgm:spPr/>
      <dgm:t>
        <a:bodyPr/>
        <a:lstStyle/>
        <a:p>
          <a:endParaRPr lang="en-US"/>
        </a:p>
      </dgm:t>
    </dgm:pt>
    <dgm:pt modelId="{CF7793B8-EB05-4948-9D06-7C10B21A3350}" type="sibTrans" cxnId="{B3589FB8-09CE-534E-8987-559EC429931B}">
      <dgm:prSet/>
      <dgm:spPr/>
      <dgm:t>
        <a:bodyPr/>
        <a:lstStyle/>
        <a:p>
          <a:endParaRPr lang="en-US"/>
        </a:p>
      </dgm:t>
    </dgm:pt>
    <dgm:pt modelId="{E8321EA4-A98E-B948-9E4F-57ED7C807050}">
      <dgm:prSet phldrT="[Text]"/>
      <dgm:spPr/>
      <dgm:t>
        <a:bodyPr/>
        <a:lstStyle/>
        <a:p>
          <a:r>
            <a:rPr lang="en-US" dirty="0" err="1" smtClean="0"/>
            <a:t>Empresa</a:t>
          </a:r>
          <a:r>
            <a:rPr lang="en-US" dirty="0" smtClean="0"/>
            <a:t> </a:t>
          </a:r>
          <a:r>
            <a:rPr lang="en-US" dirty="0" err="1" smtClean="0"/>
            <a:t>Eléctrica-Empresa</a:t>
          </a:r>
          <a:r>
            <a:rPr lang="en-US" dirty="0" smtClean="0"/>
            <a:t> </a:t>
          </a:r>
          <a:r>
            <a:rPr lang="en-US" dirty="0" err="1" smtClean="0"/>
            <a:t>Eléctrica</a:t>
          </a:r>
          <a:endParaRPr lang="en-US" dirty="0"/>
        </a:p>
      </dgm:t>
    </dgm:pt>
    <dgm:pt modelId="{2B5B4F0F-3FFF-4145-AA77-E1006CCD997E}" type="parTrans" cxnId="{3C85280B-7F04-5D43-8C5D-69515C5A95E4}">
      <dgm:prSet/>
      <dgm:spPr/>
      <dgm:t>
        <a:bodyPr/>
        <a:lstStyle/>
        <a:p>
          <a:endParaRPr lang="en-US"/>
        </a:p>
      </dgm:t>
    </dgm:pt>
    <dgm:pt modelId="{8D814C7E-4CD4-3B43-A7B0-4E5B3D0E557B}" type="sibTrans" cxnId="{3C85280B-7F04-5D43-8C5D-69515C5A95E4}">
      <dgm:prSet/>
      <dgm:spPr/>
      <dgm:t>
        <a:bodyPr/>
        <a:lstStyle/>
        <a:p>
          <a:endParaRPr lang="en-US"/>
        </a:p>
      </dgm:t>
    </dgm:pt>
    <dgm:pt modelId="{393285FB-B925-404B-B89C-462186B67A5A}" type="pres">
      <dgm:prSet presAssocID="{47FD9D8C-9A6B-104D-B8B5-AE065E6CE8A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_tradnl"/>
        </a:p>
      </dgm:t>
    </dgm:pt>
    <dgm:pt modelId="{C1D0E8C2-72D2-1046-9179-A00F5006F575}" type="pres">
      <dgm:prSet presAssocID="{2933FFE7-F251-324C-A217-04824F742FF1}" presName="hierRoot1" presStyleCnt="0">
        <dgm:presLayoutVars>
          <dgm:hierBranch val="init"/>
        </dgm:presLayoutVars>
      </dgm:prSet>
      <dgm:spPr/>
    </dgm:pt>
    <dgm:pt modelId="{A18ECF0C-1AAE-4E44-9E8F-FAEA4935450F}" type="pres">
      <dgm:prSet presAssocID="{2933FFE7-F251-324C-A217-04824F742FF1}" presName="rootComposite1" presStyleCnt="0"/>
      <dgm:spPr/>
    </dgm:pt>
    <dgm:pt modelId="{462FE986-E66D-8049-8D79-A222B057484C}" type="pres">
      <dgm:prSet presAssocID="{2933FFE7-F251-324C-A217-04824F742FF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6722A290-3EC0-5A40-A1A2-F6B00ADEDC1A}" type="pres">
      <dgm:prSet presAssocID="{2933FFE7-F251-324C-A217-04824F742FF1}" presName="rootConnector1" presStyleLbl="node1" presStyleIdx="0" presStyleCnt="0"/>
      <dgm:spPr/>
      <dgm:t>
        <a:bodyPr/>
        <a:lstStyle/>
        <a:p>
          <a:endParaRPr lang="es-ES_tradnl"/>
        </a:p>
      </dgm:t>
    </dgm:pt>
    <dgm:pt modelId="{4D531A6B-5F9B-954F-9378-92618EAFB1F6}" type="pres">
      <dgm:prSet presAssocID="{2933FFE7-F251-324C-A217-04824F742FF1}" presName="hierChild2" presStyleCnt="0"/>
      <dgm:spPr/>
    </dgm:pt>
    <dgm:pt modelId="{096816B8-35E3-8642-A061-BAEBDEECB664}" type="pres">
      <dgm:prSet presAssocID="{06C8F5EB-84EA-7142-BB73-7DA7ED386A32}" presName="Name37" presStyleLbl="parChTrans1D2" presStyleIdx="0" presStyleCnt="3"/>
      <dgm:spPr/>
      <dgm:t>
        <a:bodyPr/>
        <a:lstStyle/>
        <a:p>
          <a:endParaRPr lang="es-ES_tradnl"/>
        </a:p>
      </dgm:t>
    </dgm:pt>
    <dgm:pt modelId="{DA52CD0D-649B-8749-8332-5D5C014F5251}" type="pres">
      <dgm:prSet presAssocID="{1DADB5CF-0273-2A4E-A035-53021A4FB153}" presName="hierRoot2" presStyleCnt="0">
        <dgm:presLayoutVars>
          <dgm:hierBranch val="init"/>
        </dgm:presLayoutVars>
      </dgm:prSet>
      <dgm:spPr/>
    </dgm:pt>
    <dgm:pt modelId="{86E1F157-22A7-AE41-AF47-ABD536844DE3}" type="pres">
      <dgm:prSet presAssocID="{1DADB5CF-0273-2A4E-A035-53021A4FB153}" presName="rootComposite" presStyleCnt="0"/>
      <dgm:spPr/>
    </dgm:pt>
    <dgm:pt modelId="{33BB59B4-02AC-694B-9839-743AA1E49A34}" type="pres">
      <dgm:prSet presAssocID="{1DADB5CF-0273-2A4E-A035-53021A4FB153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BE46468-A552-1D40-B86B-5B1004255370}" type="pres">
      <dgm:prSet presAssocID="{1DADB5CF-0273-2A4E-A035-53021A4FB153}" presName="rootConnector" presStyleLbl="node2" presStyleIdx="0" presStyleCnt="3"/>
      <dgm:spPr/>
      <dgm:t>
        <a:bodyPr/>
        <a:lstStyle/>
        <a:p>
          <a:endParaRPr lang="es-ES_tradnl"/>
        </a:p>
      </dgm:t>
    </dgm:pt>
    <dgm:pt modelId="{8C7004D7-A0C3-4144-A487-E9613A44A372}" type="pres">
      <dgm:prSet presAssocID="{1DADB5CF-0273-2A4E-A035-53021A4FB153}" presName="hierChild4" presStyleCnt="0"/>
      <dgm:spPr/>
    </dgm:pt>
    <dgm:pt modelId="{A5267F0B-015B-9943-A057-B9FAD980DDAE}" type="pres">
      <dgm:prSet presAssocID="{1DADB5CF-0273-2A4E-A035-53021A4FB153}" presName="hierChild5" presStyleCnt="0"/>
      <dgm:spPr/>
    </dgm:pt>
    <dgm:pt modelId="{2FC0EFBC-8C82-874B-88F2-A5F310409E2A}" type="pres">
      <dgm:prSet presAssocID="{2B5B4F0F-3FFF-4145-AA77-E1006CCD997E}" presName="Name37" presStyleLbl="parChTrans1D2" presStyleIdx="1" presStyleCnt="3"/>
      <dgm:spPr/>
      <dgm:t>
        <a:bodyPr/>
        <a:lstStyle/>
        <a:p>
          <a:endParaRPr lang="es-ES_tradnl"/>
        </a:p>
      </dgm:t>
    </dgm:pt>
    <dgm:pt modelId="{F763DD02-9EDD-E647-A9DC-C34E6B22D590}" type="pres">
      <dgm:prSet presAssocID="{E8321EA4-A98E-B948-9E4F-57ED7C807050}" presName="hierRoot2" presStyleCnt="0">
        <dgm:presLayoutVars>
          <dgm:hierBranch val="init"/>
        </dgm:presLayoutVars>
      </dgm:prSet>
      <dgm:spPr/>
    </dgm:pt>
    <dgm:pt modelId="{343DC34C-FC34-E14A-8927-8963205FB5CD}" type="pres">
      <dgm:prSet presAssocID="{E8321EA4-A98E-B948-9E4F-57ED7C807050}" presName="rootComposite" presStyleCnt="0"/>
      <dgm:spPr/>
    </dgm:pt>
    <dgm:pt modelId="{CF3F6509-1738-9E45-AF03-FA8A3CA03E96}" type="pres">
      <dgm:prSet presAssocID="{E8321EA4-A98E-B948-9E4F-57ED7C80705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1697BE-1927-1E4D-A07F-3A4C02ABC72A}" type="pres">
      <dgm:prSet presAssocID="{E8321EA4-A98E-B948-9E4F-57ED7C807050}" presName="rootConnector" presStyleLbl="node2" presStyleIdx="1" presStyleCnt="3"/>
      <dgm:spPr/>
      <dgm:t>
        <a:bodyPr/>
        <a:lstStyle/>
        <a:p>
          <a:endParaRPr lang="es-ES_tradnl"/>
        </a:p>
      </dgm:t>
    </dgm:pt>
    <dgm:pt modelId="{56DEED7A-BED0-4C44-ACCF-71C005A9043D}" type="pres">
      <dgm:prSet presAssocID="{E8321EA4-A98E-B948-9E4F-57ED7C807050}" presName="hierChild4" presStyleCnt="0"/>
      <dgm:spPr/>
    </dgm:pt>
    <dgm:pt modelId="{BD3B5EBB-2A0D-8C46-892A-2C213DD47B05}" type="pres">
      <dgm:prSet presAssocID="{E8321EA4-A98E-B948-9E4F-57ED7C807050}" presName="hierChild5" presStyleCnt="0"/>
      <dgm:spPr/>
    </dgm:pt>
    <dgm:pt modelId="{51F2F35E-37D2-F542-B0D0-1DDCEF47F73F}" type="pres">
      <dgm:prSet presAssocID="{D65A2C2B-7CE0-FF44-873A-D36B4CC8E466}" presName="Name37" presStyleLbl="parChTrans1D2" presStyleIdx="2" presStyleCnt="3"/>
      <dgm:spPr/>
      <dgm:t>
        <a:bodyPr/>
        <a:lstStyle/>
        <a:p>
          <a:endParaRPr lang="es-ES_tradnl"/>
        </a:p>
      </dgm:t>
    </dgm:pt>
    <dgm:pt modelId="{BAB396D5-0837-464B-B8B6-D915385FC617}" type="pres">
      <dgm:prSet presAssocID="{B0539866-2292-6F40-A61B-C58CB38666FD}" presName="hierRoot2" presStyleCnt="0">
        <dgm:presLayoutVars>
          <dgm:hierBranch val="init"/>
        </dgm:presLayoutVars>
      </dgm:prSet>
      <dgm:spPr/>
    </dgm:pt>
    <dgm:pt modelId="{738D4493-7C44-6641-9A5A-1886CA044A19}" type="pres">
      <dgm:prSet presAssocID="{B0539866-2292-6F40-A61B-C58CB38666FD}" presName="rootComposite" presStyleCnt="0"/>
      <dgm:spPr/>
    </dgm:pt>
    <dgm:pt modelId="{BE5B6DD7-2021-314F-A4FA-43BBEF0F4052}" type="pres">
      <dgm:prSet presAssocID="{B0539866-2292-6F40-A61B-C58CB38666FD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2AFD59-EBB6-A44D-9731-756F380DB5BD}" type="pres">
      <dgm:prSet presAssocID="{B0539866-2292-6F40-A61B-C58CB38666FD}" presName="rootConnector" presStyleLbl="node2" presStyleIdx="2" presStyleCnt="3"/>
      <dgm:spPr/>
      <dgm:t>
        <a:bodyPr/>
        <a:lstStyle/>
        <a:p>
          <a:endParaRPr lang="es-ES_tradnl"/>
        </a:p>
      </dgm:t>
    </dgm:pt>
    <dgm:pt modelId="{D0EB9B7B-759F-F840-9BC9-FE93D7B474DF}" type="pres">
      <dgm:prSet presAssocID="{B0539866-2292-6F40-A61B-C58CB38666FD}" presName="hierChild4" presStyleCnt="0"/>
      <dgm:spPr/>
    </dgm:pt>
    <dgm:pt modelId="{98BD905A-854A-814E-9E7B-54F3535C73F7}" type="pres">
      <dgm:prSet presAssocID="{B0539866-2292-6F40-A61B-C58CB38666FD}" presName="hierChild5" presStyleCnt="0"/>
      <dgm:spPr/>
    </dgm:pt>
    <dgm:pt modelId="{9E8DA36A-54EB-1F44-B860-EF0312C2E8CA}" type="pres">
      <dgm:prSet presAssocID="{2933FFE7-F251-324C-A217-04824F742FF1}" presName="hierChild3" presStyleCnt="0"/>
      <dgm:spPr/>
    </dgm:pt>
  </dgm:ptLst>
  <dgm:cxnLst>
    <dgm:cxn modelId="{3C85280B-7F04-5D43-8C5D-69515C5A95E4}" srcId="{2933FFE7-F251-324C-A217-04824F742FF1}" destId="{E8321EA4-A98E-B948-9E4F-57ED7C807050}" srcOrd="1" destOrd="0" parTransId="{2B5B4F0F-3FFF-4145-AA77-E1006CCD997E}" sibTransId="{8D814C7E-4CD4-3B43-A7B0-4E5B3D0E557B}"/>
    <dgm:cxn modelId="{7F91D630-AE2D-B04A-A3C5-80D69F4DBE32}" srcId="{47FD9D8C-9A6B-104D-B8B5-AE065E6CE8A1}" destId="{2933FFE7-F251-324C-A217-04824F742FF1}" srcOrd="0" destOrd="0" parTransId="{B27EFBA8-759B-1942-8593-21430F33F56B}" sibTransId="{3EF2FD08-DCED-4A46-9912-8FE50E31C22D}"/>
    <dgm:cxn modelId="{AC8E1BF0-A31E-514D-A186-9B06B4EF013D}" type="presOf" srcId="{B0539866-2292-6F40-A61B-C58CB38666FD}" destId="{EA2AFD59-EBB6-A44D-9731-756F380DB5BD}" srcOrd="1" destOrd="0" presId="urn:microsoft.com/office/officeart/2005/8/layout/orgChart1"/>
    <dgm:cxn modelId="{F0013DE5-49A4-0745-B070-1A84913D974D}" type="presOf" srcId="{47FD9D8C-9A6B-104D-B8B5-AE065E6CE8A1}" destId="{393285FB-B925-404B-B89C-462186B67A5A}" srcOrd="0" destOrd="0" presId="urn:microsoft.com/office/officeart/2005/8/layout/orgChart1"/>
    <dgm:cxn modelId="{357A645E-1863-1F4F-B342-1C742A8982D3}" srcId="{2933FFE7-F251-324C-A217-04824F742FF1}" destId="{1DADB5CF-0273-2A4E-A035-53021A4FB153}" srcOrd="0" destOrd="0" parTransId="{06C8F5EB-84EA-7142-BB73-7DA7ED386A32}" sibTransId="{A6A542FE-3CFB-AA46-A7FE-0FE83CBCE7FB}"/>
    <dgm:cxn modelId="{36799B13-45BF-CB45-9424-B49C362CAFB8}" type="presOf" srcId="{1DADB5CF-0273-2A4E-A035-53021A4FB153}" destId="{6BE46468-A552-1D40-B86B-5B1004255370}" srcOrd="1" destOrd="0" presId="urn:microsoft.com/office/officeart/2005/8/layout/orgChart1"/>
    <dgm:cxn modelId="{A0AD2FCE-C0A2-9E40-9770-20AB19FD7762}" type="presOf" srcId="{06C8F5EB-84EA-7142-BB73-7DA7ED386A32}" destId="{096816B8-35E3-8642-A061-BAEBDEECB664}" srcOrd="0" destOrd="0" presId="urn:microsoft.com/office/officeart/2005/8/layout/orgChart1"/>
    <dgm:cxn modelId="{A39D7D00-762F-BF4F-A2BB-7BEB70BA0845}" type="presOf" srcId="{2933FFE7-F251-324C-A217-04824F742FF1}" destId="{6722A290-3EC0-5A40-A1A2-F6B00ADEDC1A}" srcOrd="1" destOrd="0" presId="urn:microsoft.com/office/officeart/2005/8/layout/orgChart1"/>
    <dgm:cxn modelId="{01BD9993-636C-1744-A89C-8C7B2AD622B2}" type="presOf" srcId="{E8321EA4-A98E-B948-9E4F-57ED7C807050}" destId="{CF3F6509-1738-9E45-AF03-FA8A3CA03E96}" srcOrd="0" destOrd="0" presId="urn:microsoft.com/office/officeart/2005/8/layout/orgChart1"/>
    <dgm:cxn modelId="{B8142048-49BD-694C-999B-CD8A2CE39C35}" type="presOf" srcId="{2933FFE7-F251-324C-A217-04824F742FF1}" destId="{462FE986-E66D-8049-8D79-A222B057484C}" srcOrd="0" destOrd="0" presId="urn:microsoft.com/office/officeart/2005/8/layout/orgChart1"/>
    <dgm:cxn modelId="{A01416C1-45BF-9741-AC3E-386F78BB504C}" type="presOf" srcId="{D65A2C2B-7CE0-FF44-873A-D36B4CC8E466}" destId="{51F2F35E-37D2-F542-B0D0-1DDCEF47F73F}" srcOrd="0" destOrd="0" presId="urn:microsoft.com/office/officeart/2005/8/layout/orgChart1"/>
    <dgm:cxn modelId="{BFC24B99-D8BE-834F-A8A8-2C5E51A920A6}" type="presOf" srcId="{1DADB5CF-0273-2A4E-A035-53021A4FB153}" destId="{33BB59B4-02AC-694B-9839-743AA1E49A34}" srcOrd="0" destOrd="0" presId="urn:microsoft.com/office/officeart/2005/8/layout/orgChart1"/>
    <dgm:cxn modelId="{52F955C9-204F-964E-B937-1958BDD580A6}" type="presOf" srcId="{B0539866-2292-6F40-A61B-C58CB38666FD}" destId="{BE5B6DD7-2021-314F-A4FA-43BBEF0F4052}" srcOrd="0" destOrd="0" presId="urn:microsoft.com/office/officeart/2005/8/layout/orgChart1"/>
    <dgm:cxn modelId="{B3589FB8-09CE-534E-8987-559EC429931B}" srcId="{2933FFE7-F251-324C-A217-04824F742FF1}" destId="{B0539866-2292-6F40-A61B-C58CB38666FD}" srcOrd="2" destOrd="0" parTransId="{D65A2C2B-7CE0-FF44-873A-D36B4CC8E466}" sibTransId="{CF7793B8-EB05-4948-9D06-7C10B21A3350}"/>
    <dgm:cxn modelId="{998C1749-A6F3-6E44-8F6E-9492C75C285B}" type="presOf" srcId="{E8321EA4-A98E-B948-9E4F-57ED7C807050}" destId="{6D1697BE-1927-1E4D-A07F-3A4C02ABC72A}" srcOrd="1" destOrd="0" presId="urn:microsoft.com/office/officeart/2005/8/layout/orgChart1"/>
    <dgm:cxn modelId="{4F7B4023-B7B1-4640-8F8A-4F8D8039ABA8}" type="presOf" srcId="{2B5B4F0F-3FFF-4145-AA77-E1006CCD997E}" destId="{2FC0EFBC-8C82-874B-88F2-A5F310409E2A}" srcOrd="0" destOrd="0" presId="urn:microsoft.com/office/officeart/2005/8/layout/orgChart1"/>
    <dgm:cxn modelId="{B95672DD-F26F-F541-986E-D8283CAEE76B}" type="presParOf" srcId="{393285FB-B925-404B-B89C-462186B67A5A}" destId="{C1D0E8C2-72D2-1046-9179-A00F5006F575}" srcOrd="0" destOrd="0" presId="urn:microsoft.com/office/officeart/2005/8/layout/orgChart1"/>
    <dgm:cxn modelId="{0BF2C428-5ADA-BE42-AA18-3AA136F24E13}" type="presParOf" srcId="{C1D0E8C2-72D2-1046-9179-A00F5006F575}" destId="{A18ECF0C-1AAE-4E44-9E8F-FAEA4935450F}" srcOrd="0" destOrd="0" presId="urn:microsoft.com/office/officeart/2005/8/layout/orgChart1"/>
    <dgm:cxn modelId="{5ED62E48-B368-074D-81F0-2A514BF874F5}" type="presParOf" srcId="{A18ECF0C-1AAE-4E44-9E8F-FAEA4935450F}" destId="{462FE986-E66D-8049-8D79-A222B057484C}" srcOrd="0" destOrd="0" presId="urn:microsoft.com/office/officeart/2005/8/layout/orgChart1"/>
    <dgm:cxn modelId="{48D83BA7-EEB0-9648-BBE9-BACBA2EEA248}" type="presParOf" srcId="{A18ECF0C-1AAE-4E44-9E8F-FAEA4935450F}" destId="{6722A290-3EC0-5A40-A1A2-F6B00ADEDC1A}" srcOrd="1" destOrd="0" presId="urn:microsoft.com/office/officeart/2005/8/layout/orgChart1"/>
    <dgm:cxn modelId="{8CB7B171-F2AE-FD43-B195-46ABD1DC271F}" type="presParOf" srcId="{C1D0E8C2-72D2-1046-9179-A00F5006F575}" destId="{4D531A6B-5F9B-954F-9378-92618EAFB1F6}" srcOrd="1" destOrd="0" presId="urn:microsoft.com/office/officeart/2005/8/layout/orgChart1"/>
    <dgm:cxn modelId="{DAFF4E12-9E8A-8747-A2DC-42216766BA0F}" type="presParOf" srcId="{4D531A6B-5F9B-954F-9378-92618EAFB1F6}" destId="{096816B8-35E3-8642-A061-BAEBDEECB664}" srcOrd="0" destOrd="0" presId="urn:microsoft.com/office/officeart/2005/8/layout/orgChart1"/>
    <dgm:cxn modelId="{54D8FC88-ACDF-0F41-B44D-5051FFAAF176}" type="presParOf" srcId="{4D531A6B-5F9B-954F-9378-92618EAFB1F6}" destId="{DA52CD0D-649B-8749-8332-5D5C014F5251}" srcOrd="1" destOrd="0" presId="urn:microsoft.com/office/officeart/2005/8/layout/orgChart1"/>
    <dgm:cxn modelId="{449F054D-40AC-F648-AE48-FD4A0FBF5D3C}" type="presParOf" srcId="{DA52CD0D-649B-8749-8332-5D5C014F5251}" destId="{86E1F157-22A7-AE41-AF47-ABD536844DE3}" srcOrd="0" destOrd="0" presId="urn:microsoft.com/office/officeart/2005/8/layout/orgChart1"/>
    <dgm:cxn modelId="{16301080-459A-C849-978B-ACCF8964FE5A}" type="presParOf" srcId="{86E1F157-22A7-AE41-AF47-ABD536844DE3}" destId="{33BB59B4-02AC-694B-9839-743AA1E49A34}" srcOrd="0" destOrd="0" presId="urn:microsoft.com/office/officeart/2005/8/layout/orgChart1"/>
    <dgm:cxn modelId="{ECFA19F5-9C70-734C-BD40-5A26C5777D84}" type="presParOf" srcId="{86E1F157-22A7-AE41-AF47-ABD536844DE3}" destId="{6BE46468-A552-1D40-B86B-5B1004255370}" srcOrd="1" destOrd="0" presId="urn:microsoft.com/office/officeart/2005/8/layout/orgChart1"/>
    <dgm:cxn modelId="{98B1CAD2-6E31-0D45-B6D7-DD6174D1724A}" type="presParOf" srcId="{DA52CD0D-649B-8749-8332-5D5C014F5251}" destId="{8C7004D7-A0C3-4144-A487-E9613A44A372}" srcOrd="1" destOrd="0" presId="urn:microsoft.com/office/officeart/2005/8/layout/orgChart1"/>
    <dgm:cxn modelId="{88BECA20-842D-7C42-BAE3-0A74563A20E1}" type="presParOf" srcId="{DA52CD0D-649B-8749-8332-5D5C014F5251}" destId="{A5267F0B-015B-9943-A057-B9FAD980DDAE}" srcOrd="2" destOrd="0" presId="urn:microsoft.com/office/officeart/2005/8/layout/orgChart1"/>
    <dgm:cxn modelId="{C20D679D-59AA-9542-8A5D-0AC38C5D6160}" type="presParOf" srcId="{4D531A6B-5F9B-954F-9378-92618EAFB1F6}" destId="{2FC0EFBC-8C82-874B-88F2-A5F310409E2A}" srcOrd="2" destOrd="0" presId="urn:microsoft.com/office/officeart/2005/8/layout/orgChart1"/>
    <dgm:cxn modelId="{88DAD1A2-2A68-0843-8337-83705A96A77A}" type="presParOf" srcId="{4D531A6B-5F9B-954F-9378-92618EAFB1F6}" destId="{F763DD02-9EDD-E647-A9DC-C34E6B22D590}" srcOrd="3" destOrd="0" presId="urn:microsoft.com/office/officeart/2005/8/layout/orgChart1"/>
    <dgm:cxn modelId="{FB601EB7-C4EE-3F42-BD55-2AF58EF16DCF}" type="presParOf" srcId="{F763DD02-9EDD-E647-A9DC-C34E6B22D590}" destId="{343DC34C-FC34-E14A-8927-8963205FB5CD}" srcOrd="0" destOrd="0" presId="urn:microsoft.com/office/officeart/2005/8/layout/orgChart1"/>
    <dgm:cxn modelId="{C5CC479E-494B-A44E-9551-C1759811B372}" type="presParOf" srcId="{343DC34C-FC34-E14A-8927-8963205FB5CD}" destId="{CF3F6509-1738-9E45-AF03-FA8A3CA03E96}" srcOrd="0" destOrd="0" presId="urn:microsoft.com/office/officeart/2005/8/layout/orgChart1"/>
    <dgm:cxn modelId="{7E184F8F-9F06-B24C-8BA6-AFAD96BFAB99}" type="presParOf" srcId="{343DC34C-FC34-E14A-8927-8963205FB5CD}" destId="{6D1697BE-1927-1E4D-A07F-3A4C02ABC72A}" srcOrd="1" destOrd="0" presId="urn:microsoft.com/office/officeart/2005/8/layout/orgChart1"/>
    <dgm:cxn modelId="{55E080D6-597D-9643-9829-DA1366664DF6}" type="presParOf" srcId="{F763DD02-9EDD-E647-A9DC-C34E6B22D590}" destId="{56DEED7A-BED0-4C44-ACCF-71C005A9043D}" srcOrd="1" destOrd="0" presId="urn:microsoft.com/office/officeart/2005/8/layout/orgChart1"/>
    <dgm:cxn modelId="{0E42D449-B379-4549-B9C2-B856F310E0C0}" type="presParOf" srcId="{F763DD02-9EDD-E647-A9DC-C34E6B22D590}" destId="{BD3B5EBB-2A0D-8C46-892A-2C213DD47B05}" srcOrd="2" destOrd="0" presId="urn:microsoft.com/office/officeart/2005/8/layout/orgChart1"/>
    <dgm:cxn modelId="{9248D6D8-1A64-E548-A0F4-0C8041FD2A7F}" type="presParOf" srcId="{4D531A6B-5F9B-954F-9378-92618EAFB1F6}" destId="{51F2F35E-37D2-F542-B0D0-1DDCEF47F73F}" srcOrd="4" destOrd="0" presId="urn:microsoft.com/office/officeart/2005/8/layout/orgChart1"/>
    <dgm:cxn modelId="{5E79A61C-E4D9-3D45-8AFC-70705D72CFFE}" type="presParOf" srcId="{4D531A6B-5F9B-954F-9378-92618EAFB1F6}" destId="{BAB396D5-0837-464B-B8B6-D915385FC617}" srcOrd="5" destOrd="0" presId="urn:microsoft.com/office/officeart/2005/8/layout/orgChart1"/>
    <dgm:cxn modelId="{31184DED-C999-A140-91E9-0BCF149F7C41}" type="presParOf" srcId="{BAB396D5-0837-464B-B8B6-D915385FC617}" destId="{738D4493-7C44-6641-9A5A-1886CA044A19}" srcOrd="0" destOrd="0" presId="urn:microsoft.com/office/officeart/2005/8/layout/orgChart1"/>
    <dgm:cxn modelId="{2670CDF4-9578-2949-A2A5-7F28E09D571E}" type="presParOf" srcId="{738D4493-7C44-6641-9A5A-1886CA044A19}" destId="{BE5B6DD7-2021-314F-A4FA-43BBEF0F4052}" srcOrd="0" destOrd="0" presId="urn:microsoft.com/office/officeart/2005/8/layout/orgChart1"/>
    <dgm:cxn modelId="{4F4D2A8F-9E3D-444D-8D31-F0BBC2B1E28C}" type="presParOf" srcId="{738D4493-7C44-6641-9A5A-1886CA044A19}" destId="{EA2AFD59-EBB6-A44D-9731-756F380DB5BD}" srcOrd="1" destOrd="0" presId="urn:microsoft.com/office/officeart/2005/8/layout/orgChart1"/>
    <dgm:cxn modelId="{F4AA4347-21E1-364E-8EB0-EDB6DB303C73}" type="presParOf" srcId="{BAB396D5-0837-464B-B8B6-D915385FC617}" destId="{D0EB9B7B-759F-F840-9BC9-FE93D7B474DF}" srcOrd="1" destOrd="0" presId="urn:microsoft.com/office/officeart/2005/8/layout/orgChart1"/>
    <dgm:cxn modelId="{4D34D3A0-E9B5-B149-9322-F327AA520B70}" type="presParOf" srcId="{BAB396D5-0837-464B-B8B6-D915385FC617}" destId="{98BD905A-854A-814E-9E7B-54F3535C73F7}" srcOrd="2" destOrd="0" presId="urn:microsoft.com/office/officeart/2005/8/layout/orgChart1"/>
    <dgm:cxn modelId="{60D5802A-3895-C345-A94D-9AF19BA71C03}" type="presParOf" srcId="{C1D0E8C2-72D2-1046-9179-A00F5006F575}" destId="{9E8DA36A-54EB-1F44-B860-EF0312C2E8C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F2F35E-37D2-F542-B0D0-1DDCEF47F73F}">
      <dsp:nvSpPr>
        <dsp:cNvPr id="0" name=""/>
        <dsp:cNvSpPr/>
      </dsp:nvSpPr>
      <dsp:spPr>
        <a:xfrm>
          <a:off x="3943350" y="1933565"/>
          <a:ext cx="2789949" cy="484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103"/>
              </a:lnTo>
              <a:lnTo>
                <a:pt x="2789949" y="242103"/>
              </a:lnTo>
              <a:lnTo>
                <a:pt x="2789949" y="484206"/>
              </a:lnTo>
            </a:path>
          </a:pathLst>
        </a:custGeom>
        <a:noFill/>
        <a:ln w="635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C0EFBC-8C82-874B-88F2-A5F310409E2A}">
      <dsp:nvSpPr>
        <dsp:cNvPr id="0" name=""/>
        <dsp:cNvSpPr/>
      </dsp:nvSpPr>
      <dsp:spPr>
        <a:xfrm>
          <a:off x="3897630" y="1933565"/>
          <a:ext cx="91440" cy="4842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4206"/>
              </a:lnTo>
            </a:path>
          </a:pathLst>
        </a:custGeom>
        <a:noFill/>
        <a:ln w="635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6816B8-35E3-8642-A061-BAEBDEECB664}">
      <dsp:nvSpPr>
        <dsp:cNvPr id="0" name=""/>
        <dsp:cNvSpPr/>
      </dsp:nvSpPr>
      <dsp:spPr>
        <a:xfrm>
          <a:off x="1153400" y="1933565"/>
          <a:ext cx="2789949" cy="484206"/>
        </a:xfrm>
        <a:custGeom>
          <a:avLst/>
          <a:gdLst/>
          <a:ahLst/>
          <a:cxnLst/>
          <a:rect l="0" t="0" r="0" b="0"/>
          <a:pathLst>
            <a:path>
              <a:moveTo>
                <a:pt x="2789949" y="0"/>
              </a:moveTo>
              <a:lnTo>
                <a:pt x="2789949" y="242103"/>
              </a:lnTo>
              <a:lnTo>
                <a:pt x="0" y="242103"/>
              </a:lnTo>
              <a:lnTo>
                <a:pt x="0" y="484206"/>
              </a:lnTo>
            </a:path>
          </a:pathLst>
        </a:custGeom>
        <a:noFill/>
        <a:ln w="635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2FE986-E66D-8049-8D79-A222B057484C}">
      <dsp:nvSpPr>
        <dsp:cNvPr id="0" name=""/>
        <dsp:cNvSpPr/>
      </dsp:nvSpPr>
      <dsp:spPr>
        <a:xfrm>
          <a:off x="2790478" y="780694"/>
          <a:ext cx="2305742" cy="1152871"/>
        </a:xfrm>
        <a:prstGeom prst="rect">
          <a:avLst/>
        </a:prstGeom>
        <a:gradFill rotWithShape="0">
          <a:gsLst>
            <a:gs pos="0">
              <a:schemeClr val="accent1">
                <a:alpha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Tipos</a:t>
          </a:r>
          <a:r>
            <a:rPr lang="en-US" sz="2400" kern="1200" dirty="0" smtClean="0"/>
            <a:t> de </a:t>
          </a:r>
          <a:r>
            <a:rPr lang="en-US" sz="2400" kern="1200" dirty="0" err="1" smtClean="0"/>
            <a:t>Conflicto</a:t>
          </a:r>
          <a:endParaRPr lang="en-US" sz="2400" kern="1200" dirty="0"/>
        </a:p>
      </dsp:txBody>
      <dsp:txXfrm>
        <a:off x="2790478" y="780694"/>
        <a:ext cx="2305742" cy="1152871"/>
      </dsp:txXfrm>
    </dsp:sp>
    <dsp:sp modelId="{33BB59B4-02AC-694B-9839-743AA1E49A34}">
      <dsp:nvSpPr>
        <dsp:cNvPr id="0" name=""/>
        <dsp:cNvSpPr/>
      </dsp:nvSpPr>
      <dsp:spPr>
        <a:xfrm>
          <a:off x="529" y="2417772"/>
          <a:ext cx="2305742" cy="1152871"/>
        </a:xfrm>
        <a:prstGeom prst="rect">
          <a:avLst/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7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Empresa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Eléctrica-Coordinador</a:t>
          </a:r>
          <a:endParaRPr lang="en-US" sz="2400" kern="1200" dirty="0"/>
        </a:p>
      </dsp:txBody>
      <dsp:txXfrm>
        <a:off x="529" y="2417772"/>
        <a:ext cx="2305742" cy="1152871"/>
      </dsp:txXfrm>
    </dsp:sp>
    <dsp:sp modelId="{CF3F6509-1738-9E45-AF03-FA8A3CA03E96}">
      <dsp:nvSpPr>
        <dsp:cNvPr id="0" name=""/>
        <dsp:cNvSpPr/>
      </dsp:nvSpPr>
      <dsp:spPr>
        <a:xfrm>
          <a:off x="2790478" y="2417772"/>
          <a:ext cx="2305742" cy="1152871"/>
        </a:xfrm>
        <a:prstGeom prst="rect">
          <a:avLst/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7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Empresa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Eléctrica-Empresa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Eléctrica</a:t>
          </a:r>
          <a:endParaRPr lang="en-US" sz="2400" kern="1200" dirty="0"/>
        </a:p>
      </dsp:txBody>
      <dsp:txXfrm>
        <a:off x="2790478" y="2417772"/>
        <a:ext cx="2305742" cy="1152871"/>
      </dsp:txXfrm>
    </dsp:sp>
    <dsp:sp modelId="{BE5B6DD7-2021-314F-A4FA-43BBEF0F4052}">
      <dsp:nvSpPr>
        <dsp:cNvPr id="0" name=""/>
        <dsp:cNvSpPr/>
      </dsp:nvSpPr>
      <dsp:spPr>
        <a:xfrm>
          <a:off x="5580427" y="2417772"/>
          <a:ext cx="2305742" cy="1152871"/>
        </a:xfrm>
        <a:prstGeom prst="rect">
          <a:avLst/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Empresa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Eléctrica-Autoridad</a:t>
          </a:r>
          <a:endParaRPr lang="en-US" sz="2400" kern="1200" dirty="0"/>
        </a:p>
      </dsp:txBody>
      <dsp:txXfrm>
        <a:off x="5580427" y="2417772"/>
        <a:ext cx="2305742" cy="11528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C9C17-4949-DF46-AFD6-D2826267AF16}" type="datetimeFigureOut">
              <a:rPr lang="es-ES_tradnl" smtClean="0"/>
              <a:t>31/7/17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9DE47B-4DC4-9043-B3EB-312591C81189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87651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53916-2E11-EF44-A937-4698A0D4D721}" type="datetimeFigureOut">
              <a:rPr lang="es-ES_tradnl" smtClean="0"/>
              <a:t>31/7/17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C694-B652-F042-8338-6062A1121191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53916-2E11-EF44-A937-4698A0D4D721}" type="datetimeFigureOut">
              <a:rPr lang="es-ES_tradnl" smtClean="0"/>
              <a:t>31/7/17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C694-B652-F042-8338-6062A1121191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53916-2E11-EF44-A937-4698A0D4D721}" type="datetimeFigureOut">
              <a:rPr lang="es-ES_tradnl" smtClean="0"/>
              <a:t>31/7/17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C694-B652-F042-8338-6062A1121191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53916-2E11-EF44-A937-4698A0D4D721}" type="datetimeFigureOut">
              <a:rPr lang="es-ES_tradnl" smtClean="0"/>
              <a:t>31/7/17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C694-B652-F042-8338-6062A1121191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53916-2E11-EF44-A937-4698A0D4D721}" type="datetimeFigureOut">
              <a:rPr lang="es-ES_tradnl" smtClean="0"/>
              <a:t>31/7/17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C694-B652-F042-8338-6062A1121191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53916-2E11-EF44-A937-4698A0D4D721}" type="datetimeFigureOut">
              <a:rPr lang="es-ES_tradnl" smtClean="0"/>
              <a:t>31/7/17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C694-B652-F042-8338-6062A1121191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53916-2E11-EF44-A937-4698A0D4D721}" type="datetimeFigureOut">
              <a:rPr lang="es-ES_tradnl" smtClean="0"/>
              <a:t>31/7/17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C694-B652-F042-8338-6062A1121191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53916-2E11-EF44-A937-4698A0D4D721}" type="datetimeFigureOut">
              <a:rPr lang="es-ES_tradnl" smtClean="0"/>
              <a:t>31/7/17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C694-B652-F042-8338-6062A1121191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53916-2E11-EF44-A937-4698A0D4D721}" type="datetimeFigureOut">
              <a:rPr lang="es-ES_tradnl" smtClean="0"/>
              <a:t>31/7/17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C694-B652-F042-8338-6062A1121191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53916-2E11-EF44-A937-4698A0D4D721}" type="datetimeFigureOut">
              <a:rPr lang="es-ES_tradnl" smtClean="0"/>
              <a:t>31/7/17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C694-B652-F042-8338-6062A1121191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53916-2E11-EF44-A937-4698A0D4D721}" type="datetimeFigureOut">
              <a:rPr lang="es-ES_tradnl" smtClean="0"/>
              <a:t>31/7/17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C694-B652-F042-8338-6062A1121191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53916-2E11-EF44-A937-4698A0D4D721}" type="datetimeFigureOut">
              <a:rPr lang="es-ES_tradnl" smtClean="0"/>
              <a:t>31/7/17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BC694-B652-F042-8338-6062A1121191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57327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0166" y="998806"/>
            <a:ext cx="8008034" cy="3509963"/>
          </a:xfrm>
        </p:spPr>
        <p:txBody>
          <a:bodyPr>
            <a:normAutofit fontScale="90000"/>
          </a:bodyPr>
          <a:lstStyle/>
          <a:p>
            <a:r>
              <a:rPr lang="es-ES" sz="3600" b="1" cap="small" dirty="0" smtClean="0"/>
              <a:t>Jornadas de Derecho de la Energía</a:t>
            </a:r>
            <a:br>
              <a:rPr lang="es-ES" sz="3600" b="1" cap="small" dirty="0" smtClean="0"/>
            </a:br>
            <a:r>
              <a:rPr lang="es-ES" sz="5300" b="1" cap="small" dirty="0" smtClean="0">
                <a:solidFill>
                  <a:schemeClr val="accent1"/>
                </a:solidFill>
              </a:rPr>
              <a:t/>
            </a:r>
            <a:br>
              <a:rPr lang="es-ES" sz="5300" b="1" cap="small" dirty="0" smtClean="0">
                <a:solidFill>
                  <a:schemeClr val="accent1"/>
                </a:solidFill>
              </a:rPr>
            </a:br>
            <a:r>
              <a:rPr lang="es-ES" sz="5300" b="1" cap="small" dirty="0" smtClean="0">
                <a:solidFill>
                  <a:schemeClr val="accent1"/>
                </a:solidFill>
              </a:rPr>
              <a:t>La </a:t>
            </a:r>
            <a:r>
              <a:rPr lang="es-ES" sz="5300" b="1" cap="small" dirty="0">
                <a:solidFill>
                  <a:schemeClr val="accent1"/>
                </a:solidFill>
              </a:rPr>
              <a:t>regla de decisión del Panel de Expertos</a:t>
            </a:r>
            <a:r>
              <a:rPr lang="en-US" dirty="0"/>
              <a:t/>
            </a:r>
            <a:br>
              <a:rPr lang="en-US" dirty="0"/>
            </a:br>
            <a:endParaRPr lang="es-ES_tradnl" dirty="0"/>
          </a:p>
        </p:txBody>
      </p:sp>
      <p:sp>
        <p:nvSpPr>
          <p:cNvPr id="4" name="Rectangle 3"/>
          <p:cNvSpPr/>
          <p:nvPr/>
        </p:nvSpPr>
        <p:spPr>
          <a:xfrm>
            <a:off x="5334909" y="4904322"/>
            <a:ext cx="3123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Aft>
                <a:spcPts val="0"/>
              </a:spcAft>
            </a:pPr>
            <a:r>
              <a:rPr lang="es-ES" cap="small" dirty="0">
                <a:latin typeface="+mj-lt"/>
                <a:ea typeface="Calibri" charset="0"/>
                <a:cs typeface="Times New Roman" charset="0"/>
              </a:rPr>
              <a:t>Jorge Jaramillo y Catalina Medel</a:t>
            </a:r>
            <a:endParaRPr lang="en-US" sz="1600" dirty="0">
              <a:effectLst/>
              <a:latin typeface="+mj-lt"/>
              <a:ea typeface="Calibri" charset="0"/>
              <a:cs typeface="Times New Roman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450166" y="4142513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4"/>
          <p:cNvCxnSpPr/>
          <p:nvPr/>
        </p:nvCxnSpPr>
        <p:spPr>
          <a:xfrm flipH="1">
            <a:off x="450166" y="1987812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25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8765"/>
          </a:xfrm>
        </p:spPr>
        <p:txBody>
          <a:bodyPr>
            <a:normAutofit/>
          </a:bodyPr>
          <a:lstStyle/>
          <a:p>
            <a:pPr algn="ctr"/>
            <a:r>
              <a:rPr lang="es-ES_tradnl" sz="4800" b="1" cap="small" dirty="0" smtClean="0">
                <a:solidFill>
                  <a:schemeClr val="accent1"/>
                </a:solidFill>
              </a:rPr>
              <a:t>Peticiones subsidiarias</a:t>
            </a:r>
            <a:endParaRPr lang="es-ES_tradnl" sz="4800" b="1" cap="small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20982"/>
            <a:ext cx="7886700" cy="4555981"/>
          </a:xfrm>
        </p:spPr>
        <p:txBody>
          <a:bodyPr/>
          <a:lstStyle/>
          <a:p>
            <a:r>
              <a:rPr lang="es-ES_tradnl" dirty="0" smtClean="0"/>
              <a:t>Dictamen 8-2007</a:t>
            </a:r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0" y="1427448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redondeado 3"/>
          <p:cNvSpPr/>
          <p:nvPr/>
        </p:nvSpPr>
        <p:spPr>
          <a:xfrm>
            <a:off x="942109" y="2466109"/>
            <a:ext cx="2992582" cy="131618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Determinar que el VNR fue entregado dentro de plazo y debe ser aceptado como tal</a:t>
            </a:r>
            <a:endParaRPr lang="es-ES_tradnl" dirty="0"/>
          </a:p>
        </p:txBody>
      </p:sp>
      <p:sp>
        <p:nvSpPr>
          <p:cNvPr id="6" name="Rectángulo redondeado 5"/>
          <p:cNvSpPr/>
          <p:nvPr/>
        </p:nvSpPr>
        <p:spPr>
          <a:xfrm>
            <a:off x="4849090" y="2466109"/>
            <a:ext cx="2992582" cy="131618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Que se fije un valor conforme a los criterios del Panel</a:t>
            </a:r>
            <a:endParaRPr lang="es-ES_tradnl" dirty="0"/>
          </a:p>
        </p:txBody>
      </p:sp>
      <p:sp>
        <p:nvSpPr>
          <p:cNvPr id="7" name="Rectángulo redondeado 6"/>
          <p:cNvSpPr/>
          <p:nvPr/>
        </p:nvSpPr>
        <p:spPr>
          <a:xfrm>
            <a:off x="4849090" y="4418517"/>
            <a:ext cx="2992582" cy="131618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Que el valor sea revisado por la SEC conforme a los criterios </a:t>
            </a:r>
            <a:r>
              <a:rPr lang="es-ES_tradnl" smtClean="0"/>
              <a:t>del Panel</a:t>
            </a:r>
            <a:endParaRPr lang="es-ES_tradnl" dirty="0"/>
          </a:p>
        </p:txBody>
      </p:sp>
      <p:sp>
        <p:nvSpPr>
          <p:cNvPr id="9" name="CuadroTexto 8"/>
          <p:cNvSpPr txBox="1"/>
          <p:nvPr/>
        </p:nvSpPr>
        <p:spPr>
          <a:xfrm>
            <a:off x="4175412" y="2937164"/>
            <a:ext cx="396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/>
              <a:t>y</a:t>
            </a:r>
            <a:endParaRPr lang="es-ES_tradnl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5343522" y="3860085"/>
            <a:ext cx="2996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/>
              <a:t>o</a:t>
            </a:r>
            <a:r>
              <a:rPr lang="es-ES_tradnl" sz="2400" b="1" dirty="0" smtClean="0"/>
              <a:t>, en subsidio </a:t>
            </a: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92418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8765"/>
          </a:xfrm>
        </p:spPr>
        <p:txBody>
          <a:bodyPr>
            <a:normAutofit/>
          </a:bodyPr>
          <a:lstStyle/>
          <a:p>
            <a:pPr algn="ctr"/>
            <a:r>
              <a:rPr lang="es-ES_tradnl" sz="4800" b="1" cap="small" dirty="0" smtClean="0">
                <a:solidFill>
                  <a:schemeClr val="accent1"/>
                </a:solidFill>
              </a:rPr>
              <a:t>Peticiones subsidiarias</a:t>
            </a:r>
            <a:endParaRPr lang="es-ES_tradnl" sz="4800" b="1" cap="small" dirty="0">
              <a:solidFill>
                <a:schemeClr val="accent1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1887085"/>
              </p:ext>
            </p:extLst>
          </p:nvPr>
        </p:nvGraphicFramePr>
        <p:xfrm>
          <a:off x="628650" y="1620838"/>
          <a:ext cx="7886700" cy="3995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0295"/>
                <a:gridCol w="5176405"/>
              </a:tblGrid>
              <a:tr h="612492"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Dictamen</a:t>
                      </a:r>
                      <a:endParaRPr lang="es-ES_tradnl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Justificación</a:t>
                      </a:r>
                      <a:endParaRPr lang="es-ES_tradnl" sz="2800" dirty="0"/>
                    </a:p>
                  </a:txBody>
                  <a:tcPr anchor="ctr"/>
                </a:tc>
              </a:tr>
              <a:tr h="664025"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4-2009</a:t>
                      </a:r>
                      <a:endParaRPr lang="es-ES_tradnl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2200" dirty="0" smtClean="0"/>
                        <a:t>“</a:t>
                      </a:r>
                      <a:r>
                        <a:rPr lang="es-ES_tradnl" sz="2200" i="1" dirty="0" smtClean="0"/>
                        <a:t>una u</a:t>
                      </a:r>
                      <a:r>
                        <a:rPr lang="es-ES_tradnl" sz="2200" i="1" baseline="0" dirty="0" smtClean="0"/>
                        <a:t> otra de las alternativas</a:t>
                      </a:r>
                      <a:r>
                        <a:rPr lang="es-ES_tradnl" sz="2200" baseline="0" dirty="0" smtClean="0"/>
                        <a:t>”: cada alternativa corresponde a una de las partes</a:t>
                      </a:r>
                      <a:endParaRPr lang="es-ES_tradnl" sz="2200" dirty="0"/>
                    </a:p>
                  </a:txBody>
                  <a:tcPr/>
                </a:tc>
              </a:tr>
              <a:tr h="664025"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9-2011</a:t>
                      </a:r>
                      <a:endParaRPr lang="es-ES_tradnl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2200" dirty="0" smtClean="0"/>
                        <a:t>una</a:t>
                      </a:r>
                      <a:r>
                        <a:rPr lang="es-ES_tradnl" sz="2200" baseline="0" dirty="0" smtClean="0"/>
                        <a:t> parte discrepante no puede presentar más de una alternativa</a:t>
                      </a:r>
                      <a:endParaRPr lang="es-ES_tradnl" sz="2200" dirty="0"/>
                    </a:p>
                  </a:txBody>
                  <a:tcPr/>
                </a:tc>
              </a:tr>
              <a:tr h="664025"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7-2014</a:t>
                      </a:r>
                      <a:endParaRPr lang="es-ES_tradnl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2200" dirty="0" smtClean="0"/>
                        <a:t>cada parte</a:t>
                      </a:r>
                      <a:r>
                        <a:rPr lang="es-ES_tradnl" sz="2200" baseline="0" dirty="0" smtClean="0"/>
                        <a:t> en la discrepancia debe presentar un solo valor</a:t>
                      </a:r>
                      <a:endParaRPr lang="es-ES_tradnl" sz="2200" dirty="0"/>
                    </a:p>
                  </a:txBody>
                  <a:tcPr/>
                </a:tc>
              </a:tr>
              <a:tr h="956196"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7-2015</a:t>
                      </a:r>
                      <a:endParaRPr lang="es-ES_tradnl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2200" dirty="0" smtClean="0"/>
                        <a:t>peticiones subsidiarias distorsionan el mecanismo de resolución: una</a:t>
                      </a:r>
                      <a:r>
                        <a:rPr lang="es-ES_tradnl" sz="2200" baseline="0" dirty="0" smtClean="0"/>
                        <a:t> parte con dos alternativas frente a otra con sólo una</a:t>
                      </a:r>
                      <a:endParaRPr lang="es-ES_tradnl" sz="2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Conector recto 4"/>
          <p:cNvCxnSpPr/>
          <p:nvPr/>
        </p:nvCxnSpPr>
        <p:spPr>
          <a:xfrm flipH="1">
            <a:off x="0" y="1427448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ángulo 6"/>
          <p:cNvSpPr/>
          <p:nvPr/>
        </p:nvSpPr>
        <p:spPr>
          <a:xfrm>
            <a:off x="628650" y="5809999"/>
            <a:ext cx="7886700" cy="7481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b="1" dirty="0" smtClean="0"/>
              <a:t>Una oferta por cada parte</a:t>
            </a:r>
            <a:endParaRPr lang="es-ES_tradnl" sz="3200" b="1" dirty="0"/>
          </a:p>
        </p:txBody>
      </p:sp>
    </p:spTree>
    <p:extLst>
      <p:ext uri="{BB962C8B-B14F-4D97-AF65-F5344CB8AC3E}">
        <p14:creationId xmlns:p14="http://schemas.microsoft.com/office/powerpoint/2010/main" val="1784356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8765"/>
          </a:xfrm>
        </p:spPr>
        <p:txBody>
          <a:bodyPr>
            <a:normAutofit/>
          </a:bodyPr>
          <a:lstStyle/>
          <a:p>
            <a:pPr algn="ctr"/>
            <a:r>
              <a:rPr lang="es-ES_tradnl" sz="4800" b="1" cap="small" dirty="0" smtClean="0">
                <a:solidFill>
                  <a:schemeClr val="accent1"/>
                </a:solidFill>
              </a:rPr>
              <a:t>Peticiones subsidiarias</a:t>
            </a:r>
            <a:endParaRPr lang="es-ES_tradnl" sz="4800" b="1" cap="small" dirty="0">
              <a:solidFill>
                <a:schemeClr val="accent1"/>
              </a:solidFill>
            </a:endParaRPr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0" y="1427448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/>
          <p:cNvSpPr/>
          <p:nvPr/>
        </p:nvSpPr>
        <p:spPr>
          <a:xfrm>
            <a:off x="628650" y="5809999"/>
            <a:ext cx="7886700" cy="74814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b="1" dirty="0" smtClean="0"/>
              <a:t>Una oferta por cada materia</a:t>
            </a:r>
            <a:endParaRPr lang="es-ES_tradnl" sz="3200" b="1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s-ES_tradnl" dirty="0" smtClean="0"/>
              <a:t>Dictamen 3-2015	</a:t>
            </a:r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r>
              <a:rPr lang="es-ES_tradnl" dirty="0" smtClean="0"/>
              <a:t>Dictamen 6-2015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928253" y="2403187"/>
            <a:ext cx="2992582" cy="131618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8" name="Rectángulo redondeado 7"/>
          <p:cNvSpPr/>
          <p:nvPr/>
        </p:nvSpPr>
        <p:spPr>
          <a:xfrm>
            <a:off x="928253" y="4201103"/>
            <a:ext cx="2992582" cy="131618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Rectángulo redondeado 8"/>
          <p:cNvSpPr/>
          <p:nvPr/>
        </p:nvSpPr>
        <p:spPr>
          <a:xfrm>
            <a:off x="4721801" y="2336387"/>
            <a:ext cx="2992582" cy="131618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Que se excluya el tramo X del sistema de transmisión troncal</a:t>
            </a:r>
            <a:endParaRPr lang="es-ES_tradnl" dirty="0"/>
          </a:p>
        </p:txBody>
      </p:sp>
      <p:sp>
        <p:nvSpPr>
          <p:cNvPr id="10" name="Rectángulo redondeado 9"/>
          <p:cNvSpPr/>
          <p:nvPr/>
        </p:nvSpPr>
        <p:spPr>
          <a:xfrm>
            <a:off x="4721801" y="4134303"/>
            <a:ext cx="2992582" cy="131618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Que se fije un VI de $Y</a:t>
            </a:r>
            <a:br>
              <a:rPr lang="es-ES_tradnl" dirty="0" smtClean="0"/>
            </a:br>
            <a:r>
              <a:rPr lang="es-ES_tradnl" dirty="0" smtClean="0"/>
              <a:t>para el tramo X</a:t>
            </a:r>
            <a:endParaRPr lang="es-ES_tradnl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491" y="2508212"/>
            <a:ext cx="2559625" cy="1076667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491" y="4311403"/>
            <a:ext cx="2437848" cy="1139082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1662269" y="3757115"/>
            <a:ext cx="149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/>
              <a:t>o</a:t>
            </a:r>
            <a:r>
              <a:rPr lang="es-ES_tradnl" b="1" dirty="0" smtClean="0"/>
              <a:t>, en subsidio</a:t>
            </a: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1703394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8765"/>
          </a:xfrm>
        </p:spPr>
        <p:txBody>
          <a:bodyPr>
            <a:normAutofit/>
          </a:bodyPr>
          <a:lstStyle/>
          <a:p>
            <a:pPr algn="ctr"/>
            <a:r>
              <a:rPr lang="es-ES_tradnl" sz="4800" b="1" cap="small" dirty="0" smtClean="0">
                <a:solidFill>
                  <a:schemeClr val="accent1"/>
                </a:solidFill>
              </a:rPr>
              <a:t>Peticiones subsidiarias</a:t>
            </a:r>
            <a:endParaRPr lang="es-ES_tradnl" sz="4800" b="1" cap="small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20982"/>
            <a:ext cx="7886700" cy="4555981"/>
          </a:xfrm>
        </p:spPr>
        <p:txBody>
          <a:bodyPr/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s-ES_tradnl" dirty="0" smtClean="0"/>
              <a:t>Dictamen 5-2016</a:t>
            </a:r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0" y="1427448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/>
          <p:cNvSpPr/>
          <p:nvPr/>
        </p:nvSpPr>
        <p:spPr>
          <a:xfrm>
            <a:off x="628650" y="5809999"/>
            <a:ext cx="7886700" cy="74814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b="1" dirty="0" smtClean="0"/>
              <a:t>Independencia de la forma planteada</a:t>
            </a:r>
            <a:endParaRPr lang="es-ES_tradnl" sz="3200" b="1" dirty="0"/>
          </a:p>
        </p:txBody>
      </p:sp>
      <p:sp>
        <p:nvSpPr>
          <p:cNvPr id="7" name="Rectángulo redondeado 6"/>
          <p:cNvSpPr/>
          <p:nvPr/>
        </p:nvSpPr>
        <p:spPr>
          <a:xfrm>
            <a:off x="953365" y="2314719"/>
            <a:ext cx="2992582" cy="131618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Reemplazar el MT de </a:t>
            </a:r>
            <a:br>
              <a:rPr lang="es-ES_tradnl" dirty="0" smtClean="0"/>
            </a:br>
            <a:r>
              <a:rPr lang="es-ES_tradnl" dirty="0" smtClean="0"/>
              <a:t>5 unidades de </a:t>
            </a:r>
            <a:r>
              <a:rPr lang="es-ES_tradnl" dirty="0" err="1" smtClean="0"/>
              <a:t>Guacolda</a:t>
            </a:r>
            <a:endParaRPr lang="es-ES_tradnl" dirty="0"/>
          </a:p>
        </p:txBody>
      </p:sp>
      <p:sp>
        <p:nvSpPr>
          <p:cNvPr id="8" name="Rectángulo redondeado 7"/>
          <p:cNvSpPr/>
          <p:nvPr/>
        </p:nvSpPr>
        <p:spPr>
          <a:xfrm>
            <a:off x="953365" y="4112635"/>
            <a:ext cx="2992582" cy="131618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Reemplazar el MT de</a:t>
            </a:r>
            <a:br>
              <a:rPr lang="es-ES_tradnl" dirty="0" smtClean="0"/>
            </a:br>
            <a:r>
              <a:rPr lang="es-ES_tradnl" dirty="0" smtClean="0"/>
              <a:t>4 unidades de </a:t>
            </a:r>
            <a:r>
              <a:rPr lang="es-ES_tradnl" dirty="0" err="1" smtClean="0"/>
              <a:t>Guacolda</a:t>
            </a:r>
            <a:endParaRPr lang="es-ES_tradnl" dirty="0"/>
          </a:p>
        </p:txBody>
      </p:sp>
      <p:sp>
        <p:nvSpPr>
          <p:cNvPr id="9" name="CuadroTexto 8"/>
          <p:cNvSpPr txBox="1"/>
          <p:nvPr/>
        </p:nvSpPr>
        <p:spPr>
          <a:xfrm>
            <a:off x="1701510" y="3698792"/>
            <a:ext cx="149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/>
              <a:t>o</a:t>
            </a:r>
            <a:r>
              <a:rPr lang="es-ES_tradnl" b="1" dirty="0" smtClean="0"/>
              <a:t>, en subsidio</a:t>
            </a:r>
            <a:endParaRPr lang="es-ES_tradnl" b="1" dirty="0"/>
          </a:p>
        </p:txBody>
      </p:sp>
      <p:sp>
        <p:nvSpPr>
          <p:cNvPr id="10" name="Rectángulo redondeado 9"/>
          <p:cNvSpPr/>
          <p:nvPr/>
        </p:nvSpPr>
        <p:spPr>
          <a:xfrm>
            <a:off x="5206711" y="3044556"/>
            <a:ext cx="2992582" cy="131618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Admisible: una discrepancia por unidad</a:t>
            </a:r>
            <a:endParaRPr lang="es-ES_tradnl" dirty="0"/>
          </a:p>
        </p:txBody>
      </p:sp>
      <p:sp>
        <p:nvSpPr>
          <p:cNvPr id="4" name="Flecha derecha 3"/>
          <p:cNvSpPr/>
          <p:nvPr/>
        </p:nvSpPr>
        <p:spPr>
          <a:xfrm>
            <a:off x="4257675" y="3522989"/>
            <a:ext cx="688398" cy="3604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63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8765"/>
          </a:xfrm>
        </p:spPr>
        <p:txBody>
          <a:bodyPr>
            <a:normAutofit/>
          </a:bodyPr>
          <a:lstStyle/>
          <a:p>
            <a:pPr algn="ctr"/>
            <a:r>
              <a:rPr lang="es-ES_tradnl" sz="4800" b="1" cap="small" dirty="0" smtClean="0">
                <a:solidFill>
                  <a:schemeClr val="accent1"/>
                </a:solidFill>
              </a:rPr>
              <a:t>Modificación de posiciones</a:t>
            </a:r>
            <a:endParaRPr lang="es-ES_tradnl" sz="4800" b="1" cap="small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20982"/>
            <a:ext cx="7886700" cy="4555981"/>
          </a:xfrm>
        </p:spPr>
        <p:txBody>
          <a:bodyPr/>
          <a:lstStyle/>
          <a:p>
            <a:r>
              <a:rPr lang="es-ES_tradnl" dirty="0" smtClean="0"/>
              <a:t>Dictamen 6-2015</a:t>
            </a:r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 smtClean="0"/>
          </a:p>
          <a:p>
            <a:r>
              <a:rPr lang="es-ES_tradnl" dirty="0" smtClean="0"/>
              <a:t>Dictamen 2-2017</a:t>
            </a:r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0" y="1427448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redondeado 5"/>
          <p:cNvSpPr/>
          <p:nvPr/>
        </p:nvSpPr>
        <p:spPr>
          <a:xfrm>
            <a:off x="994928" y="2170133"/>
            <a:ext cx="2992582" cy="131618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Se </a:t>
            </a:r>
            <a:r>
              <a:rPr lang="es-ES_tradnl" b="1" dirty="0" smtClean="0"/>
              <a:t>permitió</a:t>
            </a:r>
            <a:r>
              <a:rPr lang="es-ES_tradnl" dirty="0" smtClean="0"/>
              <a:t> a la CNE modificar el valor inicial</a:t>
            </a:r>
            <a:endParaRPr lang="es-ES_tradnl" dirty="0"/>
          </a:p>
        </p:txBody>
      </p:sp>
      <p:sp>
        <p:nvSpPr>
          <p:cNvPr id="7" name="Rectángulo redondeado 6"/>
          <p:cNvSpPr/>
          <p:nvPr/>
        </p:nvSpPr>
        <p:spPr>
          <a:xfrm>
            <a:off x="4572000" y="2170133"/>
            <a:ext cx="2992582" cy="131618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Se </a:t>
            </a:r>
            <a:r>
              <a:rPr lang="es-ES_tradnl" b="1" dirty="0" smtClean="0"/>
              <a:t>impidió</a:t>
            </a:r>
            <a:r>
              <a:rPr lang="es-ES_tradnl" dirty="0" smtClean="0"/>
              <a:t> a la CNE</a:t>
            </a:r>
            <a:br>
              <a:rPr lang="es-ES_tradnl" dirty="0" smtClean="0"/>
            </a:br>
            <a:r>
              <a:rPr lang="es-ES_tradnl" dirty="0" smtClean="0"/>
              <a:t> agregar nuevas líneas al sistema troncal</a:t>
            </a:r>
            <a:endParaRPr lang="es-ES_tradnl" dirty="0"/>
          </a:p>
        </p:txBody>
      </p:sp>
      <p:sp>
        <p:nvSpPr>
          <p:cNvPr id="8" name="Rectángulo redondeado 7"/>
          <p:cNvSpPr/>
          <p:nvPr/>
        </p:nvSpPr>
        <p:spPr>
          <a:xfrm>
            <a:off x="2629764" y="4151327"/>
            <a:ext cx="2992582" cy="131618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Se </a:t>
            </a:r>
            <a:r>
              <a:rPr lang="es-ES_tradnl" b="1" dirty="0" smtClean="0"/>
              <a:t>impidió </a:t>
            </a:r>
            <a:r>
              <a:rPr lang="es-ES_tradnl" dirty="0" smtClean="0"/>
              <a:t>a la CNE modificar el valor inicial</a:t>
            </a:r>
            <a:endParaRPr lang="es-ES_tradnl" dirty="0"/>
          </a:p>
        </p:txBody>
      </p:sp>
      <p:sp>
        <p:nvSpPr>
          <p:cNvPr id="9" name="Rectángulo 8"/>
          <p:cNvSpPr/>
          <p:nvPr/>
        </p:nvSpPr>
        <p:spPr>
          <a:xfrm>
            <a:off x="628650" y="5809999"/>
            <a:ext cx="7886700" cy="74814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b="1" dirty="0" smtClean="0"/>
              <a:t>Ofertas finales secuenciales</a:t>
            </a:r>
            <a:endParaRPr lang="es-ES_tradnl" sz="3200" b="1" dirty="0"/>
          </a:p>
        </p:txBody>
      </p:sp>
    </p:spTree>
    <p:extLst>
      <p:ext uri="{BB962C8B-B14F-4D97-AF65-F5344CB8AC3E}">
        <p14:creationId xmlns:p14="http://schemas.microsoft.com/office/powerpoint/2010/main" val="67539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8765"/>
          </a:xfrm>
        </p:spPr>
        <p:txBody>
          <a:bodyPr>
            <a:normAutofit/>
          </a:bodyPr>
          <a:lstStyle/>
          <a:p>
            <a:pPr algn="ctr"/>
            <a:r>
              <a:rPr lang="es-ES_tradnl" sz="4800" b="1" cap="small" dirty="0" smtClean="0">
                <a:solidFill>
                  <a:schemeClr val="accent1"/>
                </a:solidFill>
              </a:rPr>
              <a:t>Reglas del panel</a:t>
            </a:r>
            <a:endParaRPr lang="es-ES_tradnl" sz="4800" b="1" cap="small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20982"/>
            <a:ext cx="7886700" cy="4555981"/>
          </a:xfrm>
        </p:spPr>
        <p:txBody>
          <a:bodyPr/>
          <a:lstStyle/>
          <a:p>
            <a:r>
              <a:rPr lang="es-ES_tradnl" dirty="0" smtClean="0">
                <a:sym typeface="Wingdings"/>
              </a:rPr>
              <a:t>No se admiten peticiones subsidiarias, alternativas o condicionales respecto a una materia.</a:t>
            </a:r>
          </a:p>
          <a:p>
            <a:r>
              <a:rPr lang="es-ES_tradnl" dirty="0" smtClean="0"/>
              <a:t>No afecta el derecho de discrepar por materias distintas</a:t>
            </a:r>
          </a:p>
          <a:p>
            <a:r>
              <a:rPr lang="es-ES_tradnl" dirty="0" smtClean="0"/>
              <a:t>Regulador no puede modificar el valor discrepado</a:t>
            </a:r>
          </a:p>
          <a:p>
            <a:endParaRPr lang="es-ES_tradnl" dirty="0"/>
          </a:p>
          <a:p>
            <a:endParaRPr lang="es-ES_tradnl" dirty="0" smtClean="0"/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0" y="1427448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/>
          <p:cNvSpPr/>
          <p:nvPr/>
        </p:nvSpPr>
        <p:spPr>
          <a:xfrm>
            <a:off x="628650" y="4475665"/>
            <a:ext cx="7886700" cy="74814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b="1" dirty="0" smtClean="0"/>
              <a:t>Arbitraje </a:t>
            </a:r>
            <a:r>
              <a:rPr lang="es-ES_tradnl" sz="3200" b="1" smtClean="0"/>
              <a:t>de ofertas finales secuenciales</a:t>
            </a:r>
            <a:endParaRPr lang="es-ES_tradnl" sz="3200" b="1" dirty="0"/>
          </a:p>
        </p:txBody>
      </p:sp>
    </p:spTree>
    <p:extLst>
      <p:ext uri="{BB962C8B-B14F-4D97-AF65-F5344CB8AC3E}">
        <p14:creationId xmlns:p14="http://schemas.microsoft.com/office/powerpoint/2010/main" val="127148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8765"/>
          </a:xfrm>
        </p:spPr>
        <p:txBody>
          <a:bodyPr>
            <a:normAutofit/>
          </a:bodyPr>
          <a:lstStyle/>
          <a:p>
            <a:pPr algn="ctr"/>
            <a:r>
              <a:rPr lang="es-ES_tradnl" sz="4800" b="1" cap="small" dirty="0" smtClean="0">
                <a:solidFill>
                  <a:schemeClr val="accent1"/>
                </a:solidFill>
              </a:rPr>
              <a:t>Conclusiones</a:t>
            </a:r>
            <a:endParaRPr lang="es-ES_tradnl" sz="4800" b="1" cap="small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20982"/>
            <a:ext cx="7886700" cy="455598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s-ES_tradnl" dirty="0" smtClean="0"/>
              <a:t>Regla de decisión no se diseñó como arbitraje de oferta final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s-ES_tradnl" dirty="0" smtClean="0"/>
              <a:t>Panel ha establecido reglas bajo las cuales opera un arbitraje de oferta final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s-ES_tradnl" dirty="0" smtClean="0"/>
              <a:t>Ofertas finales son secuenciales: problemas de información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s-ES_tradnl" dirty="0" smtClean="0"/>
              <a:t>¿Es la mejor regla para procesos tarifarios?</a:t>
            </a:r>
            <a:endParaRPr lang="es-ES_tradnl" dirty="0"/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0" y="1427448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006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0166" y="998806"/>
            <a:ext cx="8008034" cy="3509963"/>
          </a:xfrm>
        </p:spPr>
        <p:txBody>
          <a:bodyPr>
            <a:normAutofit fontScale="90000"/>
          </a:bodyPr>
          <a:lstStyle/>
          <a:p>
            <a:r>
              <a:rPr lang="es-ES" sz="3600" b="1" cap="small" dirty="0" smtClean="0"/>
              <a:t>Jornadas de Derecho de la Energía</a:t>
            </a:r>
            <a:br>
              <a:rPr lang="es-ES" sz="3600" b="1" cap="small" dirty="0" smtClean="0"/>
            </a:br>
            <a:r>
              <a:rPr lang="es-ES" sz="5300" b="1" cap="small" dirty="0" smtClean="0">
                <a:solidFill>
                  <a:schemeClr val="accent1"/>
                </a:solidFill>
              </a:rPr>
              <a:t/>
            </a:r>
            <a:br>
              <a:rPr lang="es-ES" sz="5300" b="1" cap="small" dirty="0" smtClean="0">
                <a:solidFill>
                  <a:schemeClr val="accent1"/>
                </a:solidFill>
              </a:rPr>
            </a:br>
            <a:r>
              <a:rPr lang="es-ES" sz="5300" b="1" cap="small" dirty="0" smtClean="0">
                <a:solidFill>
                  <a:schemeClr val="accent1"/>
                </a:solidFill>
              </a:rPr>
              <a:t>La </a:t>
            </a:r>
            <a:r>
              <a:rPr lang="es-ES" sz="5300" b="1" cap="small" dirty="0">
                <a:solidFill>
                  <a:schemeClr val="accent1"/>
                </a:solidFill>
              </a:rPr>
              <a:t>regla de decisión del Panel de Expertos</a:t>
            </a:r>
            <a:r>
              <a:rPr lang="en-US" dirty="0"/>
              <a:t/>
            </a:r>
            <a:br>
              <a:rPr lang="en-US" dirty="0"/>
            </a:br>
            <a:endParaRPr lang="es-ES_tradnl" dirty="0"/>
          </a:p>
        </p:txBody>
      </p:sp>
      <p:sp>
        <p:nvSpPr>
          <p:cNvPr id="4" name="Rectangle 3"/>
          <p:cNvSpPr/>
          <p:nvPr/>
        </p:nvSpPr>
        <p:spPr>
          <a:xfrm>
            <a:off x="5334909" y="4904322"/>
            <a:ext cx="3123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Aft>
                <a:spcPts val="0"/>
              </a:spcAft>
            </a:pPr>
            <a:r>
              <a:rPr lang="es-ES" cap="small" dirty="0">
                <a:latin typeface="+mj-lt"/>
                <a:ea typeface="Calibri" charset="0"/>
                <a:cs typeface="Times New Roman" charset="0"/>
              </a:rPr>
              <a:t>Jorge Jaramillo y Catalina Medel</a:t>
            </a:r>
            <a:endParaRPr lang="en-US" sz="1600" dirty="0">
              <a:effectLst/>
              <a:latin typeface="+mj-lt"/>
              <a:ea typeface="Calibri" charset="0"/>
              <a:cs typeface="Times New Roman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450166" y="4142513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4"/>
          <p:cNvCxnSpPr/>
          <p:nvPr/>
        </p:nvCxnSpPr>
        <p:spPr>
          <a:xfrm flipH="1">
            <a:off x="450166" y="1987812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32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8765"/>
          </a:xfrm>
        </p:spPr>
        <p:txBody>
          <a:bodyPr>
            <a:normAutofit/>
          </a:bodyPr>
          <a:lstStyle/>
          <a:p>
            <a:pPr algn="ctr"/>
            <a:r>
              <a:rPr lang="es-ES_tradnl" sz="4800" b="1" cap="small" dirty="0" smtClean="0">
                <a:solidFill>
                  <a:schemeClr val="accent1"/>
                </a:solidFill>
              </a:rPr>
              <a:t>Antecedentes</a:t>
            </a:r>
            <a:endParaRPr lang="es-ES_tradnl" sz="4800" b="1" cap="small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20982"/>
            <a:ext cx="7886700" cy="4555981"/>
          </a:xfrm>
        </p:spPr>
        <p:txBody>
          <a:bodyPr/>
          <a:lstStyle/>
          <a:p>
            <a:endParaRPr lang="es-ES_tradnl" dirty="0" smtClean="0"/>
          </a:p>
          <a:p>
            <a:r>
              <a:rPr lang="es-ES_tradnl" dirty="0" smtClean="0"/>
              <a:t>Artículo 211 inciso Tercero de la LGSE:</a:t>
            </a:r>
          </a:p>
          <a:p>
            <a:pPr marL="0" indent="0">
              <a:buNone/>
            </a:pPr>
            <a:endParaRPr lang="es-ES_tradnl" dirty="0" smtClean="0"/>
          </a:p>
          <a:p>
            <a:pPr marL="0" indent="0" algn="just">
              <a:buNone/>
            </a:pPr>
            <a:r>
              <a:rPr lang="es-ES_tradnl" dirty="0" smtClean="0"/>
              <a:t>El </a:t>
            </a:r>
            <a:r>
              <a:rPr lang="es-ES_tradnl" dirty="0"/>
              <a:t>dictamen del panel de expertos se pronunciará exclusivamente sobre los aspectos en que exista discrepancia, </a:t>
            </a:r>
            <a:r>
              <a:rPr lang="es-ES_tradnl" b="1" dirty="0"/>
              <a:t>debiendo optar por una u otra alternativa en </a:t>
            </a:r>
            <a:r>
              <a:rPr lang="es-ES_tradnl" b="1" dirty="0" err="1"/>
              <a:t>discusión</a:t>
            </a:r>
            <a:r>
              <a:rPr lang="es-ES_tradnl" b="1" dirty="0"/>
              <a:t>, sin que pueda adoptar valores intermedios</a:t>
            </a:r>
            <a:r>
              <a:rPr lang="es-ES_tradnl" dirty="0"/>
              <a:t>. </a:t>
            </a:r>
          </a:p>
          <a:p>
            <a:endParaRPr lang="es-ES_tradnl" dirty="0"/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0" y="1427448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783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8765"/>
          </a:xfrm>
        </p:spPr>
        <p:txBody>
          <a:bodyPr>
            <a:normAutofit/>
          </a:bodyPr>
          <a:lstStyle/>
          <a:p>
            <a:pPr algn="ctr"/>
            <a:r>
              <a:rPr lang="es-ES_tradnl" sz="4800" b="1" cap="small" dirty="0" smtClean="0">
                <a:solidFill>
                  <a:schemeClr val="accent1"/>
                </a:solidFill>
              </a:rPr>
              <a:t>Antecedentes</a:t>
            </a:r>
            <a:endParaRPr lang="es-ES_tradnl" sz="4800" b="1" cap="small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20982"/>
            <a:ext cx="7886700" cy="4555981"/>
          </a:xfrm>
        </p:spPr>
        <p:txBody>
          <a:bodyPr/>
          <a:lstStyle/>
          <a:p>
            <a:r>
              <a:rPr lang="es-ES_tradnl" dirty="0" smtClean="0"/>
              <a:t>¿Cuál es la naturaleza de esta decisión que debe tomar el Panel?</a:t>
            </a:r>
          </a:p>
          <a:p>
            <a:endParaRPr lang="es-ES_tradnl" dirty="0" smtClean="0"/>
          </a:p>
          <a:p>
            <a:r>
              <a:rPr lang="es-ES_tradnl" dirty="0" smtClean="0"/>
              <a:t>Fisher, Bustos y Fuentes, y </a:t>
            </a:r>
            <a:r>
              <a:rPr lang="es-ES_tradnl" dirty="0" err="1" smtClean="0"/>
              <a:t>Tijmes-Ihl</a:t>
            </a:r>
            <a:r>
              <a:rPr lang="es-ES_tradnl" dirty="0" smtClean="0"/>
              <a:t>:</a:t>
            </a:r>
          </a:p>
          <a:p>
            <a:pPr marL="457200" lvl="1" indent="0">
              <a:buNone/>
            </a:pPr>
            <a:endParaRPr lang="es-ES_tradnl" b="1" dirty="0" smtClean="0"/>
          </a:p>
          <a:p>
            <a:pPr marL="457200" lvl="1" indent="0">
              <a:buNone/>
            </a:pPr>
            <a:r>
              <a:rPr lang="es-ES_tradnl" b="1" dirty="0"/>
              <a:t>	</a:t>
            </a:r>
            <a:endParaRPr lang="es-ES_tradnl" b="1" dirty="0" smtClean="0"/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0" y="1427448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648118" y="3898972"/>
            <a:ext cx="5219114" cy="14349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s-ES_tradnl" sz="3200" b="1"/>
              <a:t>Arbitraje de Oferta Final</a:t>
            </a:r>
            <a:endParaRPr lang="es-ES_tradnl" sz="3200" b="1" dirty="0"/>
          </a:p>
        </p:txBody>
      </p:sp>
    </p:spTree>
    <p:extLst>
      <p:ext uri="{BB962C8B-B14F-4D97-AF65-F5344CB8AC3E}">
        <p14:creationId xmlns:p14="http://schemas.microsoft.com/office/powerpoint/2010/main" val="447764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8765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sz="4800" b="1" cap="small" dirty="0" smtClean="0">
                <a:solidFill>
                  <a:schemeClr val="accent1"/>
                </a:solidFill>
              </a:rPr>
              <a:t>Teoría del </a:t>
            </a:r>
            <a:r>
              <a:rPr lang="es-ES_tradnl" sz="4800" b="1" cap="small" dirty="0" err="1" smtClean="0">
                <a:solidFill>
                  <a:schemeClr val="accent1"/>
                </a:solidFill>
              </a:rPr>
              <a:t>Arbitaje</a:t>
            </a:r>
            <a:r>
              <a:rPr lang="es-ES_tradnl" sz="4800" b="1" cap="small" dirty="0" smtClean="0">
                <a:solidFill>
                  <a:schemeClr val="accent1"/>
                </a:solidFill>
              </a:rPr>
              <a:t> de Oferta Final</a:t>
            </a:r>
            <a:endParaRPr lang="es-ES_tradnl" sz="4800" b="1" cap="small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2124221"/>
            <a:ext cx="7572815" cy="2461847"/>
          </a:xfrm>
          <a:ln w="76200"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es-ES" dirty="0" smtClean="0"/>
              <a:t>Cada parte presenta una oferta.</a:t>
            </a:r>
          </a:p>
          <a:p>
            <a:r>
              <a:rPr lang="es-ES" dirty="0" smtClean="0"/>
              <a:t>Oferta </a:t>
            </a:r>
            <a:r>
              <a:rPr lang="es-ES" dirty="0" err="1" smtClean="0"/>
              <a:t>uni</a:t>
            </a:r>
            <a:r>
              <a:rPr lang="es-ES" dirty="0" smtClean="0"/>
              <a:t>-</a:t>
            </a:r>
            <a:r>
              <a:rPr lang="es-ES" dirty="0" smtClean="0"/>
              <a:t> </a:t>
            </a:r>
            <a:r>
              <a:rPr lang="es-ES" dirty="0" smtClean="0"/>
              <a:t>o </a:t>
            </a:r>
            <a:r>
              <a:rPr lang="es-ES" dirty="0" smtClean="0"/>
              <a:t>multidimensional.</a:t>
            </a:r>
          </a:p>
          <a:p>
            <a:r>
              <a:rPr lang="es-ES" dirty="0" smtClean="0"/>
              <a:t>El árbitro sólo puede escoger entre las ofertas presentadas por las partes.</a:t>
            </a:r>
          </a:p>
          <a:p>
            <a:r>
              <a:rPr lang="es-ES" dirty="0" smtClean="0"/>
              <a:t>Selección del árbitro: sentencia. </a:t>
            </a:r>
            <a:endParaRPr lang="es-ES_tradnl" dirty="0"/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0" y="1427448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338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8765"/>
          </a:xfrm>
        </p:spPr>
        <p:txBody>
          <a:bodyPr>
            <a:normAutofit/>
          </a:bodyPr>
          <a:lstStyle/>
          <a:p>
            <a:pPr algn="ctr"/>
            <a:r>
              <a:rPr lang="es-ES_tradnl" sz="4800" b="1" cap="small" dirty="0" smtClean="0">
                <a:solidFill>
                  <a:schemeClr val="accent1"/>
                </a:solidFill>
              </a:rPr>
              <a:t>Naturaleza de las Discrepancias</a:t>
            </a:r>
            <a:endParaRPr lang="es-ES_tradnl" sz="4800" b="1" cap="small" dirty="0">
              <a:solidFill>
                <a:schemeClr val="accent1"/>
              </a:solidFill>
            </a:endParaRPr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0" y="1427448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562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8765"/>
          </a:xfrm>
        </p:spPr>
        <p:txBody>
          <a:bodyPr>
            <a:normAutofit/>
          </a:bodyPr>
          <a:lstStyle/>
          <a:p>
            <a:pPr algn="ctr"/>
            <a:r>
              <a:rPr lang="es-ES_tradnl" sz="4800" b="1" cap="small" dirty="0" smtClean="0">
                <a:solidFill>
                  <a:schemeClr val="accent1"/>
                </a:solidFill>
              </a:rPr>
              <a:t>Naturaleza de la Decisión</a:t>
            </a:r>
            <a:endParaRPr lang="es-ES_tradnl" sz="4800" b="1" cap="small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20982"/>
            <a:ext cx="7886700" cy="45559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400" dirty="0" smtClean="0"/>
              <a:t>Historia de la Ley: Indicación de González y </a:t>
            </a:r>
            <a:r>
              <a:rPr lang="es-ES_tradnl" sz="2400" dirty="0" err="1" smtClean="0"/>
              <a:t>Leay</a:t>
            </a:r>
            <a:r>
              <a:rPr lang="es-ES_tradnl" sz="2400" dirty="0" smtClean="0"/>
              <a:t>:</a:t>
            </a:r>
          </a:p>
          <a:p>
            <a:pPr marL="0" indent="0" algn="just">
              <a:buNone/>
            </a:pPr>
            <a:r>
              <a:rPr lang="es-ES" sz="2400" i="1" dirty="0" smtClean="0"/>
              <a:t>Ya </a:t>
            </a:r>
            <a:r>
              <a:rPr lang="es-ES" sz="2400" i="1" dirty="0"/>
              <a:t>que el panel de expertos no es un tribunal, no corresponde que adopte soluciones intermedias a las planteadas por las partes en </a:t>
            </a:r>
            <a:r>
              <a:rPr lang="es-ES" sz="2400" i="1" dirty="0" smtClean="0"/>
              <a:t>conflicto</a:t>
            </a:r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r>
              <a:rPr lang="en-US" sz="2400" dirty="0" err="1" smtClean="0"/>
              <a:t>Reglamento</a:t>
            </a:r>
            <a:r>
              <a:rPr lang="en-US" sz="2400" dirty="0" smtClean="0"/>
              <a:t> del Panel:</a:t>
            </a:r>
          </a:p>
          <a:p>
            <a:pPr marL="0" indent="0" algn="just">
              <a:buNone/>
            </a:pPr>
            <a:r>
              <a:rPr lang="es-ES" sz="2400" i="1" dirty="0"/>
              <a:t>Tratándose de las discrepancias señaladas en el artículo 25, incisos segundo y tercero, del presente reglamento, lo dispuesto en el inciso anterior se aplicará siempre que la naturaleza de la materia y las alternativas sometidas a conocimiento del Panel lo permitan</a:t>
            </a:r>
            <a:r>
              <a:rPr lang="en-US" sz="2400" i="1" dirty="0"/>
              <a:t> </a:t>
            </a:r>
            <a:endParaRPr lang="es-ES_tradnl" sz="2400" i="1" dirty="0"/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0" y="1427448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628650" y="1575582"/>
            <a:ext cx="7886700" cy="1772529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8650" y="3601330"/>
            <a:ext cx="7886700" cy="2293033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8765"/>
          </a:xfrm>
        </p:spPr>
        <p:txBody>
          <a:bodyPr>
            <a:normAutofit/>
          </a:bodyPr>
          <a:lstStyle/>
          <a:p>
            <a:pPr algn="ctr"/>
            <a:r>
              <a:rPr lang="es-ES" sz="4800" b="1" cap="small" dirty="0" smtClean="0">
                <a:solidFill>
                  <a:schemeClr val="accent1"/>
                </a:solidFill>
              </a:rPr>
              <a:t>Naturaleza de la Decisión</a:t>
            </a:r>
            <a:endParaRPr lang="es-ES_tradnl" sz="4800" b="1" cap="small" dirty="0">
              <a:solidFill>
                <a:schemeClr val="accent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2039814"/>
          <a:ext cx="7586881" cy="40796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22513"/>
                <a:gridCol w="2534326"/>
                <a:gridCol w="2530042"/>
              </a:tblGrid>
              <a:tr h="94145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</a:rPr>
                        <a:t>Arbitraje de Oferta Final</a:t>
                      </a:r>
                      <a:endParaRPr lang="en-US" sz="1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</a:rPr>
                        <a:t>Panel de Expertos Conflictos Coordinado- Coordinador/ Entre empresas eléctricas</a:t>
                      </a:r>
                      <a:endParaRPr lang="en-US" sz="1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</a:rPr>
                        <a:t>Panel de Expertos Conflictos con la Autoridad</a:t>
                      </a:r>
                      <a:endParaRPr lang="en-US" sz="1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94145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</a:rPr>
                        <a:t>Etapa de negociación con conocimiento que es un arbitraje de oferta final</a:t>
                      </a:r>
                      <a:endParaRPr lang="en-US" sz="1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</a:rPr>
                        <a:t>No: Reglamento establece la posibilidad de tomar otra decisión</a:t>
                      </a:r>
                      <a:endParaRPr lang="en-US" sz="1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</a:rPr>
                        <a:t>Sí: debe seleccionar la postura de la empresa eléctrica o de la autoridad</a:t>
                      </a:r>
                      <a:endParaRPr lang="en-US" sz="1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62763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</a:rPr>
                        <a:t>Oferta final uni- o multidimensional</a:t>
                      </a:r>
                      <a:endParaRPr lang="en-US" sz="1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</a:rPr>
                        <a:t>No se </a:t>
                      </a:r>
                      <a:r>
                        <a:rPr lang="es-ES" sz="1400" dirty="0" smtClean="0">
                          <a:effectLst/>
                        </a:rPr>
                        <a:t>indica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</a:rPr>
                        <a:t>No se </a:t>
                      </a:r>
                      <a:r>
                        <a:rPr lang="es-ES" sz="1400" dirty="0" smtClean="0">
                          <a:effectLst/>
                        </a:rPr>
                        <a:t>indica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313818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</a:rPr>
                        <a:t>Presentación simultánea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</a:rPr>
                        <a:t>No</a:t>
                      </a:r>
                      <a:endParaRPr lang="en-US" sz="1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</a:rPr>
                        <a:t>No, son </a:t>
                      </a:r>
                      <a:r>
                        <a:rPr lang="es-ES" sz="1400" dirty="0" smtClean="0">
                          <a:effectLst/>
                        </a:rPr>
                        <a:t>secuenciales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62763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</a:rPr>
                        <a:t>Selección de una de las ofertas</a:t>
                      </a:r>
                      <a:endParaRPr lang="en-US" sz="1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</a:rPr>
                        <a:t>No necesariamente, puede encontrarse una tercera salida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</a:rPr>
                        <a:t>Sí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62763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>
                          <a:effectLst/>
                        </a:rPr>
                        <a:t>Oferta seleccionada se convierte en sentencia</a:t>
                      </a:r>
                      <a:endParaRPr lang="en-US" sz="1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</a:rPr>
                        <a:t>No necesariamente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>
                          <a:effectLst/>
                        </a:rPr>
                        <a:t>Sí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5" name="Conector recto 4"/>
          <p:cNvCxnSpPr/>
          <p:nvPr/>
        </p:nvCxnSpPr>
        <p:spPr>
          <a:xfrm flipH="1">
            <a:off x="0" y="1427448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47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8765"/>
          </a:xfrm>
        </p:spPr>
        <p:txBody>
          <a:bodyPr>
            <a:normAutofit/>
          </a:bodyPr>
          <a:lstStyle/>
          <a:p>
            <a:pPr algn="ctr"/>
            <a:r>
              <a:rPr lang="es-ES_tradnl" sz="4800" b="1" cap="small" dirty="0" smtClean="0">
                <a:solidFill>
                  <a:schemeClr val="accent1"/>
                </a:solidFill>
              </a:rPr>
              <a:t>Jurisprudencia del Panel</a:t>
            </a:r>
            <a:endParaRPr lang="es-ES_tradnl" sz="4800" b="1" cap="small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20982"/>
            <a:ext cx="7886700" cy="4555981"/>
          </a:xfrm>
        </p:spPr>
        <p:txBody>
          <a:bodyPr/>
          <a:lstStyle/>
          <a:p>
            <a:endParaRPr lang="es-ES_tradnl" dirty="0" smtClean="0"/>
          </a:p>
          <a:p>
            <a:endParaRPr lang="es-ES_tradnl" dirty="0"/>
          </a:p>
          <a:p>
            <a:r>
              <a:rPr lang="es-ES_tradnl" dirty="0" smtClean="0"/>
              <a:t>Peticiones subsidiarias, alternativas y condicionales</a:t>
            </a:r>
          </a:p>
          <a:p>
            <a:endParaRPr lang="es-ES_tradnl" dirty="0" smtClean="0"/>
          </a:p>
          <a:p>
            <a:r>
              <a:rPr lang="es-ES_tradnl" dirty="0" smtClean="0"/>
              <a:t>Modificación de posiciones</a:t>
            </a:r>
            <a:endParaRPr lang="es-ES_tradnl" dirty="0"/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0" y="1427448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30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8765"/>
          </a:xfrm>
        </p:spPr>
        <p:txBody>
          <a:bodyPr>
            <a:normAutofit/>
          </a:bodyPr>
          <a:lstStyle/>
          <a:p>
            <a:pPr algn="ctr"/>
            <a:r>
              <a:rPr lang="es-ES_tradnl" sz="4800" b="1" cap="small" dirty="0" smtClean="0">
                <a:solidFill>
                  <a:schemeClr val="accent1"/>
                </a:solidFill>
              </a:rPr>
              <a:t>Regla de decisión</a:t>
            </a:r>
            <a:endParaRPr lang="es-ES_tradnl" sz="4800" b="1" cap="small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20982"/>
            <a:ext cx="7886700" cy="4555981"/>
          </a:xfrm>
        </p:spPr>
        <p:txBody>
          <a:bodyPr/>
          <a:lstStyle/>
          <a:p>
            <a:endParaRPr lang="es-ES_tradnl" dirty="0" smtClean="0"/>
          </a:p>
          <a:p>
            <a:r>
              <a:rPr lang="es-ES_tradnl" dirty="0" smtClean="0"/>
              <a:t>Artículo 211 inciso </a:t>
            </a:r>
            <a:r>
              <a:rPr lang="es-ES_tradnl" dirty="0" smtClean="0"/>
              <a:t>tercero </a:t>
            </a:r>
            <a:r>
              <a:rPr lang="es-ES_tradnl" dirty="0" smtClean="0"/>
              <a:t>de la LGSE:</a:t>
            </a:r>
          </a:p>
          <a:p>
            <a:pPr marL="0" indent="0">
              <a:buNone/>
            </a:pPr>
            <a:endParaRPr lang="es-ES_tradnl" dirty="0" smtClean="0"/>
          </a:p>
          <a:p>
            <a:pPr marL="0" indent="0" algn="just">
              <a:buNone/>
            </a:pPr>
            <a:r>
              <a:rPr lang="es-ES_tradnl" dirty="0" smtClean="0"/>
              <a:t>El </a:t>
            </a:r>
            <a:r>
              <a:rPr lang="es-ES_tradnl" dirty="0"/>
              <a:t>dictamen del panel de expertos se pronunciará exclusivamente sobre los aspectos en que exista discrepancia, </a:t>
            </a:r>
            <a:r>
              <a:rPr lang="es-ES_tradnl" b="1" dirty="0"/>
              <a:t>debiendo optar por una u otra alternativa en </a:t>
            </a:r>
            <a:r>
              <a:rPr lang="es-ES_tradnl" b="1" dirty="0" err="1"/>
              <a:t>discusión</a:t>
            </a:r>
            <a:r>
              <a:rPr lang="es-ES_tradnl" b="1" dirty="0"/>
              <a:t>, sin que pueda adoptar valores intermedios</a:t>
            </a:r>
            <a:r>
              <a:rPr lang="es-ES_tradnl" dirty="0"/>
              <a:t>. </a:t>
            </a:r>
          </a:p>
          <a:p>
            <a:endParaRPr lang="es-ES_tradnl" dirty="0"/>
          </a:p>
        </p:txBody>
      </p:sp>
      <p:cxnSp>
        <p:nvCxnSpPr>
          <p:cNvPr id="5" name="Conector recto 4"/>
          <p:cNvCxnSpPr/>
          <p:nvPr/>
        </p:nvCxnSpPr>
        <p:spPr>
          <a:xfrm flipH="1">
            <a:off x="0" y="1427448"/>
            <a:ext cx="851535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561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</TotalTime>
  <Words>680</Words>
  <Application>Microsoft Macintosh PowerPoint</Application>
  <PresentationFormat>Presentación en pantalla (4:3)</PresentationFormat>
  <Paragraphs>122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Calibri</vt:lpstr>
      <vt:lpstr>Calibri Light</vt:lpstr>
      <vt:lpstr>Times New Roman</vt:lpstr>
      <vt:lpstr>Wingdings</vt:lpstr>
      <vt:lpstr>Arial</vt:lpstr>
      <vt:lpstr>Tema de Office</vt:lpstr>
      <vt:lpstr>Jornadas de Derecho de la Energía  La regla de decisión del Panel de Expertos </vt:lpstr>
      <vt:lpstr>Antecedentes</vt:lpstr>
      <vt:lpstr>Antecedentes</vt:lpstr>
      <vt:lpstr>Teoría del Arbitaje de Oferta Final</vt:lpstr>
      <vt:lpstr>Naturaleza de las Discrepancias</vt:lpstr>
      <vt:lpstr>Naturaleza de la Decisión</vt:lpstr>
      <vt:lpstr>Naturaleza de la Decisión</vt:lpstr>
      <vt:lpstr>Jurisprudencia del Panel</vt:lpstr>
      <vt:lpstr>Regla de decisión</vt:lpstr>
      <vt:lpstr>Peticiones subsidiarias</vt:lpstr>
      <vt:lpstr>Peticiones subsidiarias</vt:lpstr>
      <vt:lpstr>Peticiones subsidiarias</vt:lpstr>
      <vt:lpstr>Peticiones subsidiarias</vt:lpstr>
      <vt:lpstr>Modificación de posiciones</vt:lpstr>
      <vt:lpstr>Reglas del panel</vt:lpstr>
      <vt:lpstr>Conclusiones</vt:lpstr>
      <vt:lpstr>Jornadas de Derecho de la Energía  La regla de decisión del Panel de Expertos 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Jaramillo</dc:creator>
  <cp:lastModifiedBy>Jorge Jaramillo</cp:lastModifiedBy>
  <cp:revision>18</cp:revision>
  <dcterms:created xsi:type="dcterms:W3CDTF">2017-07-31T21:54:42Z</dcterms:created>
  <dcterms:modified xsi:type="dcterms:W3CDTF">2017-08-01T20:44:39Z</dcterms:modified>
</cp:coreProperties>
</file>