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212" r:id="rId2"/>
    <p:sldId id="2040" r:id="rId3"/>
    <p:sldId id="2222" r:id="rId4"/>
    <p:sldId id="2223" r:id="rId5"/>
    <p:sldId id="2217" r:id="rId6"/>
    <p:sldId id="2211" r:id="rId7"/>
    <p:sldId id="2216" r:id="rId8"/>
    <p:sldId id="2208" r:id="rId9"/>
    <p:sldId id="2218" r:id="rId10"/>
    <p:sldId id="2224" r:id="rId11"/>
    <p:sldId id="2225" r:id="rId12"/>
    <p:sldId id="2203" r:id="rId13"/>
    <p:sldId id="1987" r:id="rId14"/>
    <p:sldId id="2221" r:id="rId15"/>
    <p:sldId id="2205" r:id="rId16"/>
    <p:sldId id="2207" r:id="rId17"/>
    <p:sldId id="2220" r:id="rId18"/>
    <p:sldId id="2201" r:id="rId19"/>
    <p:sldId id="2215" r:id="rId20"/>
    <p:sldId id="2184" r:id="rId21"/>
  </p:sldIdLst>
  <p:sldSz cx="24377650" cy="13716000"/>
  <p:notesSz cx="7010400" cy="92964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12" userDrawn="1">
          <p15:clr>
            <a:srgbClr val="A4A3A4"/>
          </p15:clr>
        </p15:guide>
        <p15:guide id="4" pos="14254" userDrawn="1">
          <p15:clr>
            <a:srgbClr val="A4A3A4"/>
          </p15:clr>
        </p15:guide>
        <p15:guide id="8" orient="horz" pos="480" userDrawn="1">
          <p15:clr>
            <a:srgbClr val="A4A3A4"/>
          </p15:clr>
        </p15:guide>
        <p15:guide id="14" pos="1102" userDrawn="1">
          <p15:clr>
            <a:srgbClr val="A4A3A4"/>
          </p15:clr>
        </p15:guide>
        <p15:guide id="16" pos="7678" userDrawn="1">
          <p15:clr>
            <a:srgbClr val="A4A3A4"/>
          </p15:clr>
        </p15:guide>
        <p15:guide id="17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61"/>
    <a:srgbClr val="58B086"/>
    <a:srgbClr val="FFEAA7"/>
    <a:srgbClr val="373F66"/>
    <a:srgbClr val="8B5DF4"/>
    <a:srgbClr val="7F4586"/>
    <a:srgbClr val="B84096"/>
    <a:srgbClr val="E22B98"/>
    <a:srgbClr val="878FE7"/>
    <a:srgbClr val="859F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86869" autoAdjust="0"/>
  </p:normalViewPr>
  <p:slideViewPr>
    <p:cSldViewPr snapToGrid="0" snapToObjects="1">
      <p:cViewPr varScale="1">
        <p:scale>
          <a:sx n="48" d="100"/>
          <a:sy n="48" d="100"/>
        </p:scale>
        <p:origin x="756" y="78"/>
      </p:cViewPr>
      <p:guideLst>
        <p:guide orient="horz" pos="8112"/>
        <p:guide pos="14254"/>
        <p:guide orient="horz" pos="480"/>
        <p:guide pos="1102"/>
        <p:guide pos="7678"/>
        <p:guide orient="horz" pos="43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-1716"/>
    </p:cViewPr>
  </p:sorterViewPr>
  <p:notesViewPr>
    <p:cSldViewPr snapToGrid="0" snapToObjects="1" showGuides="1">
      <p:cViewPr varScale="1">
        <p:scale>
          <a:sx n="82" d="100"/>
          <a:sy n="82" d="100"/>
        </p:scale>
        <p:origin x="-3704" y="-12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3.xml"/><Relationship Id="rId3" Type="http://schemas.openxmlformats.org/officeDocument/2006/relationships/slide" Target="slides/slide6.xml"/><Relationship Id="rId7" Type="http://schemas.openxmlformats.org/officeDocument/2006/relationships/slide" Target="slides/slide12.xml"/><Relationship Id="rId2" Type="http://schemas.openxmlformats.org/officeDocument/2006/relationships/slide" Target="slides/slide4.xml"/><Relationship Id="rId1" Type="http://schemas.openxmlformats.org/officeDocument/2006/relationships/slide" Target="slides/slide1.xml"/><Relationship Id="rId6" Type="http://schemas.openxmlformats.org/officeDocument/2006/relationships/slide" Target="slides/slide10.xml"/><Relationship Id="rId11" Type="http://schemas.openxmlformats.org/officeDocument/2006/relationships/slide" Target="slides/slide18.xml"/><Relationship Id="rId5" Type="http://schemas.openxmlformats.org/officeDocument/2006/relationships/slide" Target="slides/slide8.xml"/><Relationship Id="rId10" Type="http://schemas.openxmlformats.org/officeDocument/2006/relationships/slide" Target="slides/slide15.xml"/><Relationship Id="rId4" Type="http://schemas.openxmlformats.org/officeDocument/2006/relationships/slide" Target="slides/slide7.xml"/><Relationship Id="rId9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 b="0" i="0">
                <a:latin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b="0" i="0">
                <a:latin typeface="Lato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 b="0" i="0">
                <a:latin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b="0" i="0">
                <a:latin typeface="Lato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Lato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Lato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Lato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Lato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Lato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049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286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4623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6434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s-CL" dirty="0"/>
          </a:p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149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0845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7948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4770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0362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5339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70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7572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63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532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120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744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347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97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1850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329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-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posición de imagen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3" b="11560"/>
          <a:stretch/>
        </p:blipFill>
        <p:spPr>
          <a:xfrm>
            <a:off x="1" y="0"/>
            <a:ext cx="24371298" cy="13716000"/>
          </a:xfrm>
          <a:prstGeom prst="rect">
            <a:avLst/>
          </a:prstGeom>
        </p:spPr>
      </p:pic>
      <p:sp>
        <p:nvSpPr>
          <p:cNvPr id="3" name="Rectangle 98"/>
          <p:cNvSpPr/>
          <p:nvPr userDrawn="1"/>
        </p:nvSpPr>
        <p:spPr>
          <a:xfrm>
            <a:off x="-6351" y="0"/>
            <a:ext cx="24377650" cy="13716000"/>
          </a:xfrm>
          <a:prstGeom prst="rect">
            <a:avLst/>
          </a:prstGeom>
          <a:solidFill>
            <a:schemeClr val="accent1">
              <a:lumMod val="95000"/>
              <a:lumOff val="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932" y="3542739"/>
            <a:ext cx="5381785" cy="3767250"/>
          </a:xfrm>
          <a:prstGeom prst="rect">
            <a:avLst/>
          </a:prstGeom>
        </p:spPr>
      </p:pic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675964" y="6909321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Autofit/>
          </a:bodyPr>
          <a:lstStyle>
            <a:lvl1pPr algn="ctr">
              <a:defRPr sz="11000" b="1">
                <a:solidFill>
                  <a:schemeClr val="bg2"/>
                </a:solidFill>
                <a:latin typeface="Montserrat demi Bold"/>
                <a:cs typeface="Montserrat demi Bold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1675964" y="9105865"/>
            <a:ext cx="21025723" cy="1613477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lang="en-US" sz="2000" kern="1200" spc="600" dirty="0" smtClean="0">
                <a:solidFill>
                  <a:schemeClr val="bg1">
                    <a:lumMod val="85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idx="10" hasCustomPrompt="1"/>
          </p:nvPr>
        </p:nvSpPr>
        <p:spPr>
          <a:xfrm>
            <a:off x="1675964" y="12469091"/>
            <a:ext cx="21025723" cy="1035014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>
            <a:lvl1pPr marL="0" indent="0" algn="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lang="en-US" sz="1600" kern="1200" spc="600" dirty="0" smtClean="0">
                <a:solidFill>
                  <a:schemeClr val="bg1">
                    <a:lumMod val="85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0997365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2031857"/>
            <a:ext cx="21024850" cy="577416"/>
          </a:xfrm>
        </p:spPr>
        <p:txBody>
          <a:bodyPr>
            <a:normAutofit/>
          </a:bodyPr>
          <a:lstStyle>
            <a:lvl1pPr marL="0" algn="ctr" defTabSz="1828434" rtl="0" eaLnBrk="1" latinLnBrk="0" hangingPunct="1">
              <a:defRPr lang="es-ES_tradnl" sz="1800" b="1" kern="1200" spc="600" dirty="0" smtClean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2"/>
          </p:nvPr>
        </p:nvSpPr>
        <p:spPr>
          <a:xfrm>
            <a:off x="1675964" y="2863272"/>
            <a:ext cx="21025723" cy="9490654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208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675964" y="323274"/>
            <a:ext cx="21025723" cy="1731818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Marcador de tex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2031857"/>
            <a:ext cx="21024850" cy="577416"/>
          </a:xfrm>
        </p:spPr>
        <p:txBody>
          <a:bodyPr>
            <a:normAutofit/>
          </a:bodyPr>
          <a:lstStyle>
            <a:lvl1pPr marL="0" algn="ctr" defTabSz="1828434" rtl="0" eaLnBrk="1" latinLnBrk="0" hangingPunct="1">
              <a:defRPr lang="es-ES_tradnl" sz="1800" b="1" kern="1200" spc="600" dirty="0" smtClean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>
          <a:xfrm>
            <a:off x="1675964" y="9975273"/>
            <a:ext cx="21025723" cy="2378653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1"/>
          </p:nvPr>
        </p:nvSpPr>
        <p:spPr>
          <a:xfrm>
            <a:off x="1676400" y="2863273"/>
            <a:ext cx="21024850" cy="711200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312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torres y subestacion follet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81"/>
          <a:stretch/>
        </p:blipFill>
        <p:spPr>
          <a:xfrm>
            <a:off x="0" y="-30752"/>
            <a:ext cx="24377650" cy="13746751"/>
          </a:xfrm>
          <a:prstGeom prst="rect">
            <a:avLst/>
          </a:prstGeom>
        </p:spPr>
      </p:pic>
      <p:sp>
        <p:nvSpPr>
          <p:cNvPr id="4" name="Rectangle 14"/>
          <p:cNvSpPr/>
          <p:nvPr userDrawn="1"/>
        </p:nvSpPr>
        <p:spPr>
          <a:xfrm>
            <a:off x="0" y="-30751"/>
            <a:ext cx="24377650" cy="13746751"/>
          </a:xfrm>
          <a:prstGeom prst="rect">
            <a:avLst/>
          </a:prstGeom>
          <a:gradFill flip="none" rotWithShape="1">
            <a:gsLst>
              <a:gs pos="5000">
                <a:schemeClr val="accent2">
                  <a:alpha val="83000"/>
                </a:schemeClr>
              </a:gs>
              <a:gs pos="85000">
                <a:schemeClr val="accent3">
                  <a:alpha val="65000"/>
                </a:schemeClr>
              </a:gs>
            </a:gsLst>
            <a:lin ang="372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1"/>
          <p:cNvGrpSpPr/>
          <p:nvPr userDrawn="1"/>
        </p:nvGrpSpPr>
        <p:grpSpPr>
          <a:xfrm>
            <a:off x="5580183" y="4525108"/>
            <a:ext cx="4683576" cy="4443046"/>
            <a:chOff x="5580183" y="4525108"/>
            <a:chExt cx="4683576" cy="4443046"/>
          </a:xfrm>
        </p:grpSpPr>
        <p:cxnSp>
          <p:nvCxnSpPr>
            <p:cNvPr id="7" name="Straight Connector 7"/>
            <p:cNvCxnSpPr/>
            <p:nvPr/>
          </p:nvCxnSpPr>
          <p:spPr>
            <a:xfrm>
              <a:off x="5580183" y="8944708"/>
              <a:ext cx="4683576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8"/>
            <p:cNvCxnSpPr/>
            <p:nvPr/>
          </p:nvCxnSpPr>
          <p:spPr>
            <a:xfrm flipV="1">
              <a:off x="10263759" y="7716127"/>
              <a:ext cx="0" cy="125202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9"/>
            <p:cNvCxnSpPr/>
            <p:nvPr/>
          </p:nvCxnSpPr>
          <p:spPr>
            <a:xfrm>
              <a:off x="5580183" y="4548554"/>
              <a:ext cx="4683576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0"/>
            <p:cNvCxnSpPr/>
            <p:nvPr/>
          </p:nvCxnSpPr>
          <p:spPr>
            <a:xfrm flipV="1">
              <a:off x="5603629" y="4525108"/>
              <a:ext cx="0" cy="441960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1"/>
            <p:cNvCxnSpPr/>
            <p:nvPr/>
          </p:nvCxnSpPr>
          <p:spPr>
            <a:xfrm flipV="1">
              <a:off x="10263759" y="4525108"/>
              <a:ext cx="0" cy="1252027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Marcador de texto 12"/>
          <p:cNvSpPr>
            <a:spLocks noGrp="1"/>
          </p:cNvSpPr>
          <p:nvPr>
            <p:ph type="body" sz="quarter" idx="10" hasCustomPrompt="1"/>
          </p:nvPr>
        </p:nvSpPr>
        <p:spPr>
          <a:xfrm>
            <a:off x="7012825" y="5805708"/>
            <a:ext cx="15592639" cy="1910419"/>
          </a:xfrm>
        </p:spPr>
        <p:txBody>
          <a:bodyPr>
            <a:noAutofit/>
          </a:bodyPr>
          <a:lstStyle>
            <a:lvl1pPr marL="0" algn="l" defTabSz="1828434" rtl="0" eaLnBrk="1" latinLnBrk="0" hangingPunct="1">
              <a:defRPr lang="es-ES" sz="12000" b="1" kern="1200" spc="25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PREGUNTAS?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5043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/>
          <p:nvPr userDrawn="1"/>
        </p:nvGrpSpPr>
        <p:grpSpPr>
          <a:xfrm>
            <a:off x="5580183" y="4525108"/>
            <a:ext cx="4683576" cy="4443046"/>
            <a:chOff x="5580183" y="4525108"/>
            <a:chExt cx="4683576" cy="4443046"/>
          </a:xfrm>
        </p:grpSpPr>
        <p:cxnSp>
          <p:nvCxnSpPr>
            <p:cNvPr id="4" name="Straight Connector 7"/>
            <p:cNvCxnSpPr/>
            <p:nvPr/>
          </p:nvCxnSpPr>
          <p:spPr>
            <a:xfrm>
              <a:off x="5580183" y="8944708"/>
              <a:ext cx="468357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8"/>
            <p:cNvCxnSpPr/>
            <p:nvPr/>
          </p:nvCxnSpPr>
          <p:spPr>
            <a:xfrm flipV="1">
              <a:off x="10263759" y="7716127"/>
              <a:ext cx="0" cy="1252027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9"/>
            <p:cNvCxnSpPr/>
            <p:nvPr/>
          </p:nvCxnSpPr>
          <p:spPr>
            <a:xfrm>
              <a:off x="5580183" y="4548554"/>
              <a:ext cx="468357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0"/>
            <p:cNvCxnSpPr/>
            <p:nvPr/>
          </p:nvCxnSpPr>
          <p:spPr>
            <a:xfrm flipV="1">
              <a:off x="5603629" y="4525108"/>
              <a:ext cx="0" cy="441960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1"/>
            <p:cNvCxnSpPr/>
            <p:nvPr/>
          </p:nvCxnSpPr>
          <p:spPr>
            <a:xfrm flipV="1">
              <a:off x="10263759" y="4525108"/>
              <a:ext cx="0" cy="1252027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Marcador de texto 12"/>
          <p:cNvSpPr>
            <a:spLocks noGrp="1"/>
          </p:cNvSpPr>
          <p:nvPr>
            <p:ph type="body" sz="quarter" idx="10" hasCustomPrompt="1"/>
          </p:nvPr>
        </p:nvSpPr>
        <p:spPr>
          <a:xfrm>
            <a:off x="7012825" y="5805708"/>
            <a:ext cx="15592639" cy="1910419"/>
          </a:xfrm>
        </p:spPr>
        <p:txBody>
          <a:bodyPr>
            <a:noAutofit/>
          </a:bodyPr>
          <a:lstStyle>
            <a:lvl1pPr marL="0" algn="l" defTabSz="1828434" rtl="0" eaLnBrk="1" latinLnBrk="0" hangingPunct="1">
              <a:defRPr lang="es-ES" sz="12000" b="1" kern="1200" spc="25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PREGUNTAS?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0646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890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2031857"/>
            <a:ext cx="21024850" cy="577416"/>
          </a:xfrm>
        </p:spPr>
        <p:txBody>
          <a:bodyPr>
            <a:normAutofit/>
          </a:bodyPr>
          <a:lstStyle>
            <a:lvl1pPr marL="0" algn="ctr" defTabSz="1828434" rtl="0" eaLnBrk="1" latinLnBrk="0" hangingPunct="1">
              <a:defRPr lang="es-ES_tradnl" sz="1800" b="1" kern="1200" spc="600" dirty="0" smtClean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11" name="Título 1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62" name="Marcador de texto 61"/>
          <p:cNvSpPr>
            <a:spLocks noGrp="1"/>
          </p:cNvSpPr>
          <p:nvPr>
            <p:ph type="body" sz="quarter" idx="17" hasCustomPrompt="1"/>
          </p:nvPr>
        </p:nvSpPr>
        <p:spPr>
          <a:xfrm>
            <a:off x="2865842" y="4817325"/>
            <a:ext cx="5053742" cy="1181243"/>
          </a:xfrm>
        </p:spPr>
        <p:txBody>
          <a:bodyPr anchor="ctr">
            <a:normAutofit/>
          </a:bodyPr>
          <a:lstStyle>
            <a:lvl1pPr marL="0" algn="ctr" defTabSz="1828434" rtl="0" eaLnBrk="1" latinLnBrk="0" hangingPunct="1"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/>
            <a:r>
              <a:rPr lang="es-ES_tradnl" dirty="0"/>
              <a:t>NOMBRE CAP. 1</a:t>
            </a:r>
            <a:endParaRPr lang="es-ES" dirty="0"/>
          </a:p>
        </p:txBody>
      </p:sp>
      <p:sp>
        <p:nvSpPr>
          <p:cNvPr id="63" name="Marcador de texto 61"/>
          <p:cNvSpPr>
            <a:spLocks noGrp="1"/>
          </p:cNvSpPr>
          <p:nvPr>
            <p:ph type="body" sz="quarter" idx="18" hasCustomPrompt="1"/>
          </p:nvPr>
        </p:nvSpPr>
        <p:spPr>
          <a:xfrm>
            <a:off x="10152405" y="4817325"/>
            <a:ext cx="5053742" cy="1181243"/>
          </a:xfrm>
        </p:spPr>
        <p:txBody>
          <a:bodyPr anchor="ctr">
            <a:normAutofit/>
          </a:bodyPr>
          <a:lstStyle>
            <a:lvl1pPr marL="0" algn="ctr" defTabSz="1828434" rtl="0" eaLnBrk="1" latinLnBrk="0" hangingPunct="1"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/>
            <a:r>
              <a:rPr lang="es-ES_tradnl" dirty="0"/>
              <a:t>NOMBRE CAP. 2</a:t>
            </a:r>
            <a:endParaRPr lang="es-ES" dirty="0"/>
          </a:p>
        </p:txBody>
      </p:sp>
      <p:sp>
        <p:nvSpPr>
          <p:cNvPr id="64" name="Marcador de texto 61"/>
          <p:cNvSpPr>
            <a:spLocks noGrp="1"/>
          </p:cNvSpPr>
          <p:nvPr>
            <p:ph type="body" sz="quarter" idx="19" hasCustomPrompt="1"/>
          </p:nvPr>
        </p:nvSpPr>
        <p:spPr>
          <a:xfrm>
            <a:off x="17394464" y="4817325"/>
            <a:ext cx="5053742" cy="1181243"/>
          </a:xfrm>
        </p:spPr>
        <p:txBody>
          <a:bodyPr anchor="ctr">
            <a:normAutofit/>
          </a:bodyPr>
          <a:lstStyle>
            <a:lvl1pPr marL="0" algn="ctr" defTabSz="1828434" rtl="0" eaLnBrk="1" latinLnBrk="0" hangingPunct="1"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/>
            <a:r>
              <a:rPr lang="es-ES_tradnl" dirty="0"/>
              <a:t>NOMBRE CAP. 3</a:t>
            </a:r>
            <a:endParaRPr lang="es-ES" dirty="0"/>
          </a:p>
        </p:txBody>
      </p:sp>
      <p:sp>
        <p:nvSpPr>
          <p:cNvPr id="65" name="Marcador de texto 61"/>
          <p:cNvSpPr>
            <a:spLocks noGrp="1"/>
          </p:cNvSpPr>
          <p:nvPr>
            <p:ph type="body" sz="quarter" idx="20" hasCustomPrompt="1"/>
          </p:nvPr>
        </p:nvSpPr>
        <p:spPr>
          <a:xfrm>
            <a:off x="2865842" y="8764857"/>
            <a:ext cx="5053742" cy="1181243"/>
          </a:xfrm>
        </p:spPr>
        <p:txBody>
          <a:bodyPr anchor="ctr">
            <a:normAutofit/>
          </a:bodyPr>
          <a:lstStyle>
            <a:lvl1pPr marL="0" algn="ctr" defTabSz="1828434" rtl="0" eaLnBrk="1" latinLnBrk="0" hangingPunct="1"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/>
            <a:r>
              <a:rPr lang="es-ES_tradnl" dirty="0"/>
              <a:t>NOMBRE CAP. 4</a:t>
            </a:r>
            <a:endParaRPr lang="es-ES" dirty="0"/>
          </a:p>
        </p:txBody>
      </p:sp>
      <p:sp>
        <p:nvSpPr>
          <p:cNvPr id="66" name="Marcador de texto 61"/>
          <p:cNvSpPr>
            <a:spLocks noGrp="1"/>
          </p:cNvSpPr>
          <p:nvPr>
            <p:ph type="body" sz="quarter" idx="21" hasCustomPrompt="1"/>
          </p:nvPr>
        </p:nvSpPr>
        <p:spPr>
          <a:xfrm>
            <a:off x="10152405" y="8764857"/>
            <a:ext cx="5053742" cy="1181243"/>
          </a:xfrm>
        </p:spPr>
        <p:txBody>
          <a:bodyPr anchor="ctr">
            <a:normAutofit/>
          </a:bodyPr>
          <a:lstStyle>
            <a:lvl1pPr marL="0" algn="ctr" defTabSz="1828434" rtl="0" eaLnBrk="1" latinLnBrk="0" hangingPunct="1"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/>
            <a:r>
              <a:rPr lang="es-ES_tradnl" dirty="0"/>
              <a:t>NOMBRE CAP. 5</a:t>
            </a:r>
            <a:endParaRPr lang="es-ES" dirty="0"/>
          </a:p>
        </p:txBody>
      </p:sp>
      <p:sp>
        <p:nvSpPr>
          <p:cNvPr id="67" name="Marcador de texto 61"/>
          <p:cNvSpPr>
            <a:spLocks noGrp="1"/>
          </p:cNvSpPr>
          <p:nvPr>
            <p:ph type="body" sz="quarter" idx="22" hasCustomPrompt="1"/>
          </p:nvPr>
        </p:nvSpPr>
        <p:spPr>
          <a:xfrm>
            <a:off x="17394464" y="8764857"/>
            <a:ext cx="5053742" cy="1181243"/>
          </a:xfrm>
        </p:spPr>
        <p:txBody>
          <a:bodyPr anchor="ctr">
            <a:normAutofit/>
          </a:bodyPr>
          <a:lstStyle>
            <a:lvl1pPr marL="0" algn="ctr" defTabSz="1828434" rtl="0" eaLnBrk="1" latinLnBrk="0" hangingPunct="1"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/>
            <a:r>
              <a:rPr lang="es-ES_tradnl" dirty="0"/>
              <a:t>NOMBRE CAP. 6</a:t>
            </a:r>
            <a:endParaRPr lang="es-ES" dirty="0"/>
          </a:p>
        </p:txBody>
      </p:sp>
      <p:sp>
        <p:nvSpPr>
          <p:cNvPr id="69" name="Marcador de texto 68"/>
          <p:cNvSpPr>
            <a:spLocks noGrp="1"/>
          </p:cNvSpPr>
          <p:nvPr>
            <p:ph type="body" sz="quarter" idx="23" hasCustomPrompt="1"/>
          </p:nvPr>
        </p:nvSpPr>
        <p:spPr>
          <a:xfrm>
            <a:off x="958786" y="4343485"/>
            <a:ext cx="1752230" cy="2246770"/>
          </a:xfrm>
        </p:spPr>
        <p:txBody>
          <a:bodyPr>
            <a:noAutofit/>
          </a:bodyPr>
          <a:lstStyle>
            <a:lvl1pPr algn="r">
              <a:defRPr sz="14000">
                <a:solidFill>
                  <a:schemeClr val="bg1">
                    <a:lumMod val="85000"/>
                  </a:schemeClr>
                </a:solidFill>
                <a:latin typeface="Montserrat"/>
                <a:cs typeface="Montserrat"/>
              </a:defRPr>
            </a:lvl1pPr>
          </a:lstStyle>
          <a:p>
            <a:pPr lvl="0"/>
            <a:r>
              <a:rPr lang="es-ES_tradnl" dirty="0"/>
              <a:t>1</a:t>
            </a:r>
            <a:endParaRPr lang="es-ES" dirty="0"/>
          </a:p>
        </p:txBody>
      </p:sp>
      <p:sp>
        <p:nvSpPr>
          <p:cNvPr id="70" name="Marcador de texto 68"/>
          <p:cNvSpPr>
            <a:spLocks noGrp="1"/>
          </p:cNvSpPr>
          <p:nvPr>
            <p:ph type="body" sz="quarter" idx="24" hasCustomPrompt="1"/>
          </p:nvPr>
        </p:nvSpPr>
        <p:spPr>
          <a:xfrm>
            <a:off x="8177254" y="4343485"/>
            <a:ext cx="1752230" cy="2246770"/>
          </a:xfrm>
        </p:spPr>
        <p:txBody>
          <a:bodyPr>
            <a:noAutofit/>
          </a:bodyPr>
          <a:lstStyle>
            <a:lvl1pPr algn="r">
              <a:defRPr sz="14000">
                <a:solidFill>
                  <a:schemeClr val="bg1">
                    <a:lumMod val="85000"/>
                  </a:schemeClr>
                </a:solidFill>
                <a:latin typeface="Montserrat"/>
                <a:cs typeface="Montserrat"/>
              </a:defRPr>
            </a:lvl1pPr>
          </a:lstStyle>
          <a:p>
            <a:pPr lvl="0"/>
            <a:r>
              <a:rPr lang="es-ES_tradnl" dirty="0"/>
              <a:t>2</a:t>
            </a:r>
            <a:endParaRPr lang="es-ES" dirty="0"/>
          </a:p>
        </p:txBody>
      </p:sp>
      <p:sp>
        <p:nvSpPr>
          <p:cNvPr id="71" name="Marcador de texto 68"/>
          <p:cNvSpPr>
            <a:spLocks noGrp="1"/>
          </p:cNvSpPr>
          <p:nvPr>
            <p:ph type="body" sz="quarter" idx="25" hasCustomPrompt="1"/>
          </p:nvPr>
        </p:nvSpPr>
        <p:spPr>
          <a:xfrm>
            <a:off x="15415768" y="4343485"/>
            <a:ext cx="1752230" cy="2246770"/>
          </a:xfrm>
        </p:spPr>
        <p:txBody>
          <a:bodyPr>
            <a:noAutofit/>
          </a:bodyPr>
          <a:lstStyle>
            <a:lvl1pPr algn="r">
              <a:defRPr sz="14000">
                <a:solidFill>
                  <a:schemeClr val="bg1">
                    <a:lumMod val="85000"/>
                  </a:schemeClr>
                </a:solidFill>
                <a:latin typeface="Montserrat"/>
                <a:cs typeface="Montserrat"/>
              </a:defRPr>
            </a:lvl1pPr>
          </a:lstStyle>
          <a:p>
            <a:pPr lvl="0"/>
            <a:r>
              <a:rPr lang="es-ES_tradnl" dirty="0"/>
              <a:t>3</a:t>
            </a:r>
            <a:endParaRPr lang="es-ES" dirty="0"/>
          </a:p>
        </p:txBody>
      </p:sp>
      <p:sp>
        <p:nvSpPr>
          <p:cNvPr id="75" name="Marcador de texto 68"/>
          <p:cNvSpPr>
            <a:spLocks noGrp="1"/>
          </p:cNvSpPr>
          <p:nvPr>
            <p:ph type="body" sz="quarter" idx="26" hasCustomPrompt="1"/>
          </p:nvPr>
        </p:nvSpPr>
        <p:spPr>
          <a:xfrm>
            <a:off x="15415768" y="8302662"/>
            <a:ext cx="1752230" cy="2246770"/>
          </a:xfrm>
        </p:spPr>
        <p:txBody>
          <a:bodyPr>
            <a:noAutofit/>
          </a:bodyPr>
          <a:lstStyle>
            <a:lvl1pPr algn="r">
              <a:defRPr sz="14000">
                <a:solidFill>
                  <a:schemeClr val="bg1">
                    <a:lumMod val="85000"/>
                  </a:schemeClr>
                </a:solidFill>
                <a:latin typeface="Montserrat"/>
                <a:cs typeface="Montserrat"/>
              </a:defRPr>
            </a:lvl1pPr>
          </a:lstStyle>
          <a:p>
            <a:pPr lvl="0"/>
            <a:r>
              <a:rPr lang="es-ES_tradnl" dirty="0"/>
              <a:t>6</a:t>
            </a:r>
            <a:endParaRPr lang="es-ES" dirty="0"/>
          </a:p>
        </p:txBody>
      </p:sp>
      <p:sp>
        <p:nvSpPr>
          <p:cNvPr id="76" name="Marcador de texto 68"/>
          <p:cNvSpPr>
            <a:spLocks noGrp="1"/>
          </p:cNvSpPr>
          <p:nvPr>
            <p:ph type="body" sz="quarter" idx="27" hasCustomPrompt="1"/>
          </p:nvPr>
        </p:nvSpPr>
        <p:spPr>
          <a:xfrm>
            <a:off x="958786" y="8302662"/>
            <a:ext cx="1752230" cy="2246770"/>
          </a:xfrm>
        </p:spPr>
        <p:txBody>
          <a:bodyPr>
            <a:noAutofit/>
          </a:bodyPr>
          <a:lstStyle>
            <a:lvl1pPr algn="r">
              <a:defRPr sz="14000">
                <a:solidFill>
                  <a:schemeClr val="bg1">
                    <a:lumMod val="85000"/>
                  </a:schemeClr>
                </a:solidFill>
                <a:latin typeface="Montserrat"/>
                <a:cs typeface="Montserrat"/>
              </a:defRPr>
            </a:lvl1pPr>
          </a:lstStyle>
          <a:p>
            <a:pPr lvl="0"/>
            <a:r>
              <a:rPr lang="es-ES_tradnl" dirty="0"/>
              <a:t>4</a:t>
            </a:r>
            <a:endParaRPr lang="es-ES" dirty="0"/>
          </a:p>
        </p:txBody>
      </p:sp>
      <p:sp>
        <p:nvSpPr>
          <p:cNvPr id="77" name="Marcador de texto 68"/>
          <p:cNvSpPr>
            <a:spLocks noGrp="1"/>
          </p:cNvSpPr>
          <p:nvPr>
            <p:ph type="body" sz="quarter" idx="28" hasCustomPrompt="1"/>
          </p:nvPr>
        </p:nvSpPr>
        <p:spPr>
          <a:xfrm>
            <a:off x="8177254" y="8302662"/>
            <a:ext cx="1752230" cy="2246770"/>
          </a:xfrm>
        </p:spPr>
        <p:txBody>
          <a:bodyPr>
            <a:noAutofit/>
          </a:bodyPr>
          <a:lstStyle>
            <a:lvl1pPr algn="r">
              <a:defRPr sz="14000">
                <a:solidFill>
                  <a:schemeClr val="bg1">
                    <a:lumMod val="85000"/>
                  </a:schemeClr>
                </a:solidFill>
                <a:latin typeface="Montserrat"/>
                <a:cs typeface="Montserrat"/>
              </a:defRPr>
            </a:lvl1pPr>
          </a:lstStyle>
          <a:p>
            <a:pPr lvl="0"/>
            <a:r>
              <a:rPr lang="es-ES_tradnl" dirty="0"/>
              <a:t>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47710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2031857"/>
            <a:ext cx="21024850" cy="577416"/>
          </a:xfrm>
        </p:spPr>
        <p:txBody>
          <a:bodyPr>
            <a:normAutofit/>
          </a:bodyPr>
          <a:lstStyle>
            <a:lvl1pPr marL="0" algn="ctr" defTabSz="1828434" rtl="0" eaLnBrk="1" latinLnBrk="0" hangingPunct="1">
              <a:defRPr lang="es-ES_tradnl" sz="1800" b="1" kern="1200" spc="600" dirty="0" smtClean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17" name="Marcador de posición de imagen 16"/>
          <p:cNvSpPr>
            <a:spLocks noGrp="1"/>
          </p:cNvSpPr>
          <p:nvPr>
            <p:ph type="pic" sz="quarter" idx="11"/>
          </p:nvPr>
        </p:nvSpPr>
        <p:spPr>
          <a:xfrm>
            <a:off x="3248892" y="5802619"/>
            <a:ext cx="1334959" cy="13366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21" name="Marcador de posición de imagen 16"/>
          <p:cNvSpPr>
            <a:spLocks noGrp="1"/>
          </p:cNvSpPr>
          <p:nvPr>
            <p:ph type="pic" sz="quarter" idx="13"/>
          </p:nvPr>
        </p:nvSpPr>
        <p:spPr>
          <a:xfrm>
            <a:off x="8780416" y="5802619"/>
            <a:ext cx="1334959" cy="13366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24" name="Marcador de posición de imagen 16"/>
          <p:cNvSpPr>
            <a:spLocks noGrp="1"/>
          </p:cNvSpPr>
          <p:nvPr>
            <p:ph type="pic" sz="quarter" idx="16"/>
          </p:nvPr>
        </p:nvSpPr>
        <p:spPr>
          <a:xfrm>
            <a:off x="14308392" y="5802619"/>
            <a:ext cx="1334959" cy="13366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27" name="Marcador de posición de imagen 16"/>
          <p:cNvSpPr>
            <a:spLocks noGrp="1"/>
          </p:cNvSpPr>
          <p:nvPr>
            <p:ph type="pic" sz="quarter" idx="19"/>
          </p:nvPr>
        </p:nvSpPr>
        <p:spPr>
          <a:xfrm>
            <a:off x="19862634" y="5802619"/>
            <a:ext cx="1334959" cy="13366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31" name="Marcador de texto 30"/>
          <p:cNvSpPr>
            <a:spLocks noGrp="1"/>
          </p:cNvSpPr>
          <p:nvPr>
            <p:ph type="body" sz="quarter" idx="22" hasCustomPrompt="1"/>
          </p:nvPr>
        </p:nvSpPr>
        <p:spPr>
          <a:xfrm>
            <a:off x="1745234" y="7172174"/>
            <a:ext cx="4342829" cy="923741"/>
          </a:xfrm>
        </p:spPr>
        <p:txBody>
          <a:bodyPr anchor="b">
            <a:noAutofit/>
          </a:bodyPr>
          <a:lstStyle>
            <a:lvl1pPr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s-ES_tradnl" dirty="0"/>
              <a:t>HAGA CLIC</a:t>
            </a:r>
            <a:endParaRPr lang="es-ES" dirty="0"/>
          </a:p>
        </p:txBody>
      </p:sp>
      <p:sp>
        <p:nvSpPr>
          <p:cNvPr id="33" name="Marcador de texto 32"/>
          <p:cNvSpPr>
            <a:spLocks noGrp="1"/>
          </p:cNvSpPr>
          <p:nvPr>
            <p:ph type="body" sz="quarter" idx="23"/>
          </p:nvPr>
        </p:nvSpPr>
        <p:spPr>
          <a:xfrm>
            <a:off x="1745233" y="8196216"/>
            <a:ext cx="4342829" cy="334924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s-ES_tradnl" dirty="0"/>
              <a:t>Haga clic para modificar el estilo de texto del patrón</a:t>
            </a:r>
            <a:endParaRPr lang="es-ES" dirty="0"/>
          </a:p>
        </p:txBody>
      </p:sp>
      <p:sp>
        <p:nvSpPr>
          <p:cNvPr id="34" name="Marcador de texto 30"/>
          <p:cNvSpPr>
            <a:spLocks noGrp="1"/>
          </p:cNvSpPr>
          <p:nvPr>
            <p:ph type="body" sz="quarter" idx="24" hasCustomPrompt="1"/>
          </p:nvPr>
        </p:nvSpPr>
        <p:spPr>
          <a:xfrm>
            <a:off x="7276759" y="7172174"/>
            <a:ext cx="4342829" cy="923741"/>
          </a:xfrm>
        </p:spPr>
        <p:txBody>
          <a:bodyPr anchor="b">
            <a:noAutofit/>
          </a:bodyPr>
          <a:lstStyle>
            <a:lvl1pPr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s-ES_tradnl" dirty="0"/>
              <a:t>HAGA CLIC</a:t>
            </a:r>
            <a:endParaRPr lang="es-ES" dirty="0"/>
          </a:p>
        </p:txBody>
      </p:sp>
      <p:sp>
        <p:nvSpPr>
          <p:cNvPr id="35" name="Marcador de texto 32"/>
          <p:cNvSpPr>
            <a:spLocks noGrp="1"/>
          </p:cNvSpPr>
          <p:nvPr>
            <p:ph type="body" sz="quarter" idx="25"/>
          </p:nvPr>
        </p:nvSpPr>
        <p:spPr>
          <a:xfrm>
            <a:off x="7276758" y="8196216"/>
            <a:ext cx="4342829" cy="334924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s-ES_tradnl" dirty="0"/>
              <a:t>Haga clic para modificar el estilo de texto del patrón</a:t>
            </a:r>
            <a:endParaRPr lang="es-ES" dirty="0"/>
          </a:p>
        </p:txBody>
      </p:sp>
      <p:sp>
        <p:nvSpPr>
          <p:cNvPr id="36" name="Marcador de texto 30"/>
          <p:cNvSpPr>
            <a:spLocks noGrp="1"/>
          </p:cNvSpPr>
          <p:nvPr>
            <p:ph type="body" sz="quarter" idx="26" hasCustomPrompt="1"/>
          </p:nvPr>
        </p:nvSpPr>
        <p:spPr>
          <a:xfrm>
            <a:off x="12784384" y="7172174"/>
            <a:ext cx="4342829" cy="923741"/>
          </a:xfrm>
        </p:spPr>
        <p:txBody>
          <a:bodyPr anchor="b">
            <a:noAutofit/>
          </a:bodyPr>
          <a:lstStyle>
            <a:lvl1pPr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s-ES_tradnl" dirty="0"/>
              <a:t>HAGA CLIC</a:t>
            </a:r>
            <a:endParaRPr lang="es-ES" dirty="0"/>
          </a:p>
        </p:txBody>
      </p:sp>
      <p:sp>
        <p:nvSpPr>
          <p:cNvPr id="37" name="Marcador de texto 32"/>
          <p:cNvSpPr>
            <a:spLocks noGrp="1"/>
          </p:cNvSpPr>
          <p:nvPr>
            <p:ph type="body" sz="quarter" idx="27"/>
          </p:nvPr>
        </p:nvSpPr>
        <p:spPr>
          <a:xfrm>
            <a:off x="12784383" y="8196216"/>
            <a:ext cx="4342829" cy="334924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s-ES_tradnl" dirty="0"/>
              <a:t>Haga clic para modificar el estilo de texto del patrón</a:t>
            </a:r>
            <a:endParaRPr lang="es-ES" dirty="0"/>
          </a:p>
        </p:txBody>
      </p:sp>
      <p:sp>
        <p:nvSpPr>
          <p:cNvPr id="38" name="Marcador de texto 30"/>
          <p:cNvSpPr>
            <a:spLocks noGrp="1"/>
          </p:cNvSpPr>
          <p:nvPr>
            <p:ph type="body" sz="quarter" idx="28" hasCustomPrompt="1"/>
          </p:nvPr>
        </p:nvSpPr>
        <p:spPr>
          <a:xfrm>
            <a:off x="18358422" y="7172174"/>
            <a:ext cx="4342829" cy="923741"/>
          </a:xfrm>
        </p:spPr>
        <p:txBody>
          <a:bodyPr anchor="b">
            <a:noAutofit/>
          </a:bodyPr>
          <a:lstStyle>
            <a:lvl1pPr>
              <a:defRPr lang="es-ES" sz="2500" b="1" kern="1200" spc="600" dirty="0">
                <a:solidFill>
                  <a:schemeClr val="tx2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s-ES_tradnl" dirty="0"/>
              <a:t>HAGA CLIC</a:t>
            </a:r>
            <a:endParaRPr lang="es-ES" dirty="0"/>
          </a:p>
        </p:txBody>
      </p:sp>
      <p:sp>
        <p:nvSpPr>
          <p:cNvPr id="39" name="Marcador de texto 32"/>
          <p:cNvSpPr>
            <a:spLocks noGrp="1"/>
          </p:cNvSpPr>
          <p:nvPr>
            <p:ph type="body" sz="quarter" idx="29"/>
          </p:nvPr>
        </p:nvSpPr>
        <p:spPr>
          <a:xfrm>
            <a:off x="18358421" y="8196216"/>
            <a:ext cx="4342829" cy="334924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s-ES_tradnl" dirty="0"/>
              <a:t>Haga clic para modificar el estilo de texto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149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ortfolio 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230904" y="12376727"/>
            <a:ext cx="12110322" cy="96981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9790771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12341226" y="7911905"/>
            <a:ext cx="10439400" cy="4280095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Marcador de texto 61"/>
          <p:cNvSpPr>
            <a:spLocks noGrp="1"/>
          </p:cNvSpPr>
          <p:nvPr>
            <p:ph type="body" sz="quarter" idx="19" hasCustomPrompt="1"/>
          </p:nvPr>
        </p:nvSpPr>
        <p:spPr>
          <a:xfrm>
            <a:off x="12341226" y="4438522"/>
            <a:ext cx="10439400" cy="1181243"/>
          </a:xfrm>
        </p:spPr>
        <p:txBody>
          <a:bodyPr anchor="ctr">
            <a:normAutofit/>
          </a:bodyPr>
          <a:lstStyle>
            <a:lvl1pPr marL="0" algn="ctr" defTabSz="1828434" rtl="0" eaLnBrk="1" latinLnBrk="0" hangingPunct="1">
              <a:defRPr lang="es-ES" sz="2500" b="1" kern="1200" spc="600" dirty="0">
                <a:solidFill>
                  <a:srgbClr val="FFFFFF"/>
                </a:solidFill>
                <a:latin typeface="Montserrat Semi Bold" charset="0"/>
                <a:ea typeface="Montserrat Semi Bold" charset="0"/>
                <a:cs typeface="Montserrat Semi Bold" charset="0"/>
              </a:defRPr>
            </a:lvl1pPr>
          </a:lstStyle>
          <a:p>
            <a:pPr lvl="0"/>
            <a:r>
              <a:rPr lang="es-ES_tradnl" dirty="0"/>
              <a:t>TÍTULO</a:t>
            </a:r>
            <a:endParaRPr lang="es-ES" dirty="0"/>
          </a:p>
        </p:txBody>
      </p:sp>
      <p:sp>
        <p:nvSpPr>
          <p:cNvPr id="16" name="Marcador de tex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2341226" y="5911130"/>
            <a:ext cx="10439400" cy="577416"/>
          </a:xfrm>
        </p:spPr>
        <p:txBody>
          <a:bodyPr>
            <a:normAutofit/>
          </a:bodyPr>
          <a:lstStyle>
            <a:lvl1pPr marL="0" algn="ctr" defTabSz="1828434" rtl="0" eaLnBrk="1" latinLnBrk="0" hangingPunct="1">
              <a:defRPr lang="es-ES_tradnl" sz="1800" b="1" kern="1200" spc="6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139525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110867" y="0"/>
            <a:ext cx="18266783" cy="13716000"/>
          </a:xfrm>
          <a:custGeom>
            <a:avLst/>
            <a:gdLst>
              <a:gd name="connsiteX0" fmla="*/ 0 w 18266783"/>
              <a:gd name="connsiteY0" fmla="*/ 0 h 13716000"/>
              <a:gd name="connsiteX1" fmla="*/ 8017727 w 18266783"/>
              <a:gd name="connsiteY1" fmla="*/ 0 h 13716000"/>
              <a:gd name="connsiteX2" fmla="*/ 8127220 w 18266783"/>
              <a:gd name="connsiteY2" fmla="*/ 0 h 13716000"/>
              <a:gd name="connsiteX3" fmla="*/ 18266783 w 18266783"/>
              <a:gd name="connsiteY3" fmla="*/ 0 h 13716000"/>
              <a:gd name="connsiteX4" fmla="*/ 18266783 w 18266783"/>
              <a:gd name="connsiteY4" fmla="*/ 13716000 h 13716000"/>
              <a:gd name="connsiteX5" fmla="*/ 16035453 w 18266783"/>
              <a:gd name="connsiteY5" fmla="*/ 13716000 h 13716000"/>
              <a:gd name="connsiteX6" fmla="*/ 8017727 w 18266783"/>
              <a:gd name="connsiteY6" fmla="*/ 13716000 h 13716000"/>
              <a:gd name="connsiteX7" fmla="*/ 7908234 w 18266783"/>
              <a:gd name="connsiteY7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266783" h="13716000">
                <a:moveTo>
                  <a:pt x="0" y="0"/>
                </a:moveTo>
                <a:lnTo>
                  <a:pt x="8017727" y="0"/>
                </a:lnTo>
                <a:lnTo>
                  <a:pt x="8127220" y="0"/>
                </a:lnTo>
                <a:lnTo>
                  <a:pt x="18266783" y="0"/>
                </a:lnTo>
                <a:lnTo>
                  <a:pt x="18266783" y="13716000"/>
                </a:lnTo>
                <a:lnTo>
                  <a:pt x="16035453" y="13716000"/>
                </a:lnTo>
                <a:lnTo>
                  <a:pt x="8017727" y="13716000"/>
                </a:lnTo>
                <a:lnTo>
                  <a:pt x="7908234" y="13716000"/>
                </a:lnTo>
                <a:close/>
              </a:path>
            </a:pathLst>
          </a:custGeom>
          <a:effectLst/>
        </p:spPr>
        <p:txBody>
          <a:bodyPr wrap="square">
            <a:no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Título 1"/>
          <p:cNvSpPr>
            <a:spLocks noGrp="1"/>
          </p:cNvSpPr>
          <p:nvPr>
            <p:ph type="title" hasCustomPrompt="1"/>
          </p:nvPr>
        </p:nvSpPr>
        <p:spPr>
          <a:xfrm>
            <a:off x="1675965" y="8300461"/>
            <a:ext cx="9430499" cy="1731818"/>
          </a:xfrm>
        </p:spPr>
        <p:txBody>
          <a:bodyPr/>
          <a:lstStyle>
            <a:lvl1pPr algn="l">
              <a:defRPr/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1676400" y="10216286"/>
            <a:ext cx="9429750" cy="2055812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2695227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5684271" y="1336432"/>
            <a:ext cx="3207252" cy="320725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30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22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9619117" y="1336432"/>
            <a:ext cx="3207252" cy="320725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30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23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749425" y="1336432"/>
            <a:ext cx="3207252" cy="320725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30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27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5684271" y="5195153"/>
            <a:ext cx="3207252" cy="320725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30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28" name="Picture Placeholder 13"/>
          <p:cNvSpPr>
            <a:spLocks noGrp="1"/>
          </p:cNvSpPr>
          <p:nvPr>
            <p:ph type="pic" sz="quarter" idx="28"/>
          </p:nvPr>
        </p:nvSpPr>
        <p:spPr>
          <a:xfrm>
            <a:off x="9619117" y="5195153"/>
            <a:ext cx="3207252" cy="320725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30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29"/>
          </p:nvPr>
        </p:nvSpPr>
        <p:spPr>
          <a:xfrm>
            <a:off x="1749425" y="5195153"/>
            <a:ext cx="3207252" cy="320725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30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5684271" y="9053873"/>
            <a:ext cx="3207252" cy="320725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30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1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9619117" y="9053873"/>
            <a:ext cx="3207252" cy="320725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30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32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1749425" y="9053873"/>
            <a:ext cx="3207252" cy="320725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30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cxnSp>
        <p:nvCxnSpPr>
          <p:cNvPr id="11" name="Straight Connector 2"/>
          <p:cNvCxnSpPr/>
          <p:nvPr userDrawn="1"/>
        </p:nvCxnSpPr>
        <p:spPr>
          <a:xfrm>
            <a:off x="9294215" y="1219202"/>
            <a:ext cx="0" cy="11254153"/>
          </a:xfrm>
          <a:prstGeom prst="line">
            <a:avLst/>
          </a:prstGeom>
          <a:ln w="762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/>
          <p:cNvCxnSpPr/>
          <p:nvPr userDrawn="1"/>
        </p:nvCxnSpPr>
        <p:spPr>
          <a:xfrm>
            <a:off x="5331816" y="1219202"/>
            <a:ext cx="0" cy="11254153"/>
          </a:xfrm>
          <a:prstGeom prst="line">
            <a:avLst/>
          </a:prstGeom>
          <a:ln w="762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/>
          <p:cNvCxnSpPr/>
          <p:nvPr userDrawn="1"/>
        </p:nvCxnSpPr>
        <p:spPr>
          <a:xfrm flipH="1">
            <a:off x="1474923" y="8747793"/>
            <a:ext cx="11397015" cy="0"/>
          </a:xfrm>
          <a:prstGeom prst="line">
            <a:avLst/>
          </a:prstGeom>
          <a:ln w="762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20"/>
          <p:cNvCxnSpPr/>
          <p:nvPr userDrawn="1"/>
        </p:nvCxnSpPr>
        <p:spPr>
          <a:xfrm flipH="1">
            <a:off x="1474923" y="4876801"/>
            <a:ext cx="11397015" cy="0"/>
          </a:xfrm>
          <a:prstGeom prst="line">
            <a:avLst/>
          </a:prstGeom>
          <a:ln w="762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/>
          <p:cNvSpPr>
            <a:spLocks noGrp="1"/>
          </p:cNvSpPr>
          <p:nvPr>
            <p:ph type="title" hasCustomPrompt="1"/>
          </p:nvPr>
        </p:nvSpPr>
        <p:spPr>
          <a:xfrm>
            <a:off x="13359690" y="4202547"/>
            <a:ext cx="9430499" cy="1731818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16" name="Marcador de tex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3360125" y="5911130"/>
            <a:ext cx="9430107" cy="577416"/>
          </a:xfrm>
        </p:spPr>
        <p:txBody>
          <a:bodyPr>
            <a:normAutofit/>
          </a:bodyPr>
          <a:lstStyle>
            <a:lvl1pPr marL="0" algn="r" defTabSz="1828434" rtl="0" eaLnBrk="1" latinLnBrk="0" hangingPunct="1">
              <a:defRPr lang="es-ES_tradnl" sz="1800" b="1" kern="1200" spc="600" dirty="0" smtClean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31"/>
          </p:nvPr>
        </p:nvSpPr>
        <p:spPr>
          <a:xfrm>
            <a:off x="13360126" y="7912100"/>
            <a:ext cx="9430064" cy="4279900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2387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285034" y="579864"/>
            <a:ext cx="1895707" cy="691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690088" y="0"/>
            <a:ext cx="11687562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4" name="Título 1"/>
          <p:cNvSpPr>
            <a:spLocks noGrp="1"/>
          </p:cNvSpPr>
          <p:nvPr>
            <p:ph type="title" hasCustomPrompt="1"/>
          </p:nvPr>
        </p:nvSpPr>
        <p:spPr>
          <a:xfrm>
            <a:off x="1675965" y="2609273"/>
            <a:ext cx="9430499" cy="1731818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5" name="Marcador de tex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4317856"/>
            <a:ext cx="9430107" cy="577416"/>
          </a:xfrm>
        </p:spPr>
        <p:txBody>
          <a:bodyPr>
            <a:normAutofit/>
          </a:bodyPr>
          <a:lstStyle>
            <a:lvl1pPr marL="0" algn="ctr" defTabSz="1828434" rtl="0" eaLnBrk="1" latinLnBrk="0" hangingPunct="1">
              <a:defRPr lang="es-ES_tradnl" sz="1800" b="1" kern="1200" spc="600" dirty="0" smtClean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1675965" y="5795818"/>
            <a:ext cx="9430500" cy="6558108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Marcador de posición de imagen 9"/>
          <p:cNvSpPr>
            <a:spLocks noGrp="1"/>
          </p:cNvSpPr>
          <p:nvPr>
            <p:ph type="pic" sz="quarter" idx="14"/>
          </p:nvPr>
        </p:nvSpPr>
        <p:spPr>
          <a:xfrm>
            <a:off x="17204826" y="5663027"/>
            <a:ext cx="2519363" cy="2519362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6453711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690088" y="4595090"/>
            <a:ext cx="11687562" cy="912091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4" hasCustomPrompt="1"/>
          </p:nvPr>
        </p:nvSpPr>
        <p:spPr>
          <a:xfrm>
            <a:off x="1676400" y="2609273"/>
            <a:ext cx="9429750" cy="8104909"/>
          </a:xfrm>
        </p:spPr>
        <p:txBody>
          <a:bodyPr anchor="ctr">
            <a:normAutofit/>
          </a:bodyPr>
          <a:lstStyle>
            <a:lvl1pPr marL="0" algn="ctr" defTabSz="4572000" rtl="0" eaLnBrk="1" latinLnBrk="0" hangingPunct="1">
              <a:lnSpc>
                <a:spcPts val="9600"/>
              </a:lnSpc>
              <a:defRPr lang="es-ES_tradnl" sz="7000" b="1" kern="1200" spc="600" dirty="0" smtClean="0">
                <a:solidFill>
                  <a:schemeClr val="tx2"/>
                </a:solidFill>
                <a:latin typeface="Montserrat Semi" charset="0"/>
                <a:ea typeface="Montserrat Semi" charset="0"/>
                <a:cs typeface="Montserrat Semi" charset="0"/>
              </a:defRPr>
            </a:lvl1pPr>
          </a:lstStyle>
          <a:p>
            <a:pPr lvl="0"/>
            <a:r>
              <a:rPr lang="es-ES_tradnl" dirty="0"/>
              <a:t>“Haga clic para modificar el estilo de texto del patrón”</a:t>
            </a:r>
          </a:p>
        </p:txBody>
      </p:sp>
      <p:sp>
        <p:nvSpPr>
          <p:cNvPr id="10" name="Marcador de tex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10760220"/>
            <a:ext cx="9430107" cy="577416"/>
          </a:xfrm>
        </p:spPr>
        <p:txBody>
          <a:bodyPr>
            <a:normAutofit/>
          </a:bodyPr>
          <a:lstStyle>
            <a:lvl1pPr marL="0" algn="ctr" defTabSz="1828434" rtl="0" eaLnBrk="1" latinLnBrk="0" hangingPunct="1">
              <a:defRPr lang="es-ES_tradnl" sz="1800" b="1" kern="1200" spc="600" dirty="0" smtClean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AUTOR DE LA FRASE</a:t>
            </a:r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5"/>
          </p:nvPr>
        </p:nvSpPr>
        <p:spPr>
          <a:xfrm>
            <a:off x="12690475" y="0"/>
            <a:ext cx="5781815" cy="4479636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3" name="Marcador de posición de imagen 11"/>
          <p:cNvSpPr>
            <a:spLocks noGrp="1"/>
          </p:cNvSpPr>
          <p:nvPr>
            <p:ph type="pic" sz="quarter" idx="16"/>
          </p:nvPr>
        </p:nvSpPr>
        <p:spPr>
          <a:xfrm>
            <a:off x="18595835" y="0"/>
            <a:ext cx="5781815" cy="4479636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0618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675964" y="323274"/>
            <a:ext cx="21025723" cy="1731818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1675964" y="2863273"/>
            <a:ext cx="21025723" cy="9490653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marL="457109" marR="0" lvl="0" indent="-457109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Marcador de tex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676400" y="2031857"/>
            <a:ext cx="21024850" cy="577416"/>
          </a:xfrm>
        </p:spPr>
        <p:txBody>
          <a:bodyPr>
            <a:normAutofit/>
          </a:bodyPr>
          <a:lstStyle>
            <a:lvl1pPr marL="0" algn="ctr" defTabSz="1828434" rtl="0" eaLnBrk="1" latinLnBrk="0" hangingPunct="1">
              <a:defRPr lang="es-ES_tradnl" sz="1800" b="1" kern="1200" spc="600" dirty="0" smtClean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4638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323274"/>
            <a:ext cx="21025723" cy="1731818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2863273"/>
            <a:ext cx="21025723" cy="9490653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marL="457109" marR="0" lvl="0" indent="-457109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1440982" y="12698650"/>
            <a:ext cx="1036106" cy="400073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r"/>
            <a:fld id="{260E2A6B-A809-4840-BF14-8648BC0BDF87}" type="slidenum">
              <a:rPr lang="id-ID" sz="1400" b="1" i="0" spc="600" smtClean="0">
                <a:solidFill>
                  <a:schemeClr val="tx2"/>
                </a:solidFill>
                <a:latin typeface="Montserrat Semi" charset="0"/>
                <a:ea typeface="Montserrat Semi" charset="0"/>
                <a:cs typeface="Montserrat Semi" charset="0"/>
              </a:rPr>
              <a:pPr algn="r"/>
              <a:t>‹Nº›</a:t>
            </a:fld>
            <a:r>
              <a:rPr lang="id-ID" sz="1400" b="1" i="0" spc="600" dirty="0">
                <a:solidFill>
                  <a:schemeClr val="tx2"/>
                </a:solidFill>
                <a:latin typeface="Montserrat Semi" charset="0"/>
                <a:ea typeface="Montserrat Semi" charset="0"/>
                <a:cs typeface="Montserrat Semi" charset="0"/>
              </a:rPr>
              <a:t>  </a:t>
            </a:r>
          </a:p>
        </p:txBody>
      </p:sp>
      <p:pic>
        <p:nvPicPr>
          <p:cNvPr id="5" name="Imagen 4" descr="LOGO CEN.ai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1687" y="12353926"/>
            <a:ext cx="1536347" cy="1075443"/>
          </a:xfrm>
          <a:prstGeom prst="rect">
            <a:avLst/>
          </a:prstGeom>
        </p:spPr>
      </p:pic>
      <p:cxnSp>
        <p:nvCxnSpPr>
          <p:cNvPr id="6" name="Conector recto 5"/>
          <p:cNvCxnSpPr/>
          <p:nvPr userDrawn="1"/>
        </p:nvCxnSpPr>
        <p:spPr>
          <a:xfrm>
            <a:off x="22569452" y="12698650"/>
            <a:ext cx="0" cy="4000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Agrupar 11"/>
          <p:cNvGrpSpPr/>
          <p:nvPr userDrawn="1"/>
        </p:nvGrpSpPr>
        <p:grpSpPr>
          <a:xfrm>
            <a:off x="439208" y="12698650"/>
            <a:ext cx="13144409" cy="401583"/>
            <a:chOff x="439208" y="12698650"/>
            <a:chExt cx="13144409" cy="401583"/>
          </a:xfrm>
        </p:grpSpPr>
        <p:sp>
          <p:nvSpPr>
            <p:cNvPr id="7" name="CuadroTexto 6"/>
            <p:cNvSpPr txBox="1"/>
            <p:nvPr userDrawn="1"/>
          </p:nvSpPr>
          <p:spPr>
            <a:xfrm>
              <a:off x="827759" y="12744764"/>
              <a:ext cx="1883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b="1" dirty="0">
                  <a:solidFill>
                    <a:schemeClr val="tx2"/>
                  </a:solidFill>
                  <a:latin typeface="Montserrat semi"/>
                  <a:cs typeface="Montserrat semi"/>
                </a:rPr>
                <a:t>www.coordinador.cl</a:t>
              </a:r>
            </a:p>
          </p:txBody>
        </p:sp>
        <p:cxnSp>
          <p:nvCxnSpPr>
            <p:cNvPr id="9" name="Conector recto 8"/>
            <p:cNvCxnSpPr/>
            <p:nvPr userDrawn="1"/>
          </p:nvCxnSpPr>
          <p:spPr>
            <a:xfrm>
              <a:off x="2824116" y="12698650"/>
              <a:ext cx="0" cy="4000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agen 10" descr="transparenteMesa de trabajo 19.png"/>
            <p:cNvPicPr>
              <a:picLocks noChangeAspect="1"/>
            </p:cNvPicPr>
            <p:nvPr userDrawn="1"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208" y="12712815"/>
              <a:ext cx="356659" cy="356659"/>
            </a:xfrm>
            <a:prstGeom prst="rect">
              <a:avLst/>
            </a:prstGeom>
          </p:spPr>
        </p:pic>
        <p:sp>
          <p:nvSpPr>
            <p:cNvPr id="25" name="CuadroTexto 24"/>
            <p:cNvSpPr txBox="1"/>
            <p:nvPr userDrawn="1"/>
          </p:nvSpPr>
          <p:spPr>
            <a:xfrm>
              <a:off x="8095242" y="12700123"/>
              <a:ext cx="54883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000" b="0" dirty="0">
                  <a:solidFill>
                    <a:schemeClr val="accent1"/>
                  </a:solidFill>
                  <a:latin typeface="Montserrat semi"/>
                  <a:cs typeface="Montserrat semi"/>
                </a:rPr>
                <a:t>Coordinamos</a:t>
              </a:r>
              <a:r>
                <a:rPr lang="es-ES_tradnl" sz="2000" b="0" baseline="0" dirty="0">
                  <a:solidFill>
                    <a:schemeClr val="accent1"/>
                  </a:solidFill>
                  <a:latin typeface="Montserrat semi"/>
                  <a:cs typeface="Montserrat semi"/>
                </a:rPr>
                <a:t> </a:t>
              </a:r>
              <a:r>
                <a:rPr lang="es-ES_tradnl" sz="2000" b="0" dirty="0">
                  <a:solidFill>
                    <a:schemeClr val="accent1"/>
                  </a:solidFill>
                  <a:latin typeface="Montserrat semi"/>
                  <a:cs typeface="Montserrat semi"/>
                </a:rPr>
                <a:t>la Energía de Chile</a:t>
              </a:r>
              <a:endParaRPr lang="es-ES" sz="2000" b="0" dirty="0">
                <a:solidFill>
                  <a:schemeClr val="accent1"/>
                </a:solidFill>
                <a:latin typeface="Montserrat semi"/>
                <a:cs typeface="Montserrat semi"/>
              </a:endParaRPr>
            </a:p>
          </p:txBody>
        </p:sp>
      </p:grpSp>
      <p:grpSp>
        <p:nvGrpSpPr>
          <p:cNvPr id="13" name="Agrupar 12"/>
          <p:cNvGrpSpPr/>
          <p:nvPr userDrawn="1"/>
        </p:nvGrpSpPr>
        <p:grpSpPr>
          <a:xfrm>
            <a:off x="2979208" y="12698650"/>
            <a:ext cx="2036934" cy="400073"/>
            <a:chOff x="439208" y="12698650"/>
            <a:chExt cx="2036934" cy="400073"/>
          </a:xfrm>
        </p:grpSpPr>
        <p:sp>
          <p:nvSpPr>
            <p:cNvPr id="14" name="CuadroTexto 13"/>
            <p:cNvSpPr txBox="1"/>
            <p:nvPr userDrawn="1"/>
          </p:nvSpPr>
          <p:spPr>
            <a:xfrm>
              <a:off x="827759" y="12744764"/>
              <a:ext cx="15844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400" b="0" dirty="0">
                  <a:solidFill>
                    <a:schemeClr val="tx1"/>
                  </a:solidFill>
                  <a:latin typeface="Montserrat semi"/>
                  <a:cs typeface="Montserrat semi"/>
                </a:rPr>
                <a:t>@</a:t>
              </a:r>
              <a:r>
                <a:rPr lang="es-ES_tradnl" sz="1400" b="0" dirty="0" err="1">
                  <a:solidFill>
                    <a:schemeClr val="tx1"/>
                  </a:solidFill>
                  <a:latin typeface="Montserrat semi"/>
                  <a:cs typeface="Montserrat semi"/>
                </a:rPr>
                <a:t>coord_electrico</a:t>
              </a:r>
              <a:endParaRPr lang="es-ES" sz="1400" b="0" dirty="0">
                <a:solidFill>
                  <a:schemeClr val="tx1"/>
                </a:solidFill>
                <a:latin typeface="Montserrat semi"/>
                <a:cs typeface="Montserrat semi"/>
              </a:endParaRPr>
            </a:p>
          </p:txBody>
        </p:sp>
        <p:cxnSp>
          <p:nvCxnSpPr>
            <p:cNvPr id="15" name="Conector recto 14"/>
            <p:cNvCxnSpPr/>
            <p:nvPr userDrawn="1"/>
          </p:nvCxnSpPr>
          <p:spPr>
            <a:xfrm>
              <a:off x="2476142" y="12698650"/>
              <a:ext cx="0" cy="4000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agen 15"/>
            <p:cNvPicPr>
              <a:picLocks noChangeAspect="1"/>
            </p:cNvPicPr>
            <p:nvPr userDrawn="1"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208" y="12712815"/>
              <a:ext cx="356659" cy="356659"/>
            </a:xfrm>
            <a:prstGeom prst="rect">
              <a:avLst/>
            </a:prstGeom>
          </p:spPr>
        </p:pic>
      </p:grpSp>
      <p:grpSp>
        <p:nvGrpSpPr>
          <p:cNvPr id="17" name="Agrupar 16"/>
          <p:cNvGrpSpPr/>
          <p:nvPr userDrawn="1"/>
        </p:nvGrpSpPr>
        <p:grpSpPr>
          <a:xfrm>
            <a:off x="5197474" y="12698650"/>
            <a:ext cx="1325787" cy="400073"/>
            <a:chOff x="439208" y="12698650"/>
            <a:chExt cx="1325787" cy="400073"/>
          </a:xfrm>
        </p:grpSpPr>
        <p:sp>
          <p:nvSpPr>
            <p:cNvPr id="18" name="CuadroTexto 17"/>
            <p:cNvSpPr txBox="1"/>
            <p:nvPr userDrawn="1"/>
          </p:nvSpPr>
          <p:spPr>
            <a:xfrm>
              <a:off x="827759" y="12744764"/>
              <a:ext cx="890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>
                  <a:solidFill>
                    <a:srgbClr val="7F7F7F"/>
                  </a:solidFill>
                  <a:latin typeface="Montserrat semi"/>
                  <a:cs typeface="Montserrat semi"/>
                </a:rPr>
                <a:t>YouTube</a:t>
              </a:r>
              <a:endParaRPr lang="es-ES" sz="1400" b="0" dirty="0">
                <a:solidFill>
                  <a:srgbClr val="7F7F7F"/>
                </a:solidFill>
                <a:latin typeface="Montserrat semi"/>
                <a:cs typeface="Montserrat semi"/>
              </a:endParaRPr>
            </a:p>
          </p:txBody>
        </p:sp>
        <p:cxnSp>
          <p:nvCxnSpPr>
            <p:cNvPr id="19" name="Conector recto 18"/>
            <p:cNvCxnSpPr/>
            <p:nvPr userDrawn="1"/>
          </p:nvCxnSpPr>
          <p:spPr>
            <a:xfrm>
              <a:off x="1764995" y="12698650"/>
              <a:ext cx="0" cy="4000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Imagen 19"/>
            <p:cNvPicPr>
              <a:picLocks noChangeAspect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208" y="12712815"/>
              <a:ext cx="356659" cy="356659"/>
            </a:xfrm>
            <a:prstGeom prst="rect">
              <a:avLst/>
            </a:prstGeom>
          </p:spPr>
        </p:pic>
      </p:grpSp>
      <p:grpSp>
        <p:nvGrpSpPr>
          <p:cNvPr id="21" name="Agrupar 20"/>
          <p:cNvGrpSpPr/>
          <p:nvPr userDrawn="1"/>
        </p:nvGrpSpPr>
        <p:grpSpPr>
          <a:xfrm>
            <a:off x="6696177" y="12698650"/>
            <a:ext cx="1301176" cy="400073"/>
            <a:chOff x="439208" y="12698650"/>
            <a:chExt cx="1301176" cy="400073"/>
          </a:xfrm>
        </p:grpSpPr>
        <p:sp>
          <p:nvSpPr>
            <p:cNvPr id="22" name="CuadroTexto 21"/>
            <p:cNvSpPr txBox="1"/>
            <p:nvPr userDrawn="1"/>
          </p:nvSpPr>
          <p:spPr>
            <a:xfrm>
              <a:off x="827759" y="12744764"/>
              <a:ext cx="8534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b="0" dirty="0">
                  <a:solidFill>
                    <a:srgbClr val="7F7F7F"/>
                  </a:solidFill>
                  <a:latin typeface="Montserrat semi"/>
                  <a:cs typeface="Montserrat semi"/>
                </a:rPr>
                <a:t>Linkedin</a:t>
              </a:r>
              <a:endParaRPr lang="es-ES" sz="1400" b="0" dirty="0">
                <a:solidFill>
                  <a:srgbClr val="7F7F7F"/>
                </a:solidFill>
                <a:latin typeface="Montserrat semi"/>
                <a:cs typeface="Montserrat semi"/>
              </a:endParaRPr>
            </a:p>
          </p:txBody>
        </p:sp>
        <p:cxnSp>
          <p:nvCxnSpPr>
            <p:cNvPr id="23" name="Conector recto 22"/>
            <p:cNvCxnSpPr/>
            <p:nvPr userDrawn="1"/>
          </p:nvCxnSpPr>
          <p:spPr>
            <a:xfrm>
              <a:off x="1740384" y="12698650"/>
              <a:ext cx="0" cy="4000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Imagen 23"/>
            <p:cNvPicPr>
              <a:picLocks noChangeAspect="1"/>
            </p:cNvPicPr>
            <p:nvPr userDrawn="1"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208" y="12712815"/>
              <a:ext cx="356659" cy="3566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995" r:id="rId2"/>
    <p:sldLayoutId id="2147483996" r:id="rId3"/>
    <p:sldLayoutId id="2147483968" r:id="rId4"/>
    <p:sldLayoutId id="2147483960" r:id="rId5"/>
    <p:sldLayoutId id="2147483973" r:id="rId6"/>
    <p:sldLayoutId id="2147483927" r:id="rId7"/>
    <p:sldLayoutId id="2147483997" r:id="rId8"/>
    <p:sldLayoutId id="2147483998" r:id="rId9"/>
    <p:sldLayoutId id="2147484002" r:id="rId10"/>
    <p:sldLayoutId id="2147483999" r:id="rId11"/>
    <p:sldLayoutId id="2147484000" r:id="rId12"/>
    <p:sldLayoutId id="2147484001" r:id="rId13"/>
    <p:sldLayoutId id="2147484003" r:id="rId14"/>
  </p:sldLayoutIdLst>
  <p:hf hdr="0" ftr="0" dt="0"/>
  <p:txStyles>
    <p:titleStyle>
      <a:lvl1pPr algn="ctr" defTabSz="1828434" rtl="0" eaLnBrk="1" latinLnBrk="0" hangingPunct="1">
        <a:lnSpc>
          <a:spcPct val="90000"/>
        </a:lnSpc>
        <a:spcBef>
          <a:spcPct val="0"/>
        </a:spcBef>
        <a:buNone/>
        <a:defRPr lang="en-US" sz="5000" b="1" kern="1200">
          <a:solidFill>
            <a:schemeClr val="tx2"/>
          </a:solidFill>
          <a:latin typeface="Playfair Display SC"/>
          <a:ea typeface="Lato Light" charset="0"/>
          <a:cs typeface="Playfair Display SC"/>
        </a:defRPr>
      </a:lvl1pPr>
    </p:titleStyle>
    <p:bodyStyle>
      <a:lvl1pPr marL="0" marR="0" indent="0" algn="just" defTabSz="1828434" rtl="0" eaLnBrk="1" fontAlgn="auto" latinLnBrk="0" hangingPunct="1">
        <a:lnSpc>
          <a:spcPct val="90000"/>
        </a:lnSpc>
        <a:spcBef>
          <a:spcPts val="2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lang="en-US" sz="25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5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5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5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5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emf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5964" y="6858000"/>
            <a:ext cx="21025723" cy="2651126"/>
          </a:xfrm>
        </p:spPr>
        <p:txBody>
          <a:bodyPr/>
          <a:lstStyle/>
          <a:p>
            <a:r>
              <a:rPr lang="es-CL" sz="8000" dirty="0">
                <a:latin typeface="Arial" panose="020B0604020202020204" pitchFamily="34" charset="0"/>
                <a:cs typeface="Arial" panose="020B0604020202020204" pitchFamily="34" charset="0"/>
              </a:rPr>
              <a:t>EL NUEVO PROCESO REGULATORIO PARA NORMAS TÉCNICAS EN EL SECTOR ELÉCTRICO</a:t>
            </a:r>
            <a:endParaRPr lang="es-ES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75964" y="9793529"/>
            <a:ext cx="21025723" cy="1968165"/>
          </a:xfrm>
        </p:spPr>
        <p:txBody>
          <a:bodyPr>
            <a:normAutofit/>
          </a:bodyPr>
          <a:lstStyle/>
          <a:p>
            <a:r>
              <a:rPr lang="es-CL" sz="2800" dirty="0"/>
              <a:t>DANIELA GONZÁLEZ D.</a:t>
            </a:r>
          </a:p>
          <a:p>
            <a:r>
              <a:rPr lang="es-CL" sz="2800" dirty="0"/>
              <a:t>GERENTA DE ASUNTOS LEGALES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es-CL" sz="2400" dirty="0"/>
              <a:t>SANTIAGO, 30 DE AGOSTO DE 2018</a:t>
            </a:r>
          </a:p>
        </p:txBody>
      </p:sp>
    </p:spTree>
    <p:extLst>
      <p:ext uri="{BB962C8B-B14F-4D97-AF65-F5344CB8AC3E}">
        <p14:creationId xmlns:p14="http://schemas.microsoft.com/office/powerpoint/2010/main" val="356663815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0E852-A482-43A5-8A48-D83AF9B2C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6200" y="323850"/>
            <a:ext cx="21025723" cy="1731818"/>
          </a:xfrm>
        </p:spPr>
        <p:txBody>
          <a:bodyPr/>
          <a:lstStyle/>
          <a:p>
            <a:r>
              <a:rPr lang="es-CL" dirty="0">
                <a:latin typeface="Arial" panose="020B0604020202020204" pitchFamily="34" charset="0"/>
                <a:cs typeface="Arial" panose="020B0604020202020204" pitchFamily="34" charset="0"/>
              </a:rPr>
              <a:t>PRINCIPIOS RECTORES DEL ACTUAL MODELO REGULATORIO EN EL SECTOR ELÉCTRICO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1A7DA0A0-994D-4488-BFF5-918028D0E4C3}"/>
              </a:ext>
            </a:extLst>
          </p:cNvPr>
          <p:cNvGrpSpPr/>
          <p:nvPr/>
        </p:nvGrpSpPr>
        <p:grpSpPr>
          <a:xfrm>
            <a:off x="691091" y="3026573"/>
            <a:ext cx="22995468" cy="8985853"/>
            <a:chOff x="575733" y="2569822"/>
            <a:chExt cx="22995468" cy="8240433"/>
          </a:xfrm>
        </p:grpSpPr>
        <p:sp>
          <p:nvSpPr>
            <p:cNvPr id="7" name="Flecha: a la derecha 6">
              <a:extLst>
                <a:ext uri="{FF2B5EF4-FFF2-40B4-BE49-F238E27FC236}">
                  <a16:creationId xmlns:a16="http://schemas.microsoft.com/office/drawing/2014/main" id="{633957DE-6EDA-4CA0-96B7-0F0FE63204A4}"/>
                </a:ext>
              </a:extLst>
            </p:cNvPr>
            <p:cNvSpPr/>
            <p:nvPr/>
          </p:nvSpPr>
          <p:spPr>
            <a:xfrm>
              <a:off x="575733" y="4683221"/>
              <a:ext cx="6028268" cy="2364013"/>
            </a:xfrm>
            <a:prstGeom prst="rightArrow">
              <a:avLst>
                <a:gd name="adj1" fmla="val 70253"/>
                <a:gd name="adj2" fmla="val 14823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4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Publicidad y Participación</a:t>
              </a:r>
            </a:p>
          </p:txBody>
        </p:sp>
        <p:sp>
          <p:nvSpPr>
            <p:cNvPr id="10" name="Flecha: a la derecha 9">
              <a:extLst>
                <a:ext uri="{FF2B5EF4-FFF2-40B4-BE49-F238E27FC236}">
                  <a16:creationId xmlns:a16="http://schemas.microsoft.com/office/drawing/2014/main" id="{2A96380B-30A4-4442-B869-D34C0CC28471}"/>
                </a:ext>
              </a:extLst>
            </p:cNvPr>
            <p:cNvSpPr/>
            <p:nvPr/>
          </p:nvSpPr>
          <p:spPr>
            <a:xfrm>
              <a:off x="575733" y="2569822"/>
              <a:ext cx="6028268" cy="1452221"/>
            </a:xfrm>
            <a:prstGeom prst="rightArrow">
              <a:avLst>
                <a:gd name="adj1" fmla="val 70253"/>
                <a:gd name="adj2" fmla="val 2341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4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Planificación anual</a:t>
              </a:r>
            </a:p>
          </p:txBody>
        </p:sp>
        <p:sp>
          <p:nvSpPr>
            <p:cNvPr id="14" name="Flecha: a la derecha 13">
              <a:extLst>
                <a:ext uri="{FF2B5EF4-FFF2-40B4-BE49-F238E27FC236}">
                  <a16:creationId xmlns:a16="http://schemas.microsoft.com/office/drawing/2014/main" id="{5EA9335F-6714-42BE-9AA2-E519B51B8B93}"/>
                </a:ext>
              </a:extLst>
            </p:cNvPr>
            <p:cNvSpPr/>
            <p:nvPr/>
          </p:nvSpPr>
          <p:spPr>
            <a:xfrm>
              <a:off x="575733" y="9358033"/>
              <a:ext cx="6028268" cy="1452222"/>
            </a:xfrm>
            <a:prstGeom prst="rightArrow">
              <a:avLst>
                <a:gd name="adj1" fmla="val 70253"/>
                <a:gd name="adj2" fmla="val 2341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4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Transparencia</a:t>
              </a:r>
            </a:p>
          </p:txBody>
        </p:sp>
        <p:sp>
          <p:nvSpPr>
            <p:cNvPr id="15" name="Flecha: a la derecha 14">
              <a:extLst>
                <a:ext uri="{FF2B5EF4-FFF2-40B4-BE49-F238E27FC236}">
                  <a16:creationId xmlns:a16="http://schemas.microsoft.com/office/drawing/2014/main" id="{EB556198-A0E4-43DC-8117-E50D64410479}"/>
                </a:ext>
              </a:extLst>
            </p:cNvPr>
            <p:cNvSpPr/>
            <p:nvPr/>
          </p:nvSpPr>
          <p:spPr>
            <a:xfrm>
              <a:off x="575733" y="7626515"/>
              <a:ext cx="6028268" cy="1452222"/>
            </a:xfrm>
            <a:prstGeom prst="rightArrow">
              <a:avLst>
                <a:gd name="adj1" fmla="val 70253"/>
                <a:gd name="adj2" fmla="val 2341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4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Fundamentación Técnica</a:t>
              </a:r>
            </a:p>
          </p:txBody>
        </p:sp>
        <p:sp>
          <p:nvSpPr>
            <p:cNvPr id="12" name="Rectángulo: esquinas redondeadas 11">
              <a:extLst>
                <a:ext uri="{FF2B5EF4-FFF2-40B4-BE49-F238E27FC236}">
                  <a16:creationId xmlns:a16="http://schemas.microsoft.com/office/drawing/2014/main" id="{AFB22815-DA75-4FCC-ADCD-2363F31C3FF6}"/>
                </a:ext>
              </a:extLst>
            </p:cNvPr>
            <p:cNvSpPr/>
            <p:nvPr/>
          </p:nvSpPr>
          <p:spPr>
            <a:xfrm>
              <a:off x="7145867" y="2569822"/>
              <a:ext cx="16425334" cy="192416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 CNE debe analizar permanentemente los requerimientos normativos del sector.  Asimismo, fijará anualmente un plan de trabajo que permita proponer, facilitar y coordinar el desarrollo de la normativa técnica.</a:t>
              </a:r>
              <a:endParaRPr lang="es-CL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Rectángulo: esquinas redondeadas 16">
              <a:extLst>
                <a:ext uri="{FF2B5EF4-FFF2-40B4-BE49-F238E27FC236}">
                  <a16:creationId xmlns:a16="http://schemas.microsoft.com/office/drawing/2014/main" id="{D4659AB3-A0A8-4A5C-BDD6-DF1CE088A926}"/>
                </a:ext>
              </a:extLst>
            </p:cNvPr>
            <p:cNvSpPr/>
            <p:nvPr/>
          </p:nvSpPr>
          <p:spPr>
            <a:xfrm>
              <a:off x="7145867" y="4701522"/>
              <a:ext cx="16425334" cy="26964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Proceso podrá iniciarse de oficio por la CNE o a solicitud del Coordinador, los coordinados o cualquier otro organismo o institución con participación o interés en el sector eléctrico.</a:t>
              </a:r>
            </a:p>
            <a:p>
              <a:pPr algn="ctr"/>
              <a:r>
                <a:rPr lang="es-CL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Las propuestas deben someterse a un proceso de consulta pública; CNE debe justifica aprobación o rechazo de las observaciones recibidas.</a:t>
              </a:r>
            </a:p>
          </p:txBody>
        </p:sp>
        <p:sp>
          <p:nvSpPr>
            <p:cNvPr id="19" name="Rectángulo: esquinas redondeadas 18">
              <a:extLst>
                <a:ext uri="{FF2B5EF4-FFF2-40B4-BE49-F238E27FC236}">
                  <a16:creationId xmlns:a16="http://schemas.microsoft.com/office/drawing/2014/main" id="{A1D5C132-56BB-450E-BB00-4739BB604A8F}"/>
                </a:ext>
              </a:extLst>
            </p:cNvPr>
            <p:cNvSpPr/>
            <p:nvPr/>
          </p:nvSpPr>
          <p:spPr>
            <a:xfrm>
              <a:off x="7145867" y="9358035"/>
              <a:ext cx="16425334" cy="145222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CNE debe mantener disponible en su sitio web la normativa técnica y la información sobre los procesos normativos en curso.</a:t>
              </a:r>
            </a:p>
          </p:txBody>
        </p:sp>
        <p:sp>
          <p:nvSpPr>
            <p:cNvPr id="20" name="Rectángulo: esquinas redondeadas 19">
              <a:extLst>
                <a:ext uri="{FF2B5EF4-FFF2-40B4-BE49-F238E27FC236}">
                  <a16:creationId xmlns:a16="http://schemas.microsoft.com/office/drawing/2014/main" id="{0527D9C2-E6AA-4197-8A46-C7DCF77AB8B1}"/>
                </a:ext>
              </a:extLst>
            </p:cNvPr>
            <p:cNvSpPr/>
            <p:nvPr/>
          </p:nvSpPr>
          <p:spPr>
            <a:xfrm>
              <a:off x="7145867" y="7626517"/>
              <a:ext cx="16425334" cy="145222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Propuestas deben contener la justificación técnica, legal y económica</a:t>
              </a:r>
            </a:p>
            <a:p>
              <a:pPr algn="ctr"/>
              <a:r>
                <a:rPr lang="es-MX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del cambio solicitado y acompañar la propuesta específica.</a:t>
              </a:r>
              <a:endParaRPr lang="es-CL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0849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3AED2D-1AA1-4232-B096-19082E989A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s-CL" sz="7200" dirty="0"/>
              <a:t>IMPLEMENTACIÓN</a:t>
            </a:r>
          </a:p>
        </p:txBody>
      </p:sp>
    </p:spTree>
    <p:extLst>
      <p:ext uri="{BB962C8B-B14F-4D97-AF65-F5344CB8AC3E}">
        <p14:creationId xmlns:p14="http://schemas.microsoft.com/office/powerpoint/2010/main" val="35938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reveal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7FEDE042-07F0-4E4B-BD95-5AE0EAB609D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8116" b="8116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AC9F1AE9-2360-4491-8EC3-1CF2EEB0F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965" y="496165"/>
            <a:ext cx="9430499" cy="1731818"/>
          </a:xfrm>
        </p:spPr>
        <p:txBody>
          <a:bodyPr>
            <a:normAutofit/>
          </a:bodyPr>
          <a:lstStyle/>
          <a:p>
            <a:r>
              <a:rPr lang="es-CL" sz="4000" dirty="0">
                <a:latin typeface="Arial" panose="020B0604020202020204" pitchFamily="34" charset="0"/>
                <a:cs typeface="Arial" panose="020B0604020202020204" pitchFamily="34" charset="0"/>
              </a:rPr>
              <a:t>REGLAMENTO PARA LA DICTACIÓN DE NORMAS TÉCNICAS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DFF4DD46-324C-4D9A-8052-4482A6FC4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304" y="3928533"/>
            <a:ext cx="11412522" cy="8548350"/>
          </a:xfrm>
        </p:spPr>
        <p:txBody>
          <a:bodyPr>
            <a:normAutofit/>
          </a:bodyPr>
          <a:lstStyle/>
          <a:p>
            <a:pPr marL="571500" marR="0" lvl="0" indent="-571500" algn="just" defTabSz="1828434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CL" sz="4000" dirty="0">
                <a:latin typeface="Calibri" panose="020F0502020204030204" pitchFamily="34" charset="0"/>
              </a:rPr>
              <a:t>Establece las bases y el proceso de planificación normativa anual a cargo de la CNE.</a:t>
            </a:r>
            <a:endParaRPr lang="es-CL" sz="4000" kern="1200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571500" marR="0" lvl="0" indent="-571500" algn="just" defTabSz="1828434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CL" sz="40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Algunos de los Procedimientos de las Direcciones Técnicas de los CDEC </a:t>
            </a:r>
            <a:r>
              <a:rPr lang="es-CL" sz="4000" dirty="0">
                <a:latin typeface="Calibri" panose="020F0502020204030204" pitchFamily="34" charset="0"/>
              </a:rPr>
              <a:t>se encuentran</a:t>
            </a:r>
            <a:r>
              <a:rPr lang="es-CL" sz="40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vigentes y otros han sido sustituidos por los Anexos Técnicos de la NTSyCS.</a:t>
            </a:r>
            <a:endParaRPr lang="es-CL" sz="4000" dirty="0">
              <a:effectLst/>
              <a:latin typeface="Calibri" panose="020F0502020204030204" pitchFamily="34" charset="0"/>
            </a:endParaRPr>
          </a:p>
          <a:p>
            <a:pPr marL="571500" lvl="0" indent="-5715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Las próximas Normas Técnicas reemplazarán definitivamente los Procedimientos de las Direcciones Técnicas de los CDEC.</a:t>
            </a:r>
            <a:endParaRPr lang="es-CL" sz="4000" dirty="0">
              <a:latin typeface="Calibri" panose="020F0502020204030204" pitchFamily="34" charset="0"/>
            </a:endParaRP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8764BAB9-599F-43E7-8242-C1E4D7C4D6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304" y="2127013"/>
            <a:ext cx="11687562" cy="1731818"/>
          </a:xfrm>
        </p:spPr>
        <p:txBody>
          <a:bodyPr>
            <a:noAutofit/>
          </a:bodyPr>
          <a:lstStyle/>
          <a:p>
            <a:r>
              <a:rPr lang="es-CL" sz="3200" dirty="0">
                <a:solidFill>
                  <a:srgbClr val="373F66"/>
                </a:solidFill>
                <a:latin typeface="Calibri" panose="020F0502020204030204" pitchFamily="34" charset="0"/>
              </a:rPr>
              <a:t>DECRETO SUPREMO N°11, DEL MINISTERIO DE ENERGÍA, DEL 28 DE SEPTIEMBRE DE 2017</a:t>
            </a:r>
          </a:p>
        </p:txBody>
      </p:sp>
    </p:spTree>
    <p:extLst>
      <p:ext uri="{BB962C8B-B14F-4D97-AF65-F5344CB8AC3E}">
        <p14:creationId xmlns:p14="http://schemas.microsoft.com/office/powerpoint/2010/main" val="2797808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2">
            <a:extLst>
              <a:ext uri="{FF2B5EF4-FFF2-40B4-BE49-F238E27FC236}">
                <a16:creationId xmlns:a16="http://schemas.microsoft.com/office/drawing/2014/main" id="{C3B1AD3B-C9FF-41BF-B9C4-2670BC7E4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965" y="496165"/>
            <a:ext cx="9430499" cy="1731818"/>
          </a:xfrm>
        </p:spPr>
        <p:txBody>
          <a:bodyPr>
            <a:normAutofit/>
          </a:bodyPr>
          <a:lstStyle/>
          <a:p>
            <a:r>
              <a:rPr lang="es-CL" sz="4000" dirty="0">
                <a:latin typeface="Arial" panose="020B0604020202020204" pitchFamily="34" charset="0"/>
                <a:cs typeface="Arial" panose="020B0604020202020204" pitchFamily="34" charset="0"/>
              </a:rPr>
              <a:t>ALGUNOS TÉRMINOS DEL REGLAMENTO</a:t>
            </a:r>
          </a:p>
        </p:txBody>
      </p:sp>
      <p:sp>
        <p:nvSpPr>
          <p:cNvPr id="13" name="Marcador de contenido 4">
            <a:extLst>
              <a:ext uri="{FF2B5EF4-FFF2-40B4-BE49-F238E27FC236}">
                <a16:creationId xmlns:a16="http://schemas.microsoft.com/office/drawing/2014/main" id="{C77A5D23-77BD-4624-977A-1910A4260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263" y="2546633"/>
            <a:ext cx="11687562" cy="10064467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CL" sz="43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A) Plan Normativo Anual</a:t>
            </a:r>
          </a:p>
          <a:p>
            <a:pPr marL="990600" lvl="0" indent="-6477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CL" sz="36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Plan de trabajo elaborado anualmente por la Comisión que permite </a:t>
            </a:r>
            <a:r>
              <a:rPr lang="es-CL" sz="36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proponer</a:t>
            </a:r>
            <a:r>
              <a:rPr lang="es-CL" sz="36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CL" sz="36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facilitar</a:t>
            </a:r>
            <a:r>
              <a:rPr lang="es-CL" sz="36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es-CL" sz="36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coordinar</a:t>
            </a:r>
            <a:r>
              <a:rPr lang="es-CL" sz="36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el desarrollo de las Normas Técnicas, estableciendo el conjunto de </a:t>
            </a:r>
            <a:r>
              <a:rPr lang="es-CL" sz="36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Procedimientos Normativos </a:t>
            </a:r>
            <a:r>
              <a:rPr lang="es-CL" sz="36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que se iniciarán o continuarán su desarrollo durante el año calendario siguiente.</a:t>
            </a:r>
          </a:p>
          <a:p>
            <a:pPr marL="990600" lvl="0" indent="-6477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s-CL" sz="3600" dirty="0">
              <a:solidFill>
                <a:srgbClr val="7F7F7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CL" sz="43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B) Procedimiento Normativo</a:t>
            </a:r>
          </a:p>
          <a:p>
            <a:pPr marL="990600" indent="-6477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CL" sz="36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Tareas conducentes a la elaboración o modificación de una Norma Técnica Procedimiento siguiendo un proceso público y participativo.</a:t>
            </a:r>
          </a:p>
          <a:p>
            <a:pPr marL="990600" indent="-6477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s-CL" sz="3600" dirty="0">
              <a:solidFill>
                <a:srgbClr val="7F7F7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CL" sz="43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C) Comité Consultivo</a:t>
            </a:r>
          </a:p>
          <a:p>
            <a:pPr marL="990600" lvl="0" indent="-6477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CL" sz="36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Tiene el objeto de discutir, analizar y dar su opinión a la Comisión sobre la Norma Técnica en desarrollo o modificación. </a:t>
            </a:r>
          </a:p>
          <a:p>
            <a:pPr marL="990600" lvl="0" indent="-6477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CL" sz="36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Cada Procedimiento Normativo cuenta con su respectivo Comité Consultivo.</a:t>
            </a:r>
            <a:endParaRPr lang="es-CL" sz="800" dirty="0">
              <a:latin typeface="Calibri" panose="020F0502020204030204" pitchFamily="34" charset="0"/>
            </a:endParaRP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DFD84DF-7E27-40D5-98F2-159238963A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Marcador de posición de imagen 5" descr="ralco.jpg">
            <a:extLst>
              <a:ext uri="{FF2B5EF4-FFF2-40B4-BE49-F238E27FC236}">
                <a16:creationId xmlns:a16="http://schemas.microsoft.com/office/drawing/2014/main" id="{19814B4C-15F8-46C5-8F55-4AD868EB08C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r="7053"/>
          <a:stretch>
            <a:fillRect/>
          </a:stretch>
        </p:blipFill>
        <p:spPr>
          <a:xfrm>
            <a:off x="12690088" y="118533"/>
            <a:ext cx="11687562" cy="13716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885018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push dir="u"/>
      </p:transition>
    </mc:Choice>
    <mc:Fallback>
      <p:transition spd="slow" advClick="0">
        <p:push dir="u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1BFF28A-1DC2-4100-975A-91FB0B426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965" y="632192"/>
            <a:ext cx="9430499" cy="1731818"/>
          </a:xfrm>
        </p:spPr>
        <p:txBody>
          <a:bodyPr>
            <a:normAutofit/>
          </a:bodyPr>
          <a:lstStyle/>
          <a:p>
            <a:r>
              <a:rPr lang="es-CL" sz="4000" dirty="0">
                <a:latin typeface="Arial" panose="020B0604020202020204" pitchFamily="34" charset="0"/>
                <a:cs typeface="Arial" panose="020B0604020202020204" pitchFamily="34" charset="0"/>
              </a:rPr>
              <a:t>A) PLAN NORMATIVO ANUAL</a:t>
            </a:r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4A8F5E44-29B5-44E3-8296-65B29C48C9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Marcador de contenido 4">
            <a:extLst>
              <a:ext uri="{FF2B5EF4-FFF2-40B4-BE49-F238E27FC236}">
                <a16:creationId xmlns:a16="http://schemas.microsoft.com/office/drawing/2014/main" id="{C3104B2C-CCD4-43A9-B4DF-04580F274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886" y="2283571"/>
            <a:ext cx="12142655" cy="11064513"/>
          </a:xfrm>
        </p:spPr>
        <p:txBody>
          <a:bodyPr>
            <a:normAutofit fontScale="85000" lnSpcReduction="20000"/>
          </a:bodyPr>
          <a:lstStyle/>
          <a:p>
            <a:pPr marL="571500" lvl="0" indent="-5715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En agosto de cada año, la Comisión debe comunicar que las </a:t>
            </a:r>
            <a:r>
              <a:rPr lang="es-CL" sz="40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Solicitudes Normativas </a:t>
            </a: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presentadas hasta el </a:t>
            </a:r>
            <a:r>
              <a:rPr lang="es-CL" sz="40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30 de septiembre del año en curso</a:t>
            </a: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podrán ser consideradas para el Plan Normativo Anual del siguiente año.</a:t>
            </a:r>
          </a:p>
          <a:p>
            <a:pPr marL="571500" lvl="0" indent="-5715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CL" sz="4000" dirty="0">
              <a:solidFill>
                <a:srgbClr val="7F7F7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5715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Las </a:t>
            </a:r>
            <a:r>
              <a:rPr lang="es-CL" sz="40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Solicitudes Normativas </a:t>
            </a: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presentadas con posterioridad a esa fecha podrían ser consideradas para su incorporación en el Plan Normativo Anual del año subsiguiente.</a:t>
            </a:r>
          </a:p>
          <a:p>
            <a:pPr marL="571500" lvl="0" indent="-5715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CL" sz="4000" dirty="0">
              <a:solidFill>
                <a:srgbClr val="7F7F7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5715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El Plan Normativo Anual del siguiente año:</a:t>
            </a:r>
          </a:p>
          <a:p>
            <a:pPr marL="1600200" lvl="1" indent="-609600">
              <a:spcBef>
                <a:spcPts val="600"/>
              </a:spcBef>
              <a:spcAft>
                <a:spcPts val="600"/>
              </a:spcAft>
            </a:pP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Especifica los </a:t>
            </a:r>
            <a:r>
              <a:rPr lang="es-CL" sz="40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Procedimientos Normativo</a:t>
            </a: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 previstos para ese año.</a:t>
            </a:r>
          </a:p>
          <a:p>
            <a:pPr marL="1600200" lvl="1" indent="-609600">
              <a:spcBef>
                <a:spcPts val="600"/>
              </a:spcBef>
              <a:spcAft>
                <a:spcPts val="600"/>
              </a:spcAft>
            </a:pP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Contiene los planes y prioridades en materia de “</a:t>
            </a:r>
            <a:r>
              <a:rPr lang="es-CL" sz="40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dictación</a:t>
            </a: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” o “</a:t>
            </a:r>
            <a:r>
              <a:rPr lang="es-CL" sz="40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modificación</a:t>
            </a: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” de </a:t>
            </a:r>
            <a:r>
              <a:rPr lang="es-CL" sz="40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Normas Técnicas</a:t>
            </a: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sobre la base de las necesidades normativas para el correcto funcionamiento del sector eléctrico y las disponibilidades de recursos. </a:t>
            </a:r>
          </a:p>
          <a:p>
            <a:pPr marL="1600200" lvl="1" indent="-609600">
              <a:spcBef>
                <a:spcPts val="600"/>
              </a:spcBef>
              <a:spcAft>
                <a:spcPts val="600"/>
              </a:spcAft>
            </a:pP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Es definido por la Comisión a más tardar el </a:t>
            </a:r>
            <a:r>
              <a:rPr lang="es-CL" sz="40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15 de diciembre</a:t>
            </a: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del año en curso.</a:t>
            </a:r>
          </a:p>
          <a:p>
            <a:pPr marL="1600200" lvl="1" indent="-609600">
              <a:spcBef>
                <a:spcPts val="600"/>
              </a:spcBef>
              <a:spcAft>
                <a:spcPts val="600"/>
              </a:spcAft>
            </a:pPr>
            <a:endParaRPr lang="es-CL" sz="4000" dirty="0">
              <a:solidFill>
                <a:srgbClr val="7F7F7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5715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 Comisión puede modificar el </a:t>
            </a:r>
            <a:r>
              <a:rPr lang="es-CL" sz="40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Plan Normativo Anual</a:t>
            </a:r>
            <a:r>
              <a:rPr lang="es-CL" sz="40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por motivos urgentes o en atención a otras necesidades o requerimientos normativos.</a:t>
            </a:r>
            <a:endParaRPr lang="es-CL" sz="900" dirty="0">
              <a:latin typeface="Calibri" panose="020F0502020204030204" pitchFamily="34" charset="0"/>
            </a:endParaRPr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4485EDD7-223A-4154-AC9A-FE48E8A9BD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Marcador de posición de imagen 3" descr="noviembre.ernc.jpg">
            <a:extLst>
              <a:ext uri="{FF2B5EF4-FFF2-40B4-BE49-F238E27FC236}">
                <a16:creationId xmlns:a16="http://schemas.microsoft.com/office/drawing/2014/main" id="{1763AF92-2505-4D83-98E3-C705B5E8B6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4" b="10984"/>
          <a:stretch>
            <a:fillRect/>
          </a:stretch>
        </p:blipFill>
        <p:spPr>
          <a:xfrm>
            <a:off x="12690088" y="0"/>
            <a:ext cx="11687562" cy="13716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94157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2CDFD01E-E29A-4413-8DCD-5E0063A4E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67517"/>
            <a:ext cx="9430499" cy="1731818"/>
          </a:xfrm>
        </p:spPr>
        <p:txBody>
          <a:bodyPr>
            <a:normAutofit/>
          </a:bodyPr>
          <a:lstStyle/>
          <a:p>
            <a:r>
              <a:rPr lang="es-CL" sz="4000" dirty="0">
                <a:latin typeface="Arial" panose="020B0604020202020204" pitchFamily="34" charset="0"/>
                <a:cs typeface="Arial" panose="020B0604020202020204" pitchFamily="34" charset="0"/>
              </a:rPr>
              <a:t>B) PROCEDIMIENTO NORMATIVO</a:t>
            </a:r>
          </a:p>
        </p:txBody>
      </p:sp>
      <p:sp>
        <p:nvSpPr>
          <p:cNvPr id="9" name="Marcador de contenido 4">
            <a:extLst>
              <a:ext uri="{FF2B5EF4-FFF2-40B4-BE49-F238E27FC236}">
                <a16:creationId xmlns:a16="http://schemas.microsoft.com/office/drawing/2014/main" id="{BA42005F-601E-4604-A625-24C7E2AE7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263" y="1999335"/>
            <a:ext cx="10605636" cy="1049746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CL" sz="4300" b="1" dirty="0">
                <a:latin typeface="Calibri" panose="020F0502020204030204" pitchFamily="34" charset="0"/>
                <a:cs typeface="Arial" panose="020B0604020202020204" pitchFamily="34" charset="0"/>
              </a:rPr>
              <a:t>Inicio</a:t>
            </a: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1517650" lvl="1" indent="-541338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oficio por la Comisión</a:t>
            </a: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 o a</a:t>
            </a: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 solicitud</a:t>
            </a: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 del Coordinador, los Coordinados o cualquier otro organismo o institución con interés o participación en el sector eléctrico, mediante la presentación de una </a:t>
            </a: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Solicitud Normativa</a:t>
            </a: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 a la Comisión.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Proponente</a:t>
            </a:r>
          </a:p>
          <a:p>
            <a:pPr marL="1517650" lvl="1" indent="-541338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Quién haya formulado una </a:t>
            </a: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Solicitud Normativa </a:t>
            </a: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que esté en el Plan Normativo Anual, tendrá la calidad de </a:t>
            </a: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proponente</a:t>
            </a: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 respecto de dicha iniciativa.</a:t>
            </a:r>
          </a:p>
          <a:p>
            <a:pPr marL="1517650" lvl="1" indent="-541338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Calidad de proponente se mantiene durante todo el transcurso del procedimiento y </a:t>
            </a: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no puede integrar el Comité Consultivo respectivo</a:t>
            </a: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CL" sz="900" dirty="0">
              <a:latin typeface="Calibri" panose="020F0502020204030204" pitchFamily="34" charset="0"/>
            </a:endParaRPr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55A002E6-7629-45F9-80F2-208A1A755604}"/>
              </a:ext>
            </a:extLst>
          </p:cNvPr>
          <p:cNvSpPr txBox="1">
            <a:spLocks/>
          </p:cNvSpPr>
          <p:nvPr/>
        </p:nvSpPr>
        <p:spPr>
          <a:xfrm>
            <a:off x="12188825" y="2136202"/>
            <a:ext cx="11687562" cy="184617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marR="0" indent="0" algn="just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Etapas</a:t>
            </a:r>
          </a:p>
          <a:p>
            <a:pPr marL="1524000" indent="-571500"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Cada </a:t>
            </a:r>
            <a:r>
              <a:rPr lang="es-CL" sz="4000" b="1" dirty="0">
                <a:latin typeface="Calibri" panose="020F0502020204030204" pitchFamily="34" charset="0"/>
                <a:cs typeface="Arial" panose="020B0604020202020204" pitchFamily="34" charset="0"/>
              </a:rPr>
              <a:t>Procedimiento Normativo </a:t>
            </a:r>
            <a:r>
              <a:rPr lang="es-CL" sz="4000" dirty="0">
                <a:latin typeface="Calibri" panose="020F0502020204030204" pitchFamily="34" charset="0"/>
                <a:cs typeface="Arial" panose="020B0604020202020204" pitchFamily="34" charset="0"/>
              </a:rPr>
              <a:t>asociado a una Norma Técnica comprende las siguientes etapas:</a:t>
            </a:r>
          </a:p>
          <a:p>
            <a:pPr marL="1790700" lvl="1" indent="-8001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endParaRPr lang="es-CL" sz="4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D3146F50-379C-4351-9606-AE00E53DB128}"/>
              </a:ext>
            </a:extLst>
          </p:cNvPr>
          <p:cNvGrpSpPr/>
          <p:nvPr/>
        </p:nvGrpSpPr>
        <p:grpSpPr>
          <a:xfrm>
            <a:off x="12765736" y="4177108"/>
            <a:ext cx="10605636" cy="8094137"/>
            <a:chOff x="1206461" y="4453244"/>
            <a:chExt cx="11028969" cy="8094137"/>
          </a:xfrm>
        </p:grpSpPr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BDA62820-25C2-4CB4-9B12-3D18C604E5AD}"/>
                </a:ext>
              </a:extLst>
            </p:cNvPr>
            <p:cNvSpPr/>
            <p:nvPr/>
          </p:nvSpPr>
          <p:spPr>
            <a:xfrm>
              <a:off x="1253067" y="6095778"/>
              <a:ext cx="10982363" cy="1490134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1063" indent="-881063"/>
              <a:r>
                <a:rPr lang="es-MX" dirty="0">
                  <a:solidFill>
                    <a:schemeClr val="tx2"/>
                  </a:solidFill>
                </a:rPr>
                <a:t>2° 	Constitución e integración del </a:t>
              </a:r>
              <a:r>
                <a:rPr lang="es-MX" b="1" dirty="0">
                  <a:solidFill>
                    <a:schemeClr val="tx2"/>
                  </a:solidFill>
                </a:rPr>
                <a:t>Comité Consultivo</a:t>
              </a:r>
              <a:r>
                <a:rPr lang="es-MX" dirty="0">
                  <a:solidFill>
                    <a:schemeClr val="tx2"/>
                  </a:solidFill>
                </a:rPr>
                <a:t> respectivo.</a:t>
              </a:r>
              <a:endParaRPr lang="es-CL" dirty="0"/>
            </a:p>
          </p:txBody>
        </p:sp>
        <p:sp>
          <p:nvSpPr>
            <p:cNvPr id="12" name="Rectángulo: esquinas redondeadas 11">
              <a:extLst>
                <a:ext uri="{FF2B5EF4-FFF2-40B4-BE49-F238E27FC236}">
                  <a16:creationId xmlns:a16="http://schemas.microsoft.com/office/drawing/2014/main" id="{A1E3E808-E057-4137-B263-3733E19BAFA8}"/>
                </a:ext>
              </a:extLst>
            </p:cNvPr>
            <p:cNvSpPr/>
            <p:nvPr/>
          </p:nvSpPr>
          <p:spPr>
            <a:xfrm>
              <a:off x="1253066" y="7772179"/>
              <a:ext cx="10982363" cy="1490134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990600" lvl="1" indent="-990600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s-CL" dirty="0">
                  <a:solidFill>
                    <a:schemeClr val="tx2"/>
                  </a:solidFill>
                  <a:cs typeface="Arial" panose="020B0604020202020204" pitchFamily="34" charset="0"/>
                </a:rPr>
                <a:t>3°	</a:t>
              </a:r>
              <a:r>
                <a:rPr lang="es-CL" b="1" dirty="0">
                  <a:solidFill>
                    <a:schemeClr val="tx2"/>
                  </a:solidFill>
                  <a:cs typeface="Arial" panose="020B0604020202020204" pitchFamily="34" charset="0"/>
                </a:rPr>
                <a:t>Desarrollo y Consulta Pública </a:t>
              </a:r>
              <a:r>
                <a:rPr lang="es-CL" dirty="0">
                  <a:solidFill>
                    <a:schemeClr val="tx2"/>
                  </a:solidFill>
                  <a:cs typeface="Arial" panose="020B0604020202020204" pitchFamily="34" charset="0"/>
                </a:rPr>
                <a:t>de la propuesta.</a:t>
              </a:r>
            </a:p>
          </p:txBody>
        </p:sp>
        <p:sp>
          <p:nvSpPr>
            <p:cNvPr id="13" name="Rectángulo: esquinas redondeadas 12">
              <a:extLst>
                <a:ext uri="{FF2B5EF4-FFF2-40B4-BE49-F238E27FC236}">
                  <a16:creationId xmlns:a16="http://schemas.microsoft.com/office/drawing/2014/main" id="{339CFE89-C477-4BD2-B490-BB45E06EE3E9}"/>
                </a:ext>
              </a:extLst>
            </p:cNvPr>
            <p:cNvSpPr/>
            <p:nvPr/>
          </p:nvSpPr>
          <p:spPr>
            <a:xfrm>
              <a:off x="1253067" y="9414713"/>
              <a:ext cx="10982363" cy="1490134"/>
            </a:xfrm>
            <a:prstGeom prst="roundRect">
              <a:avLst/>
            </a:prstGeom>
            <a:solidFill>
              <a:srgbClr val="58B086"/>
            </a:solidFill>
            <a:ln>
              <a:solidFill>
                <a:srgbClr val="58B0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1063" indent="-881063"/>
              <a:r>
                <a:rPr lang="es-CL" dirty="0">
                  <a:solidFill>
                    <a:schemeClr val="tx2"/>
                  </a:solidFill>
                  <a:cs typeface="Arial" panose="020B0604020202020204" pitchFamily="34" charset="0"/>
                </a:rPr>
                <a:t>4° 	</a:t>
              </a:r>
              <a:r>
                <a:rPr lang="es-CL" b="1" dirty="0">
                  <a:solidFill>
                    <a:schemeClr val="tx2"/>
                  </a:solidFill>
                  <a:cs typeface="Arial" panose="020B0604020202020204" pitchFamily="34" charset="0"/>
                </a:rPr>
                <a:t>Informe consolidado de respuestas a observaciones</a:t>
              </a:r>
              <a:r>
                <a:rPr lang="es-CL" dirty="0">
                  <a:solidFill>
                    <a:schemeClr val="tx2"/>
                  </a:solidFill>
                  <a:cs typeface="Arial" panose="020B0604020202020204" pitchFamily="34" charset="0"/>
                </a:rPr>
                <a:t> recibidas en consulta pública.</a:t>
              </a:r>
            </a:p>
          </p:txBody>
        </p:sp>
        <p:sp>
          <p:nvSpPr>
            <p:cNvPr id="14" name="Rectángulo: esquinas redondeadas 13">
              <a:extLst>
                <a:ext uri="{FF2B5EF4-FFF2-40B4-BE49-F238E27FC236}">
                  <a16:creationId xmlns:a16="http://schemas.microsoft.com/office/drawing/2014/main" id="{B456F979-7600-4786-A01A-16F87D075911}"/>
                </a:ext>
              </a:extLst>
            </p:cNvPr>
            <p:cNvSpPr/>
            <p:nvPr/>
          </p:nvSpPr>
          <p:spPr>
            <a:xfrm>
              <a:off x="1240329" y="11057247"/>
              <a:ext cx="10982363" cy="1490134"/>
            </a:xfrm>
            <a:prstGeom prst="roundRect">
              <a:avLst/>
            </a:prstGeom>
            <a:solidFill>
              <a:srgbClr val="3B8161"/>
            </a:solidFill>
            <a:ln>
              <a:solidFill>
                <a:srgbClr val="3B81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1063" indent="-881063"/>
              <a:r>
                <a:rPr lang="es-CL" dirty="0">
                  <a:solidFill>
                    <a:schemeClr val="tx2"/>
                  </a:solidFill>
                </a:rPr>
                <a:t>5° </a:t>
              </a:r>
              <a:r>
                <a:rPr lang="es-CL" b="1" dirty="0">
                  <a:solidFill>
                    <a:schemeClr val="tx2"/>
                  </a:solidFill>
                </a:rPr>
                <a:t>	Término </a:t>
              </a:r>
              <a:r>
                <a:rPr lang="es-CL" dirty="0">
                  <a:solidFill>
                    <a:schemeClr val="tx2"/>
                  </a:solidFill>
                </a:rPr>
                <a:t>del Procedimiento Normativo.</a:t>
              </a:r>
            </a:p>
          </p:txBody>
        </p:sp>
        <p:sp>
          <p:nvSpPr>
            <p:cNvPr id="15" name="Rectángulo: esquinas redondeadas 14">
              <a:extLst>
                <a:ext uri="{FF2B5EF4-FFF2-40B4-BE49-F238E27FC236}">
                  <a16:creationId xmlns:a16="http://schemas.microsoft.com/office/drawing/2014/main" id="{2BE0DA34-F847-4AFB-9C2D-EFFDD1C9743E}"/>
                </a:ext>
              </a:extLst>
            </p:cNvPr>
            <p:cNvSpPr/>
            <p:nvPr/>
          </p:nvSpPr>
          <p:spPr>
            <a:xfrm>
              <a:off x="1206461" y="4453244"/>
              <a:ext cx="10982363" cy="1490134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1063" indent="-881063"/>
              <a:r>
                <a:rPr lang="es-MX" dirty="0">
                  <a:solidFill>
                    <a:schemeClr val="tx2"/>
                  </a:solidFill>
                </a:rPr>
                <a:t>1° 	</a:t>
              </a:r>
              <a:r>
                <a:rPr lang="es-MX" b="1" dirty="0">
                  <a:solidFill>
                    <a:schemeClr val="tx2"/>
                  </a:solidFill>
                </a:rPr>
                <a:t>Resolución de inicio </a:t>
              </a:r>
              <a:r>
                <a:rPr lang="es-MX" dirty="0">
                  <a:solidFill>
                    <a:schemeClr val="tx2"/>
                  </a:solidFill>
                </a:rPr>
                <a:t>a la elaboración o modificación de la Norma Técnica respectiva.</a:t>
              </a:r>
              <a:endParaRPr lang="es-CL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376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3FB64C97-C14E-46F4-AFAB-B2B632AB4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965" y="234063"/>
            <a:ext cx="9430499" cy="1731818"/>
          </a:xfrm>
        </p:spPr>
        <p:txBody>
          <a:bodyPr>
            <a:normAutofit/>
          </a:bodyPr>
          <a:lstStyle/>
          <a:p>
            <a:r>
              <a:rPr lang="es-CL" sz="4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COMITÉ CONSULTIVO</a:t>
            </a:r>
            <a:endParaRPr lang="es-CL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9C61A3B0-200A-4A3E-8856-1567FE089D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7" name="Marcador de posición de imagen 10" descr="shutterstock_493643170.jpg">
            <a:extLst>
              <a:ext uri="{FF2B5EF4-FFF2-40B4-BE49-F238E27FC236}">
                <a16:creationId xmlns:a16="http://schemas.microsoft.com/office/drawing/2014/main" id="{FE990688-D553-4DBB-A60F-BBC7118C291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7" r="21637"/>
          <a:stretch>
            <a:fillRect/>
          </a:stretch>
        </p:blipFill>
        <p:spPr/>
      </p:pic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2DACD7D6-D81A-452A-BAFD-D8C5FFFFFF46}"/>
              </a:ext>
            </a:extLst>
          </p:cNvPr>
          <p:cNvSpPr txBox="1">
            <a:spLocks/>
          </p:cNvSpPr>
          <p:nvPr/>
        </p:nvSpPr>
        <p:spPr>
          <a:xfrm>
            <a:off x="637787" y="6434666"/>
            <a:ext cx="11332891" cy="6040967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marR="0" indent="0" algn="just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Se constituye respecto de cada Procedimiento Normativo y da su opinión a la Comisión sobre las materias en discusión.</a:t>
            </a:r>
          </a:p>
          <a:p>
            <a:pPr marL="571500" indent="-5715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CL" sz="44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Está compuesto por representantes de:</a:t>
            </a:r>
          </a:p>
          <a:p>
            <a:pPr marL="1543050" lvl="1" indent="-742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La Comisión, uno de los cuales presidirá el Comité;</a:t>
            </a:r>
          </a:p>
          <a:p>
            <a:pPr marL="1543050" lvl="1" indent="-742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La Superintendencia y del Coordinador;</a:t>
            </a:r>
          </a:p>
          <a:p>
            <a:pPr marL="1543050" lvl="1" indent="-742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Cualquier ministerio, servicio u organismo público con competencias relacionadas con la materia en discusión;</a:t>
            </a:r>
          </a:p>
          <a:p>
            <a:pPr marL="1543050" lvl="1" indent="-742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Las Empresas del Sector Eléctrico; y, </a:t>
            </a:r>
          </a:p>
          <a:p>
            <a:pPr marL="1543050" lvl="1" indent="-742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Expertos técnicos con experiencia o especialización en la materia.</a:t>
            </a:r>
          </a:p>
          <a:p>
            <a:pPr marL="80010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s-CL" sz="44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571500" lvl="1" indent="-5715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Conformado de modo </a:t>
            </a:r>
            <a:r>
              <a:rPr lang="es-CL" sz="4400" b="1" dirty="0">
                <a:latin typeface="Calibri" panose="020F0502020204030204" pitchFamily="34" charset="0"/>
                <a:cs typeface="Arial" panose="020B0604020202020204" pitchFamily="34" charset="0"/>
              </a:rPr>
              <a:t>participativo</a:t>
            </a: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CL" sz="4400" b="1" dirty="0">
                <a:latin typeface="Calibri" panose="020F0502020204030204" pitchFamily="34" charset="0"/>
                <a:cs typeface="Arial" panose="020B0604020202020204" pitchFamily="34" charset="0"/>
              </a:rPr>
              <a:t>no excluyente ni discriminatorio</a:t>
            </a: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, y </a:t>
            </a:r>
            <a:r>
              <a:rPr lang="es-CL" sz="4400" b="1" dirty="0">
                <a:latin typeface="Calibri" panose="020F0502020204030204" pitchFamily="34" charset="0"/>
                <a:cs typeface="Arial" panose="020B0604020202020204" pitchFamily="34" charset="0"/>
              </a:rPr>
              <a:t>representativo </a:t>
            </a:r>
            <a:r>
              <a:rPr lang="es-CL" sz="4400" dirty="0">
                <a:latin typeface="Calibri" panose="020F0502020204030204" pitchFamily="34" charset="0"/>
                <a:cs typeface="Arial" panose="020B0604020202020204" pitchFamily="34" charset="0"/>
              </a:rPr>
              <a:t>de todos los interesados.</a:t>
            </a:r>
          </a:p>
          <a:p>
            <a:pPr marL="1543050" lvl="1" indent="-742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endParaRPr lang="es-CL" sz="44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Reunion.png">
            <a:extLst>
              <a:ext uri="{FF2B5EF4-FFF2-40B4-BE49-F238E27FC236}">
                <a16:creationId xmlns:a16="http://schemas.microsoft.com/office/drawing/2014/main" id="{552F8AC9-3D75-4B8F-8DE1-4A87935C9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731" y="1771071"/>
            <a:ext cx="7201349" cy="408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045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3AED2D-1AA1-4232-B096-19082E989A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s-CL" sz="7200" dirty="0"/>
              <a:t>PLAN NORMATIVO ANUAL 2018</a:t>
            </a:r>
          </a:p>
        </p:txBody>
      </p:sp>
    </p:spTree>
    <p:extLst>
      <p:ext uri="{BB962C8B-B14F-4D97-AF65-F5344CB8AC3E}">
        <p14:creationId xmlns:p14="http://schemas.microsoft.com/office/powerpoint/2010/main" val="2297061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reveal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854A3E-25AF-4829-84B5-5810F45A9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964" y="555427"/>
            <a:ext cx="21025723" cy="1068204"/>
          </a:xfrm>
        </p:spPr>
        <p:txBody>
          <a:bodyPr>
            <a:normAutofit/>
          </a:bodyPr>
          <a:lstStyle/>
          <a:p>
            <a:r>
              <a:rPr lang="es-CL" dirty="0">
                <a:latin typeface="Arial" panose="020B0604020202020204" pitchFamily="34" charset="0"/>
                <a:cs typeface="Arial" panose="020B0604020202020204" pitchFamily="34" charset="0"/>
              </a:rPr>
              <a:t>PLAN NORMATIVO ANUAL 2018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9D522B8-141C-483E-A587-DDA89BF5E9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6837" y="1623631"/>
            <a:ext cx="21024850" cy="1068204"/>
          </a:xfrm>
        </p:spPr>
        <p:txBody>
          <a:bodyPr>
            <a:noAutofit/>
          </a:bodyPr>
          <a:lstStyle/>
          <a:p>
            <a:r>
              <a:rPr lang="es-CL" sz="3200" dirty="0">
                <a:solidFill>
                  <a:srgbClr val="373F66"/>
                </a:solidFill>
                <a:latin typeface="Calibri" panose="020F0502020204030204" pitchFamily="34" charset="0"/>
              </a:rPr>
              <a:t>RESOLUCIÓN EXENTA N°20 DE ENERO DE 2018, MODIFICADA POR RESOLUCIONES EXENTAS N° 321 DE MAYO DE 2018 Y N°468 DE JULIO DE 2018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BB33EE50-B05C-4277-8E78-9B6716554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093588"/>
              </p:ext>
            </p:extLst>
          </p:nvPr>
        </p:nvGraphicFramePr>
        <p:xfrm>
          <a:off x="1080028" y="2948998"/>
          <a:ext cx="22217594" cy="964046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2217594">
                  <a:extLst>
                    <a:ext uri="{9D8B030D-6E8A-4147-A177-3AD203B41FA5}">
                      <a16:colId xmlns:a16="http://schemas.microsoft.com/office/drawing/2014/main" val="2810083995"/>
                    </a:ext>
                  </a:extLst>
                </a:gridCol>
              </a:tblGrid>
              <a:tr h="79448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CL" sz="3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Elaboración de Norma Técnica de Sistemas Medianos.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129634"/>
                  </a:ext>
                </a:extLst>
              </a:tr>
              <a:tr h="81305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CL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Modificación Norma Técnica de Seguridad y Calidad de Servicio.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519319"/>
                  </a:ext>
                </a:extLst>
              </a:tr>
              <a:tr h="77868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CL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Modificación Norma Técnica de Conexión y Operación de PMGD en Instalaciones de media tensión.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710997"/>
                  </a:ext>
                </a:extLst>
              </a:tr>
              <a:tr h="846397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CL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Modificación Norma Técnica de Conexión y Operación de Equipamiento de Generación en Baja Tensión.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746908"/>
                  </a:ext>
                </a:extLst>
              </a:tr>
              <a:tr h="118834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CL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Anexo Técnico de Sistemas de  Medición, Control y Monitoreo de la Norma Técnica de Calidad de Servicio para Sistemas de Distribución.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42539"/>
                  </a:ext>
                </a:extLst>
              </a:tr>
              <a:tr h="809157">
                <a:tc>
                  <a:txBody>
                    <a:bodyPr/>
                    <a:lstStyle/>
                    <a:p>
                      <a:pPr marL="0" marR="0" lvl="0" indent="0" algn="l" defTabSz="1828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Anexo Técnico Diseño de Instalaciones, de la Norma Técnica de Seguridad y Calidad de Servicio.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865741"/>
                  </a:ext>
                </a:extLst>
              </a:tr>
              <a:tr h="2439173">
                <a:tc>
                  <a:txBody>
                    <a:bodyPr/>
                    <a:lstStyle/>
                    <a:p>
                      <a:r>
                        <a:rPr lang="es-MX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Norma Técnica de Coordinación y Operación del Sistema Eléctrico Nacional: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MX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    Declaración de Costos Variables.                                                                  * Transferencias Económicas.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MX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    Cálculo de Costos Marginales.                                                                       * Programación de la Operación.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MX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    Funciones de Control y Despacho (a iniciarse el 4° trimestre 2018).</a:t>
                      </a:r>
                      <a:endParaRPr lang="es-CL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98723"/>
                  </a:ext>
                </a:extLst>
              </a:tr>
              <a:tr h="782071">
                <a:tc>
                  <a:txBody>
                    <a:bodyPr/>
                    <a:lstStyle/>
                    <a:p>
                      <a:pPr marL="0" marR="0" lvl="0" indent="0" algn="l" defTabSz="1828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CL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Norma Técnica de Servicios Complementarios (a iniciarse el 4° trimestre 2018).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757548"/>
                  </a:ext>
                </a:extLst>
              </a:tr>
              <a:tr h="1188342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MX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Modificación Norma Técnica para la programación y coordinación de la operación de las unidades que utilicen Gas Natural </a:t>
                      </a:r>
                      <a:r>
                        <a:rPr lang="es-MX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Regasificado</a:t>
                      </a:r>
                      <a:r>
                        <a:rPr lang="es-MX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s-CL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924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1218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3AED2D-1AA1-4232-B096-19082E989A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CL" sz="7200" dirty="0"/>
              <a:t>COMENTARIOS FINALES</a:t>
            </a:r>
          </a:p>
        </p:txBody>
      </p:sp>
    </p:spTree>
    <p:extLst>
      <p:ext uri="{BB962C8B-B14F-4D97-AF65-F5344CB8AC3E}">
        <p14:creationId xmlns:p14="http://schemas.microsoft.com/office/powerpoint/2010/main" val="2474929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ítulo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PRESENTACIÓN</a:t>
            </a:r>
          </a:p>
        </p:txBody>
      </p:sp>
      <p:sp>
        <p:nvSpPr>
          <p:cNvPr id="38" name="Marcador de texto 3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s-CL" sz="2800" dirty="0"/>
              <a:t>LOS PROCESOS REGULATORIOS</a:t>
            </a:r>
          </a:p>
        </p:txBody>
      </p:sp>
      <p:sp>
        <p:nvSpPr>
          <p:cNvPr id="39" name="Marcador de texto 3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s-ES" sz="2800" dirty="0">
                <a:latin typeface="Calibri" panose="020F0502020204030204" pitchFamily="34" charset="0"/>
                <a:cs typeface="Arial" panose="020B0604020202020204" pitchFamily="34" charset="0"/>
              </a:rPr>
              <a:t>ANTECEDENTES</a:t>
            </a:r>
          </a:p>
        </p:txBody>
      </p:sp>
      <p:sp>
        <p:nvSpPr>
          <p:cNvPr id="40" name="Marcador de texto 39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/>
          </a:bodyPr>
          <a:lstStyle/>
          <a:p>
            <a:r>
              <a:rPr lang="es-ES" sz="2800" dirty="0">
                <a:latin typeface="Calibri" panose="020F0502020204030204" pitchFamily="34" charset="0"/>
                <a:cs typeface="Arial" panose="020B0604020202020204" pitchFamily="34" charset="0"/>
              </a:rPr>
              <a:t>CARACTERÍSITICAS DEL MODELO REGULATORIO</a:t>
            </a:r>
          </a:p>
        </p:txBody>
      </p:sp>
      <p:sp>
        <p:nvSpPr>
          <p:cNvPr id="41" name="Marcador de texto 40"/>
          <p:cNvSpPr>
            <a:spLocks noGrp="1"/>
          </p:cNvSpPr>
          <p:nvPr>
            <p:ph type="body" sz="quarter" idx="20"/>
          </p:nvPr>
        </p:nvSpPr>
        <p:spPr>
          <a:xfrm>
            <a:off x="2865842" y="8783892"/>
            <a:ext cx="5053742" cy="1181243"/>
          </a:xfrm>
        </p:spPr>
        <p:txBody>
          <a:bodyPr>
            <a:noAutofit/>
          </a:bodyPr>
          <a:lstStyle/>
          <a:p>
            <a:r>
              <a:rPr lang="es-ES" sz="2800" dirty="0">
                <a:latin typeface="Calibri" panose="020F0502020204030204" pitchFamily="34" charset="0"/>
              </a:rPr>
              <a:t>IMPLEMENTACIÓN</a:t>
            </a:r>
            <a:endParaRPr lang="es-ES" sz="28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2" name="Marcador de texto 41"/>
          <p:cNvSpPr>
            <a:spLocks noGrp="1"/>
          </p:cNvSpPr>
          <p:nvPr>
            <p:ph type="body" sz="quarter" idx="21"/>
          </p:nvPr>
        </p:nvSpPr>
        <p:spPr>
          <a:xfrm>
            <a:off x="10131146" y="8677755"/>
            <a:ext cx="5053742" cy="1181243"/>
          </a:xfrm>
        </p:spPr>
        <p:txBody>
          <a:bodyPr>
            <a:normAutofit/>
          </a:bodyPr>
          <a:lstStyle/>
          <a:p>
            <a:r>
              <a:rPr lang="es-ES" sz="2800" dirty="0">
                <a:latin typeface="Calibri" panose="020F0502020204030204" pitchFamily="34" charset="0"/>
              </a:rPr>
              <a:t>PLAN NORMATIVO 2018</a:t>
            </a:r>
            <a:endParaRPr lang="es-ES" sz="28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Marcador de texto 4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s-ES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5" name="Marcador de texto 4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 dirty="0"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8" name="Marcador de texto 4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s-ES" dirty="0"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8" name="Marcador de texto 57"/>
          <p:cNvSpPr>
            <a:spLocks noGrp="1"/>
          </p:cNvSpPr>
          <p:nvPr>
            <p:ph type="body" sz="quarter" idx="27"/>
          </p:nvPr>
        </p:nvSpPr>
        <p:spPr>
          <a:xfrm>
            <a:off x="958786" y="8321697"/>
            <a:ext cx="1752230" cy="2246770"/>
          </a:xfrm>
        </p:spPr>
        <p:txBody>
          <a:bodyPr/>
          <a:lstStyle/>
          <a:p>
            <a:r>
              <a:rPr lang="es-ES" dirty="0">
                <a:latin typeface="Calibri" panose="020F050202020403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3" name="Marcador de texto 62"/>
          <p:cNvSpPr>
            <a:spLocks noGrp="1"/>
          </p:cNvSpPr>
          <p:nvPr>
            <p:ph type="body" sz="quarter" idx="28"/>
          </p:nvPr>
        </p:nvSpPr>
        <p:spPr>
          <a:xfrm>
            <a:off x="8155995" y="8215560"/>
            <a:ext cx="1752230" cy="2246770"/>
          </a:xfrm>
        </p:spPr>
        <p:txBody>
          <a:bodyPr/>
          <a:lstStyle/>
          <a:p>
            <a:r>
              <a:rPr lang="es-ES" dirty="0">
                <a:latin typeface="Calibri" panose="020F0502020204030204" pitchFamily="34" charset="0"/>
                <a:cs typeface="Arial" panose="020B0604020202020204" pitchFamily="34" charset="0"/>
              </a:rPr>
              <a:t>5</a:t>
            </a:r>
          </a:p>
        </p:txBody>
      </p:sp>
      <p:grpSp>
        <p:nvGrpSpPr>
          <p:cNvPr id="101" name="Group 71"/>
          <p:cNvGrpSpPr/>
          <p:nvPr/>
        </p:nvGrpSpPr>
        <p:grpSpPr>
          <a:xfrm>
            <a:off x="2865842" y="8783892"/>
            <a:ext cx="5053742" cy="1204334"/>
            <a:chOff x="2798936" y="4817325"/>
            <a:chExt cx="5053742" cy="1204334"/>
          </a:xfrm>
        </p:grpSpPr>
        <p:cxnSp>
          <p:nvCxnSpPr>
            <p:cNvPr id="102" name="Straight Connector 48"/>
            <p:cNvCxnSpPr/>
            <p:nvPr/>
          </p:nvCxnSpPr>
          <p:spPr>
            <a:xfrm flipH="1">
              <a:off x="2798936" y="4817325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49"/>
            <p:cNvCxnSpPr/>
            <p:nvPr/>
          </p:nvCxnSpPr>
          <p:spPr>
            <a:xfrm>
              <a:off x="7852678" y="4817325"/>
              <a:ext cx="0" cy="120433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50"/>
            <p:cNvCxnSpPr/>
            <p:nvPr/>
          </p:nvCxnSpPr>
          <p:spPr>
            <a:xfrm flipH="1">
              <a:off x="2798936" y="6021659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53"/>
            <p:cNvCxnSpPr/>
            <p:nvPr/>
          </p:nvCxnSpPr>
          <p:spPr>
            <a:xfrm>
              <a:off x="2798936" y="4817325"/>
              <a:ext cx="0" cy="602166"/>
            </a:xfrm>
            <a:prstGeom prst="line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72"/>
          <p:cNvGrpSpPr/>
          <p:nvPr/>
        </p:nvGrpSpPr>
        <p:grpSpPr>
          <a:xfrm>
            <a:off x="10131146" y="8677755"/>
            <a:ext cx="5053742" cy="1204334"/>
            <a:chOff x="10085499" y="4817325"/>
            <a:chExt cx="5053742" cy="1204334"/>
          </a:xfrm>
        </p:grpSpPr>
        <p:cxnSp>
          <p:nvCxnSpPr>
            <p:cNvPr id="107" name="Straight Connector 58"/>
            <p:cNvCxnSpPr/>
            <p:nvPr/>
          </p:nvCxnSpPr>
          <p:spPr>
            <a:xfrm flipH="1">
              <a:off x="10085499" y="4817325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59"/>
            <p:cNvCxnSpPr/>
            <p:nvPr/>
          </p:nvCxnSpPr>
          <p:spPr>
            <a:xfrm>
              <a:off x="15139241" y="4817325"/>
              <a:ext cx="0" cy="120433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60"/>
            <p:cNvCxnSpPr/>
            <p:nvPr/>
          </p:nvCxnSpPr>
          <p:spPr>
            <a:xfrm flipH="1">
              <a:off x="10085499" y="6021659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61"/>
            <p:cNvCxnSpPr/>
            <p:nvPr/>
          </p:nvCxnSpPr>
          <p:spPr>
            <a:xfrm>
              <a:off x="10085499" y="4817325"/>
              <a:ext cx="0" cy="602166"/>
            </a:xfrm>
            <a:prstGeom prst="line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76"/>
          <p:cNvGrpSpPr/>
          <p:nvPr/>
        </p:nvGrpSpPr>
        <p:grpSpPr>
          <a:xfrm>
            <a:off x="17394464" y="4817325"/>
            <a:ext cx="5053742" cy="1204334"/>
            <a:chOff x="17461370" y="4817325"/>
            <a:chExt cx="5053742" cy="1204334"/>
          </a:xfrm>
        </p:grpSpPr>
        <p:cxnSp>
          <p:nvCxnSpPr>
            <p:cNvPr id="112" name="Straight Connector 77"/>
            <p:cNvCxnSpPr/>
            <p:nvPr/>
          </p:nvCxnSpPr>
          <p:spPr>
            <a:xfrm flipH="1">
              <a:off x="17461370" y="4817325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78"/>
            <p:cNvCxnSpPr/>
            <p:nvPr/>
          </p:nvCxnSpPr>
          <p:spPr>
            <a:xfrm>
              <a:off x="22515112" y="4817325"/>
              <a:ext cx="0" cy="120433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79"/>
            <p:cNvCxnSpPr/>
            <p:nvPr/>
          </p:nvCxnSpPr>
          <p:spPr>
            <a:xfrm flipH="1">
              <a:off x="17461370" y="6021659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80"/>
            <p:cNvCxnSpPr/>
            <p:nvPr/>
          </p:nvCxnSpPr>
          <p:spPr>
            <a:xfrm>
              <a:off x="17461370" y="4817325"/>
              <a:ext cx="0" cy="602166"/>
            </a:xfrm>
            <a:prstGeom prst="line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83"/>
          <p:cNvGrpSpPr/>
          <p:nvPr/>
        </p:nvGrpSpPr>
        <p:grpSpPr>
          <a:xfrm>
            <a:off x="2865842" y="4817325"/>
            <a:ext cx="5053742" cy="1204334"/>
            <a:chOff x="2798936" y="4817325"/>
            <a:chExt cx="5053742" cy="1204334"/>
          </a:xfrm>
        </p:grpSpPr>
        <p:cxnSp>
          <p:nvCxnSpPr>
            <p:cNvPr id="117" name="Straight Connector 84"/>
            <p:cNvCxnSpPr/>
            <p:nvPr/>
          </p:nvCxnSpPr>
          <p:spPr>
            <a:xfrm flipH="1">
              <a:off x="2798936" y="4817325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85"/>
            <p:cNvCxnSpPr/>
            <p:nvPr/>
          </p:nvCxnSpPr>
          <p:spPr>
            <a:xfrm>
              <a:off x="7852678" y="4817325"/>
              <a:ext cx="0" cy="120433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86"/>
            <p:cNvCxnSpPr/>
            <p:nvPr/>
          </p:nvCxnSpPr>
          <p:spPr>
            <a:xfrm flipH="1">
              <a:off x="2798936" y="6021659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87"/>
            <p:cNvCxnSpPr/>
            <p:nvPr/>
          </p:nvCxnSpPr>
          <p:spPr>
            <a:xfrm>
              <a:off x="2798936" y="4817325"/>
              <a:ext cx="0" cy="602166"/>
            </a:xfrm>
            <a:prstGeom prst="line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90"/>
          <p:cNvGrpSpPr/>
          <p:nvPr/>
        </p:nvGrpSpPr>
        <p:grpSpPr>
          <a:xfrm>
            <a:off x="10152405" y="4817325"/>
            <a:ext cx="5053742" cy="1204334"/>
            <a:chOff x="10085499" y="4817325"/>
            <a:chExt cx="5053742" cy="1204334"/>
          </a:xfrm>
        </p:grpSpPr>
        <p:cxnSp>
          <p:nvCxnSpPr>
            <p:cNvPr id="122" name="Straight Connector 91"/>
            <p:cNvCxnSpPr/>
            <p:nvPr/>
          </p:nvCxnSpPr>
          <p:spPr>
            <a:xfrm flipH="1">
              <a:off x="10085499" y="4817325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92"/>
            <p:cNvCxnSpPr/>
            <p:nvPr/>
          </p:nvCxnSpPr>
          <p:spPr>
            <a:xfrm>
              <a:off x="15139241" y="4817325"/>
              <a:ext cx="0" cy="120433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93"/>
            <p:cNvCxnSpPr/>
            <p:nvPr/>
          </p:nvCxnSpPr>
          <p:spPr>
            <a:xfrm flipH="1">
              <a:off x="10085499" y="6021659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94"/>
            <p:cNvCxnSpPr/>
            <p:nvPr/>
          </p:nvCxnSpPr>
          <p:spPr>
            <a:xfrm>
              <a:off x="10085499" y="4817325"/>
              <a:ext cx="0" cy="602166"/>
            </a:xfrm>
            <a:prstGeom prst="line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Marcador de texto 41">
            <a:extLst>
              <a:ext uri="{FF2B5EF4-FFF2-40B4-BE49-F238E27FC236}">
                <a16:creationId xmlns:a16="http://schemas.microsoft.com/office/drawing/2014/main" id="{B3B63EBA-864B-4EB4-9B4A-BD1726958C6A}"/>
              </a:ext>
            </a:extLst>
          </p:cNvPr>
          <p:cNvSpPr txBox="1">
            <a:spLocks/>
          </p:cNvSpPr>
          <p:nvPr/>
        </p:nvSpPr>
        <p:spPr>
          <a:xfrm>
            <a:off x="17394464" y="8620828"/>
            <a:ext cx="5053742" cy="1181243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marL="0" marR="0" indent="0" algn="ctr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s-ES" sz="2500" b="1" kern="1200" spc="600" dirty="0">
                <a:solidFill>
                  <a:schemeClr val="tx2"/>
                </a:solidFill>
                <a:effectLst/>
                <a:latin typeface="Montserrat Semi Bold" charset="0"/>
                <a:ea typeface="Montserrat Semi Bold" charset="0"/>
                <a:cs typeface="Montserrat Semi Bold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2800" dirty="0">
                <a:latin typeface="Calibri" panose="020F0502020204030204" pitchFamily="34" charset="0"/>
                <a:cs typeface="Arial" panose="020B0604020202020204" pitchFamily="34" charset="0"/>
              </a:rPr>
              <a:t>COMENTARIOS</a:t>
            </a:r>
          </a:p>
        </p:txBody>
      </p:sp>
      <p:sp>
        <p:nvSpPr>
          <p:cNvPr id="47" name="Marcador de texto 62">
            <a:extLst>
              <a:ext uri="{FF2B5EF4-FFF2-40B4-BE49-F238E27FC236}">
                <a16:creationId xmlns:a16="http://schemas.microsoft.com/office/drawing/2014/main" id="{417550E7-99CD-4D46-BEFB-FF385D87DABA}"/>
              </a:ext>
            </a:extLst>
          </p:cNvPr>
          <p:cNvSpPr txBox="1">
            <a:spLocks/>
          </p:cNvSpPr>
          <p:nvPr/>
        </p:nvSpPr>
        <p:spPr>
          <a:xfrm>
            <a:off x="15361290" y="8262673"/>
            <a:ext cx="1752230" cy="2246770"/>
          </a:xfrm>
          <a:prstGeom prst="rect">
            <a:avLst/>
          </a:prstGeom>
        </p:spPr>
        <p:txBody>
          <a:bodyPr vert="horz" lIns="182843" tIns="91422" rIns="182843" bIns="91422" rtlCol="0">
            <a:noAutofit/>
          </a:bodyPr>
          <a:lstStyle>
            <a:lvl1pPr marL="0" marR="0" indent="0" algn="r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0" kern="1200">
                <a:solidFill>
                  <a:schemeClr val="bg1">
                    <a:lumMod val="85000"/>
                  </a:schemeClr>
                </a:solidFill>
                <a:effectLst/>
                <a:latin typeface="Montserrat"/>
                <a:ea typeface="Lato Light" charset="0"/>
                <a:cs typeface="Montserrat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5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latin typeface="Calibri" panose="020F0502020204030204" pitchFamily="34" charset="0"/>
                <a:cs typeface="Arial" panose="020B0604020202020204" pitchFamily="34" charset="0"/>
              </a:rPr>
              <a:t>6</a:t>
            </a:r>
          </a:p>
        </p:txBody>
      </p:sp>
      <p:grpSp>
        <p:nvGrpSpPr>
          <p:cNvPr id="49" name="Group 72">
            <a:extLst>
              <a:ext uri="{FF2B5EF4-FFF2-40B4-BE49-F238E27FC236}">
                <a16:creationId xmlns:a16="http://schemas.microsoft.com/office/drawing/2014/main" id="{C051EA63-038F-4527-806C-4A66C4A5EB57}"/>
              </a:ext>
            </a:extLst>
          </p:cNvPr>
          <p:cNvGrpSpPr/>
          <p:nvPr/>
        </p:nvGrpSpPr>
        <p:grpSpPr>
          <a:xfrm>
            <a:off x="17394464" y="8620828"/>
            <a:ext cx="5053742" cy="1204334"/>
            <a:chOff x="10085499" y="4817325"/>
            <a:chExt cx="5053742" cy="1204334"/>
          </a:xfrm>
        </p:grpSpPr>
        <p:cxnSp>
          <p:nvCxnSpPr>
            <p:cNvPr id="50" name="Straight Connector 58">
              <a:extLst>
                <a:ext uri="{FF2B5EF4-FFF2-40B4-BE49-F238E27FC236}">
                  <a16:creationId xmlns:a16="http://schemas.microsoft.com/office/drawing/2014/main" id="{A9452DDC-4219-41DF-841D-742B725A27EE}"/>
                </a:ext>
              </a:extLst>
            </p:cNvPr>
            <p:cNvCxnSpPr/>
            <p:nvPr/>
          </p:nvCxnSpPr>
          <p:spPr>
            <a:xfrm flipH="1">
              <a:off x="10085499" y="4817325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9">
              <a:extLst>
                <a:ext uri="{FF2B5EF4-FFF2-40B4-BE49-F238E27FC236}">
                  <a16:creationId xmlns:a16="http://schemas.microsoft.com/office/drawing/2014/main" id="{69E80542-3BEA-4AF2-ADD0-12F224B1606A}"/>
                </a:ext>
              </a:extLst>
            </p:cNvPr>
            <p:cNvCxnSpPr/>
            <p:nvPr/>
          </p:nvCxnSpPr>
          <p:spPr>
            <a:xfrm>
              <a:off x="15139241" y="4817325"/>
              <a:ext cx="0" cy="120433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60">
              <a:extLst>
                <a:ext uri="{FF2B5EF4-FFF2-40B4-BE49-F238E27FC236}">
                  <a16:creationId xmlns:a16="http://schemas.microsoft.com/office/drawing/2014/main" id="{38AFFCEB-B370-4F65-B47A-AD2346775F63}"/>
                </a:ext>
              </a:extLst>
            </p:cNvPr>
            <p:cNvCxnSpPr/>
            <p:nvPr/>
          </p:nvCxnSpPr>
          <p:spPr>
            <a:xfrm flipH="1">
              <a:off x="10085499" y="6021659"/>
              <a:ext cx="505374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61">
              <a:extLst>
                <a:ext uri="{FF2B5EF4-FFF2-40B4-BE49-F238E27FC236}">
                  <a16:creationId xmlns:a16="http://schemas.microsoft.com/office/drawing/2014/main" id="{91F5D5D9-C911-430E-8A99-09A80E504DD6}"/>
                </a:ext>
              </a:extLst>
            </p:cNvPr>
            <p:cNvCxnSpPr/>
            <p:nvPr/>
          </p:nvCxnSpPr>
          <p:spPr>
            <a:xfrm>
              <a:off x="10085499" y="4817325"/>
              <a:ext cx="0" cy="602166"/>
            </a:xfrm>
            <a:prstGeom prst="line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011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267161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3AED2D-1AA1-4232-B096-19082E989A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sz="7200" dirty="0"/>
              <a:t>LOS PROCESOS REGULATORIOS</a:t>
            </a:r>
          </a:p>
        </p:txBody>
      </p:sp>
    </p:spTree>
    <p:extLst>
      <p:ext uri="{BB962C8B-B14F-4D97-AF65-F5344CB8AC3E}">
        <p14:creationId xmlns:p14="http://schemas.microsoft.com/office/powerpoint/2010/main" val="2120349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0E852-A482-43A5-8A48-D83AF9B2C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5400" dirty="0"/>
              <a:t>LOS PROCESOS REGULATORIOS</a:t>
            </a:r>
            <a:endParaRPr lang="es-C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786621-4595-4710-94FB-C0CFCF3873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75963" y="3123325"/>
            <a:ext cx="21025723" cy="9490654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CL" sz="4400" dirty="0">
                <a:latin typeface="Calibri" panose="020F0502020204030204" pitchFamily="34" charset="0"/>
              </a:rPr>
              <a:t>Existen estándares desarrollados por investigadores y organismos internacionales tendientes a evaluar la calidad del proceso regulatorio de los países y la independencias de las agencias.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CL" sz="4400" dirty="0">
              <a:latin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L" sz="4400" dirty="0">
                <a:latin typeface="Calibri" panose="020F0502020204030204" pitchFamily="34" charset="0"/>
              </a:rPr>
              <a:t>Algunos de los atributos que se consideran necesarios en el proceso regulatorio son: la autonomía de la agencia, la transparencia, la rendición de cuentas y las herramientas o metodologías utilizadas.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CL" sz="4400" dirty="0">
              <a:latin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L" sz="4400" dirty="0">
                <a:latin typeface="Calibri" panose="020F0502020204030204" pitchFamily="34" charset="0"/>
              </a:rPr>
              <a:t>En esta presentación analizaremos el relevante cambio introducido por la Ley N° 20.936 al proceso de elaboración y modificación de las normas técnicas que regulan la operación coordinada del sistema eléctrico y su adecuación a dichos estándares.</a:t>
            </a:r>
          </a:p>
        </p:txBody>
      </p:sp>
    </p:spTree>
    <p:extLst>
      <p:ext uri="{BB962C8B-B14F-4D97-AF65-F5344CB8AC3E}">
        <p14:creationId xmlns:p14="http://schemas.microsoft.com/office/powerpoint/2010/main" val="2242262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3AED2D-1AA1-4232-B096-19082E989A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CL" sz="7200" dirty="0"/>
              <a:t>ANTECEDENTES</a:t>
            </a:r>
          </a:p>
        </p:txBody>
      </p:sp>
    </p:spTree>
    <p:extLst>
      <p:ext uri="{BB962C8B-B14F-4D97-AF65-F5344CB8AC3E}">
        <p14:creationId xmlns:p14="http://schemas.microsoft.com/office/powerpoint/2010/main" val="4005878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0E852-A482-43A5-8A48-D83AF9B2C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latin typeface="Arial" panose="020B0604020202020204" pitchFamily="34" charset="0"/>
                <a:cs typeface="Arial" panose="020B0604020202020204" pitchFamily="34" charset="0"/>
              </a:rPr>
              <a:t>AUTORREGULACIÓN DE LOS COORDINADOS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786621-4595-4710-94FB-C0CFCF3873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716176" y="2055092"/>
            <a:ext cx="10798524" cy="10238508"/>
          </a:xfrm>
        </p:spPr>
        <p:txBody>
          <a:bodyPr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CL" sz="4000" dirty="0">
                <a:latin typeface="Calibri" panose="020F0502020204030204" pitchFamily="34" charset="0"/>
              </a:rPr>
              <a:t>En su origen, los CDEC constituían un espacio de coordinación de las empresas que lo conformaban. </a:t>
            </a:r>
          </a:p>
          <a:p>
            <a:pPr marL="1942826" lvl="1" indent="-571500">
              <a:buFont typeface="Wingdings" panose="05000000000000000000" pitchFamily="2" charset="2"/>
              <a:buChar char="ü"/>
            </a:pPr>
            <a:r>
              <a:rPr lang="es-CL" sz="4000" b="1" dirty="0">
                <a:latin typeface="Calibri" panose="020F0502020204030204" pitchFamily="34" charset="0"/>
              </a:rPr>
              <a:t>Autorregulación </a:t>
            </a:r>
            <a:r>
              <a:rPr lang="es-CL" sz="4000" dirty="0">
                <a:latin typeface="Calibri" panose="020F0502020204030204" pitchFamily="34" charset="0"/>
              </a:rPr>
              <a:t>a través de</a:t>
            </a:r>
            <a:r>
              <a:rPr lang="es-CL" sz="4000" b="1" dirty="0">
                <a:latin typeface="Calibri" panose="020F0502020204030204" pitchFamily="34" charset="0"/>
              </a:rPr>
              <a:t> </a:t>
            </a:r>
            <a:r>
              <a:rPr lang="es-CL" sz="4000" dirty="0">
                <a:latin typeface="Calibri" panose="020F0502020204030204" pitchFamily="34" charset="0"/>
              </a:rPr>
              <a:t>“</a:t>
            </a:r>
            <a:r>
              <a:rPr lang="es-CL" sz="4000" b="1" dirty="0">
                <a:latin typeface="Calibri" panose="020F0502020204030204" pitchFamily="34" charset="0"/>
              </a:rPr>
              <a:t>Reglamentos Internos</a:t>
            </a:r>
            <a:r>
              <a:rPr lang="es-CL" sz="4000" dirty="0">
                <a:latin typeface="Calibri" panose="020F0502020204030204" pitchFamily="34" charset="0"/>
              </a:rPr>
              <a:t>” y los “</a:t>
            </a:r>
            <a:r>
              <a:rPr lang="es-CL" sz="4000" b="1" dirty="0">
                <a:latin typeface="Calibri" panose="020F0502020204030204" pitchFamily="34" charset="0"/>
              </a:rPr>
              <a:t>Procedimientos de las Direcciones Técnicas</a:t>
            </a:r>
            <a:r>
              <a:rPr lang="es-CL" sz="4000" dirty="0">
                <a:latin typeface="Calibri" panose="020F0502020204030204" pitchFamily="34" charset="0"/>
              </a:rPr>
              <a:t>” de los respectivos CDEC</a:t>
            </a:r>
          </a:p>
          <a:p>
            <a:pPr marL="1942826" lvl="1" indent="-571500">
              <a:buFont typeface="Wingdings" panose="05000000000000000000" pitchFamily="2" charset="2"/>
              <a:buChar char="ü"/>
            </a:pPr>
            <a:r>
              <a:rPr lang="es-CL" sz="4000" b="1" dirty="0">
                <a:latin typeface="Calibri" panose="020F0502020204030204" pitchFamily="34" charset="0"/>
              </a:rPr>
              <a:t>Control posterior </a:t>
            </a:r>
            <a:r>
              <a:rPr lang="es-CL" sz="4000" dirty="0">
                <a:latin typeface="Calibri" panose="020F0502020204030204" pitchFamily="34" charset="0"/>
              </a:rPr>
              <a:t>de la Comisión a través de su informe favorable.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L" sz="4000" dirty="0">
                <a:latin typeface="Calibri" panose="020F0502020204030204" pitchFamily="34" charset="0"/>
              </a:rPr>
              <a:t>Los CDEC transitaron a través de las reformas normativas hacia la independencia respecto de las empresas Coordinadas.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L" sz="4000" dirty="0">
                <a:latin typeface="Calibri" panose="020F0502020204030204" pitchFamily="34" charset="0"/>
              </a:rPr>
              <a:t>La Ley N°20.936 creó el Coordinador Independiente del Sistema Eléctrico Nacional.</a:t>
            </a:r>
          </a:p>
          <a:p>
            <a:pPr marL="1942826" lvl="1" indent="-571500" algn="just">
              <a:buFont typeface="Wingdings" panose="05000000000000000000" pitchFamily="2" charset="2"/>
              <a:buChar char="ü"/>
            </a:pPr>
            <a:r>
              <a:rPr lang="es-CL" sz="4000" dirty="0">
                <a:latin typeface="Calibri" panose="020F0502020204030204" pitchFamily="34" charset="0"/>
              </a:rPr>
              <a:t>Organismo que reemplaza a los CDEC y que además </a:t>
            </a:r>
            <a:r>
              <a:rPr lang="es-CL" sz="4000" b="1" dirty="0">
                <a:latin typeface="Calibri" panose="020F0502020204030204" pitchFamily="34" charset="0"/>
              </a:rPr>
              <a:t>es independiente de las empresas</a:t>
            </a:r>
            <a:r>
              <a:rPr lang="es-CL" sz="4000" dirty="0">
                <a:latin typeface="Calibri" panose="020F0502020204030204" pitchFamily="34" charset="0"/>
              </a:rPr>
              <a:t> que conforman la industria.</a:t>
            </a: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4610B417-6F18-4AED-A2DB-7B79C50D1ADB}"/>
              </a:ext>
            </a:extLst>
          </p:cNvPr>
          <p:cNvGrpSpPr/>
          <p:nvPr/>
        </p:nvGrpSpPr>
        <p:grpSpPr>
          <a:xfrm>
            <a:off x="1138394" y="2615883"/>
            <a:ext cx="10048948" cy="9203583"/>
            <a:chOff x="1612527" y="2615884"/>
            <a:chExt cx="9800540" cy="8661716"/>
          </a:xfrm>
        </p:grpSpPr>
        <p:grpSp>
          <p:nvGrpSpPr>
            <p:cNvPr id="29" name="Grupo 28">
              <a:extLst>
                <a:ext uri="{FF2B5EF4-FFF2-40B4-BE49-F238E27FC236}">
                  <a16:creationId xmlns:a16="http://schemas.microsoft.com/office/drawing/2014/main" id="{4EF0F0EC-16DE-42B2-AB08-704A61B47745}"/>
                </a:ext>
              </a:extLst>
            </p:cNvPr>
            <p:cNvGrpSpPr/>
            <p:nvPr/>
          </p:nvGrpSpPr>
          <p:grpSpPr>
            <a:xfrm>
              <a:off x="1612527" y="2615884"/>
              <a:ext cx="9800540" cy="8661716"/>
              <a:chOff x="555570" y="2525119"/>
              <a:chExt cx="11546416" cy="9559362"/>
            </a:xfrm>
          </p:grpSpPr>
          <p:grpSp>
            <p:nvGrpSpPr>
              <p:cNvPr id="28" name="Grupo 27">
                <a:extLst>
                  <a:ext uri="{FF2B5EF4-FFF2-40B4-BE49-F238E27FC236}">
                    <a16:creationId xmlns:a16="http://schemas.microsoft.com/office/drawing/2014/main" id="{98BACEF7-BF58-4C45-89E4-674E45339E49}"/>
                  </a:ext>
                </a:extLst>
              </p:cNvPr>
              <p:cNvGrpSpPr/>
              <p:nvPr/>
            </p:nvGrpSpPr>
            <p:grpSpPr>
              <a:xfrm>
                <a:off x="555570" y="2525119"/>
                <a:ext cx="11546416" cy="9559362"/>
                <a:chOff x="709084" y="2525119"/>
                <a:chExt cx="11546416" cy="9559362"/>
              </a:xfrm>
            </p:grpSpPr>
            <p:sp>
              <p:nvSpPr>
                <p:cNvPr id="27" name="Elipse 26">
                  <a:extLst>
                    <a:ext uri="{FF2B5EF4-FFF2-40B4-BE49-F238E27FC236}">
                      <a16:creationId xmlns:a16="http://schemas.microsoft.com/office/drawing/2014/main" id="{ED8C7D5D-EA29-47AF-A760-483F44908B51}"/>
                    </a:ext>
                  </a:extLst>
                </p:cNvPr>
                <p:cNvSpPr/>
                <p:nvPr/>
              </p:nvSpPr>
              <p:spPr>
                <a:xfrm>
                  <a:off x="1045634" y="4244279"/>
                  <a:ext cx="11209866" cy="78402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L" dirty="0"/>
                </a:p>
              </p:txBody>
            </p:sp>
            <p:pic>
              <p:nvPicPr>
                <p:cNvPr id="6" name="Imagen 5">
                  <a:extLst>
                    <a:ext uri="{FF2B5EF4-FFF2-40B4-BE49-F238E27FC236}">
                      <a16:creationId xmlns:a16="http://schemas.microsoft.com/office/drawing/2014/main" id="{50F07B45-4B65-4CBA-866C-50A1DEF959A0}"/>
                    </a:ext>
                  </a:extLst>
                </p:cNvPr>
                <p:cNvPicPr/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9084" y="8821810"/>
                  <a:ext cx="2091268" cy="265448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grpSp>
              <p:nvGrpSpPr>
                <p:cNvPr id="3" name="Grupo 2">
                  <a:extLst>
                    <a:ext uri="{FF2B5EF4-FFF2-40B4-BE49-F238E27FC236}">
                      <a16:creationId xmlns:a16="http://schemas.microsoft.com/office/drawing/2014/main" id="{900B288E-8279-48E9-9D21-5297FBC0EFE2}"/>
                    </a:ext>
                  </a:extLst>
                </p:cNvPr>
                <p:cNvGrpSpPr/>
                <p:nvPr/>
              </p:nvGrpSpPr>
              <p:grpSpPr>
                <a:xfrm>
                  <a:off x="5338445" y="2525119"/>
                  <a:ext cx="2200804" cy="3289113"/>
                  <a:chOff x="9623426" y="3406799"/>
                  <a:chExt cx="934720" cy="1808030"/>
                </a:xfrm>
              </p:grpSpPr>
              <p:pic>
                <p:nvPicPr>
                  <p:cNvPr id="5" name="Imagen 4">
                    <a:extLst>
                      <a:ext uri="{FF2B5EF4-FFF2-40B4-BE49-F238E27FC236}">
                        <a16:creationId xmlns:a16="http://schemas.microsoft.com/office/drawing/2014/main" id="{5F9FD0FF-54E7-46D2-83F5-29540DD2CEBA}"/>
                      </a:ext>
                    </a:extLst>
                  </p:cNvPr>
                  <p:cNvPicPr/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623426" y="3406799"/>
                    <a:ext cx="934720" cy="7867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8" name="Imagen 7">
                    <a:extLst>
                      <a:ext uri="{FF2B5EF4-FFF2-40B4-BE49-F238E27FC236}">
                        <a16:creationId xmlns:a16="http://schemas.microsoft.com/office/drawing/2014/main" id="{D1C4460F-D80D-43F2-B7EE-D692BEA22944}"/>
                      </a:ext>
                    </a:extLst>
                  </p:cNvPr>
                  <p:cNvPicPr/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689466" y="4412189"/>
                    <a:ext cx="802640" cy="80264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pic>
              <p:nvPicPr>
                <p:cNvPr id="10" name="Imagen 9">
                  <a:extLst>
                    <a:ext uri="{FF2B5EF4-FFF2-40B4-BE49-F238E27FC236}">
                      <a16:creationId xmlns:a16="http://schemas.microsoft.com/office/drawing/2014/main" id="{2B157034-BAF2-43D7-9C24-159203560A43}"/>
                    </a:ext>
                  </a:extLst>
                </p:cNvPr>
                <p:cNvPicPr/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83405" y="8821810"/>
                  <a:ext cx="2575244" cy="265448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026" name="Picture 2" descr="Resultado de imagen para CDEC SIC">
                <a:extLst>
                  <a:ext uri="{FF2B5EF4-FFF2-40B4-BE49-F238E27FC236}">
                    <a16:creationId xmlns:a16="http://schemas.microsoft.com/office/drawing/2014/main" id="{07113B04-B6E8-4EFD-8156-7227F7695D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69" t="26154" r="11541" b="25319"/>
              <a:stretch/>
            </p:blipFill>
            <p:spPr bwMode="auto">
              <a:xfrm>
                <a:off x="2656559" y="6835113"/>
                <a:ext cx="3420534" cy="26585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 descr="Resultado de imagen para CDEC SING">
                <a:extLst>
                  <a:ext uri="{FF2B5EF4-FFF2-40B4-BE49-F238E27FC236}">
                    <a16:creationId xmlns:a16="http://schemas.microsoft.com/office/drawing/2014/main" id="{52DF4567-24AF-498D-A36B-26573839B2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99110" y="6707166"/>
                <a:ext cx="2639643" cy="25925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33ACA512-A5F2-4B5A-A63E-7FCAA2DB70B2}"/>
                </a:ext>
              </a:extLst>
            </p:cNvPr>
            <p:cNvSpPr txBox="1"/>
            <p:nvPr/>
          </p:nvSpPr>
          <p:spPr>
            <a:xfrm>
              <a:off x="4192668" y="9470036"/>
              <a:ext cx="44981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 algn="ctr">
                <a:buFont typeface="Arial" panose="020B0604020202020204" pitchFamily="34" charset="0"/>
                <a:buChar char="•"/>
              </a:pPr>
              <a:r>
                <a:rPr lang="es-CL" sz="2400" dirty="0"/>
                <a:t>Reglamentos Internos</a:t>
              </a:r>
            </a:p>
            <a:p>
              <a:pPr marL="457200" indent="-457200" algn="ctr">
                <a:buFont typeface="Arial" panose="020B0604020202020204" pitchFamily="34" charset="0"/>
                <a:buChar char="•"/>
              </a:pPr>
              <a:r>
                <a:rPr lang="es-CL" sz="2400" dirty="0"/>
                <a:t>Procedimientos DO/DP/DAP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2300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0E852-A482-43A5-8A48-D83AF9B2C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6200" y="323850"/>
            <a:ext cx="21025723" cy="1731818"/>
          </a:xfrm>
        </p:spPr>
        <p:txBody>
          <a:bodyPr/>
          <a:lstStyle/>
          <a:p>
            <a:r>
              <a:rPr lang="es-CL" dirty="0">
                <a:latin typeface="Arial" panose="020B0604020202020204" pitchFamily="34" charset="0"/>
                <a:cs typeface="Arial" panose="020B0604020202020204" pitchFamily="34" charset="0"/>
              </a:rPr>
              <a:t>DE LA AUTORREGULACIÓN A LA REGULACIÓN SECTORIAL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786621-4595-4710-94FB-C0CFCF3873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82860" y="7276997"/>
            <a:ext cx="22352873" cy="4854963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CL" sz="4400" dirty="0">
                <a:latin typeface="Calibri" panose="020F0502020204030204" pitchFamily="34" charset="0"/>
              </a:rPr>
              <a:t>“</a:t>
            </a:r>
            <a:r>
              <a:rPr lang="es-CL" sz="4400" b="1" dirty="0">
                <a:latin typeface="Calibri" panose="020F0502020204030204" pitchFamily="34" charset="0"/>
              </a:rPr>
              <a:t>Autorregulación</a:t>
            </a:r>
            <a:r>
              <a:rPr lang="es-CL" sz="4400" dirty="0">
                <a:latin typeface="Calibri" panose="020F0502020204030204" pitchFamily="34" charset="0"/>
              </a:rPr>
              <a:t>” de las empresas Coordinadas es reemplazada por la regulación sectorial.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L" sz="4400" dirty="0">
                <a:latin typeface="Calibri" panose="020F0502020204030204" pitchFamily="34" charset="0"/>
              </a:rPr>
              <a:t>Se </a:t>
            </a:r>
            <a:r>
              <a:rPr lang="es-CL" sz="4400" b="1" dirty="0">
                <a:latin typeface="Calibri" panose="020F0502020204030204" pitchFamily="34" charset="0"/>
              </a:rPr>
              <a:t>amplía </a:t>
            </a:r>
            <a:r>
              <a:rPr lang="es-CL" sz="4400" dirty="0">
                <a:latin typeface="Calibri" panose="020F0502020204030204" pitchFamily="34" charset="0"/>
              </a:rPr>
              <a:t>el alcance y objetivo de la normativa técnica, a cargo de la CNE (artículo 72-19° de la LGSE).</a:t>
            </a:r>
          </a:p>
          <a:p>
            <a:pPr marL="1942826" lvl="1" indent="-571500" algn="just"/>
            <a:r>
              <a:rPr lang="es-CL" sz="4400" dirty="0">
                <a:latin typeface="Calibri" panose="020F0502020204030204" pitchFamily="34" charset="0"/>
              </a:rPr>
              <a:t>“</a:t>
            </a:r>
            <a:r>
              <a:rPr lang="es-CL" sz="4400" i="1" dirty="0">
                <a:latin typeface="Calibri" panose="020F0502020204030204" pitchFamily="34" charset="0"/>
              </a:rPr>
              <a:t>La Comisión </a:t>
            </a:r>
            <a:r>
              <a:rPr lang="es-MX" sz="4400" i="1" dirty="0">
                <a:latin typeface="Calibri" panose="020F0502020204030204" pitchFamily="34" charset="0"/>
              </a:rPr>
              <a:t>deberá analizar permanentemente los requerimientos normativos para el correcto funcionamiento del sector eléctrico, y fijará, mediante resolución exenta, las normas técnicas que rijan los </a:t>
            </a:r>
            <a:r>
              <a:rPr lang="es-MX" sz="4400" b="1" i="1" dirty="0">
                <a:latin typeface="Calibri" panose="020F0502020204030204" pitchFamily="34" charset="0"/>
              </a:rPr>
              <a:t>aspectos técnicos, de seguridad, coordinación, calidad, información y económicos </a:t>
            </a:r>
            <a:r>
              <a:rPr lang="es-MX" sz="4400" i="1" dirty="0">
                <a:latin typeface="Calibri" panose="020F0502020204030204" pitchFamily="34" charset="0"/>
              </a:rPr>
              <a:t>del funcionamiento de dicho sector</a:t>
            </a:r>
            <a:r>
              <a:rPr lang="es-MX" sz="4400" dirty="0">
                <a:latin typeface="Calibri" panose="020F0502020204030204" pitchFamily="34" charset="0"/>
              </a:rPr>
              <a:t>…”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L" sz="4400" dirty="0">
                <a:latin typeface="Calibri" panose="020F0502020204030204" pitchFamily="34" charset="0"/>
              </a:rPr>
              <a:t>El Coordinador sólo puede dictar instrumentos específicos con alcance acotado (</a:t>
            </a:r>
            <a:r>
              <a:rPr lang="es-CL" sz="4400" b="1" dirty="0">
                <a:latin typeface="Calibri" panose="020F0502020204030204" pitchFamily="34" charset="0"/>
              </a:rPr>
              <a:t>Procedimientos Internos</a:t>
            </a:r>
            <a:r>
              <a:rPr lang="es-CL" sz="4400" dirty="0">
                <a:latin typeface="Calibri" panose="020F0502020204030204" pitchFamily="34" charset="0"/>
              </a:rPr>
              <a:t>).</a:t>
            </a:r>
            <a:endParaRPr lang="es-MX" sz="4400" dirty="0">
              <a:latin typeface="Calibri" panose="020F0502020204030204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6A9E438F-5370-4109-A115-D33F57691BD4}"/>
              </a:ext>
            </a:extLst>
          </p:cNvPr>
          <p:cNvGrpSpPr/>
          <p:nvPr/>
        </p:nvGrpSpPr>
        <p:grpSpPr>
          <a:xfrm>
            <a:off x="1082860" y="3149600"/>
            <a:ext cx="21474412" cy="3033465"/>
            <a:chOff x="1082860" y="3149600"/>
            <a:chExt cx="21474412" cy="3033465"/>
          </a:xfrm>
        </p:grpSpPr>
        <p:sp>
          <p:nvSpPr>
            <p:cNvPr id="3" name="Flecha: a la derecha 2">
              <a:extLst>
                <a:ext uri="{FF2B5EF4-FFF2-40B4-BE49-F238E27FC236}">
                  <a16:creationId xmlns:a16="http://schemas.microsoft.com/office/drawing/2014/main" id="{FA2680D3-654E-41FD-8DF1-50247E98113C}"/>
                </a:ext>
              </a:extLst>
            </p:cNvPr>
            <p:cNvSpPr/>
            <p:nvPr/>
          </p:nvSpPr>
          <p:spPr>
            <a:xfrm>
              <a:off x="9425802" y="3507598"/>
              <a:ext cx="4876800" cy="2675467"/>
            </a:xfrm>
            <a:prstGeom prst="rightArrow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b="1" dirty="0"/>
                <a:t>Ley N° 20.936</a:t>
              </a:r>
            </a:p>
          </p:txBody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F974F862-3AE5-4D0E-AC5B-1AC746AD7B7B}"/>
                </a:ext>
              </a:extLst>
            </p:cNvPr>
            <p:cNvSpPr/>
            <p:nvPr/>
          </p:nvSpPr>
          <p:spPr>
            <a:xfrm>
              <a:off x="1082860" y="3149600"/>
              <a:ext cx="7725235" cy="303346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5400" b="1" dirty="0">
                  <a:solidFill>
                    <a:srgbClr val="FFC000"/>
                  </a:solidFill>
                </a:rPr>
                <a:t>Autorregulación</a:t>
              </a:r>
              <a:endParaRPr lang="es-CL" sz="4800" b="1" dirty="0">
                <a:solidFill>
                  <a:srgbClr val="FFC000"/>
                </a:solidFill>
              </a:endParaRPr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DA56CC67-55E8-4822-8927-E64338BCBB73}"/>
                </a:ext>
              </a:extLst>
            </p:cNvPr>
            <p:cNvSpPr/>
            <p:nvPr/>
          </p:nvSpPr>
          <p:spPr>
            <a:xfrm>
              <a:off x="14920309" y="3398982"/>
              <a:ext cx="7636963" cy="267546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5400" b="1" dirty="0">
                  <a:solidFill>
                    <a:schemeClr val="accent5">
                      <a:lumMod val="50000"/>
                    </a:schemeClr>
                  </a:solidFill>
                </a:rPr>
                <a:t>Regulación técnica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8101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 descr="ralco.jp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r="7053"/>
          <a:stretch>
            <a:fillRect/>
          </a:stretch>
        </p:blipFill>
        <p:spPr/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170CDD16-7E18-435A-B136-407B5BCA3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965" y="590902"/>
            <a:ext cx="9430499" cy="1731818"/>
          </a:xfrm>
        </p:spPr>
        <p:txBody>
          <a:bodyPr>
            <a:normAutofit/>
          </a:bodyPr>
          <a:lstStyle/>
          <a:p>
            <a:r>
              <a:rPr lang="es-CL" sz="4000" dirty="0">
                <a:latin typeface="Arial" panose="020B0604020202020204" pitchFamily="34" charset="0"/>
                <a:cs typeface="Arial" panose="020B0604020202020204" pitchFamily="34" charset="0"/>
              </a:rPr>
              <a:t>PROCEDIMIENTOS INTERNOS DEL COORDINADOR</a:t>
            </a:r>
          </a:p>
        </p:txBody>
      </p:sp>
      <p:sp>
        <p:nvSpPr>
          <p:cNvPr id="8" name="Marcador de contenido 4">
            <a:extLst>
              <a:ext uri="{FF2B5EF4-FFF2-40B4-BE49-F238E27FC236}">
                <a16:creationId xmlns:a16="http://schemas.microsoft.com/office/drawing/2014/main" id="{272C5064-DC84-4A93-9674-77B9DAE6B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463" y="2590801"/>
            <a:ext cx="11687562" cy="9658349"/>
          </a:xfrm>
        </p:spPr>
        <p:txBody>
          <a:bodyPr>
            <a:normAutofit lnSpcReduction="10000"/>
          </a:bodyPr>
          <a:lstStyle/>
          <a:p>
            <a:pPr marL="571500" indent="-5715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L" sz="44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Contienen “</a:t>
            </a:r>
            <a:r>
              <a:rPr lang="es-CL" sz="4400" i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las normas internas que rijan su actuar, las comunicaciones con las autoridades competentes, los coordinados y con el público en general, y/o las metodologías de trabajo y requerimientos de detalle que sean necesarios para el adecuado cumplimiento y ejecución de sus funciones y obligaciones…”</a:t>
            </a:r>
          </a:p>
          <a:p>
            <a:pPr marL="571500" indent="-5715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CL" sz="4400" i="1" dirty="0">
              <a:solidFill>
                <a:srgbClr val="7F7F7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L" sz="44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Deben ajustarse a las disposiciones de la LGSE, los Reglamentos, las Normas Técnicas que dicte la Comisión</a:t>
            </a:r>
            <a:r>
              <a:rPr lang="es-CL" sz="4400" b="1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CL" sz="44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 demás normativa vigente.</a:t>
            </a:r>
          </a:p>
          <a:p>
            <a:pPr marL="571500" indent="-5715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CL" sz="4400" dirty="0">
              <a:solidFill>
                <a:srgbClr val="7F7F7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571500" indent="-5715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L" sz="4400" dirty="0">
                <a:solidFill>
                  <a:srgbClr val="7F7F7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Las discrepancias en relación a estos procedimientos pueden ser sometidas al Panel de Expertos. </a:t>
            </a:r>
            <a:endParaRPr lang="es-CL" sz="48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278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3AED2D-1AA1-4232-B096-19082E989A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s-CL" sz="7200" dirty="0"/>
              <a:t>CARACTERÍSTICAS DEL MODELO</a:t>
            </a:r>
          </a:p>
        </p:txBody>
      </p:sp>
    </p:spTree>
    <p:extLst>
      <p:ext uri="{BB962C8B-B14F-4D97-AF65-F5344CB8AC3E}">
        <p14:creationId xmlns:p14="http://schemas.microsoft.com/office/powerpoint/2010/main" val="2079249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CEN 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04955"/>
      </a:accent1>
      <a:accent2>
        <a:srgbClr val="DAD117"/>
      </a:accent2>
      <a:accent3>
        <a:srgbClr val="0076AA"/>
      </a:accent3>
      <a:accent4>
        <a:srgbClr val="CB511C"/>
      </a:accent4>
      <a:accent5>
        <a:srgbClr val="4DA37B"/>
      </a:accent5>
      <a:accent6>
        <a:srgbClr val="87AE39"/>
      </a:accent6>
      <a:hlink>
        <a:srgbClr val="69AAA3"/>
      </a:hlink>
      <a:folHlink>
        <a:srgbClr val="00738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34734</TotalTime>
  <Words>1417</Words>
  <Application>Microsoft Office PowerPoint</Application>
  <PresentationFormat>Personalizado</PresentationFormat>
  <Paragraphs>148</Paragraphs>
  <Slides>20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32" baseType="lpstr">
      <vt:lpstr>Arial</vt:lpstr>
      <vt:lpstr>Calibri</vt:lpstr>
      <vt:lpstr>Lato</vt:lpstr>
      <vt:lpstr>Lato Light</vt:lpstr>
      <vt:lpstr>Montserrat</vt:lpstr>
      <vt:lpstr>Montserrat demi Bold</vt:lpstr>
      <vt:lpstr>Montserrat Semi</vt:lpstr>
      <vt:lpstr>Montserrat Semi</vt:lpstr>
      <vt:lpstr>Montserrat Semi Bold</vt:lpstr>
      <vt:lpstr>Playfair Display SC</vt:lpstr>
      <vt:lpstr>Wingdings</vt:lpstr>
      <vt:lpstr>Default Theme</vt:lpstr>
      <vt:lpstr>EL NUEVO PROCESO REGULATORIO PARA NORMAS TÉCNICAS EN EL SECTOR ELÉCTRICO</vt:lpstr>
      <vt:lpstr>PRESENTACIÓN</vt:lpstr>
      <vt:lpstr>Presentación de PowerPoint</vt:lpstr>
      <vt:lpstr>LOS PROCESOS REGULATORIOS</vt:lpstr>
      <vt:lpstr>Presentación de PowerPoint</vt:lpstr>
      <vt:lpstr>AUTORREGULACIÓN DE LOS COORDINADOS</vt:lpstr>
      <vt:lpstr>DE LA AUTORREGULACIÓN A LA REGULACIÓN SECTORIAL</vt:lpstr>
      <vt:lpstr>PROCEDIMIENTOS INTERNOS DEL COORDINADOR</vt:lpstr>
      <vt:lpstr>Presentación de PowerPoint</vt:lpstr>
      <vt:lpstr>PRINCIPIOS RECTORES DEL ACTUAL MODELO REGULATORIO EN EL SECTOR ELÉCTRICO</vt:lpstr>
      <vt:lpstr>Presentación de PowerPoint</vt:lpstr>
      <vt:lpstr>REGLAMENTO PARA LA DICTACIÓN DE NORMAS TÉCNICAS</vt:lpstr>
      <vt:lpstr>ALGUNOS TÉRMINOS DEL REGLAMENTO</vt:lpstr>
      <vt:lpstr>A) PLAN NORMATIVO ANUAL</vt:lpstr>
      <vt:lpstr>B) PROCEDIMIENTO NORMATIVO</vt:lpstr>
      <vt:lpstr>C) COMITÉ CONSULTIVO</vt:lpstr>
      <vt:lpstr>Presentación de PowerPoint</vt:lpstr>
      <vt:lpstr>PLAN NORMATIVO ANUAL 2018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 Cambios Normativos</dc:title>
  <dc:subject/>
  <dc:creator>Daniela Gonzalez Duran</dc:creator>
  <cp:keywords>Jornadas Técnicas 2018</cp:keywords>
  <dc:description/>
  <cp:lastModifiedBy>Valeria Moyano Aquije</cp:lastModifiedBy>
  <cp:revision>6081</cp:revision>
  <cp:lastPrinted>2018-08-08T17:05:59Z</cp:lastPrinted>
  <dcterms:created xsi:type="dcterms:W3CDTF">2014-11-12T21:47:38Z</dcterms:created>
  <dcterms:modified xsi:type="dcterms:W3CDTF">2018-08-29T13:04:59Z</dcterms:modified>
  <cp:category/>
</cp:coreProperties>
</file>