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3"/>
  </p:notesMasterIdLst>
  <p:sldIdLst>
    <p:sldId id="256" r:id="rId2"/>
    <p:sldId id="257" r:id="rId3"/>
    <p:sldId id="297" r:id="rId4"/>
    <p:sldId id="299" r:id="rId5"/>
    <p:sldId id="298" r:id="rId6"/>
    <p:sldId id="300" r:id="rId7"/>
    <p:sldId id="301" r:id="rId8"/>
    <p:sldId id="314" r:id="rId9"/>
    <p:sldId id="304" r:id="rId10"/>
    <p:sldId id="307" r:id="rId11"/>
    <p:sldId id="316" r:id="rId12"/>
    <p:sldId id="315" r:id="rId13"/>
    <p:sldId id="309" r:id="rId14"/>
    <p:sldId id="310" r:id="rId15"/>
    <p:sldId id="311" r:id="rId16"/>
    <p:sldId id="334" r:id="rId17"/>
    <p:sldId id="320" r:id="rId18"/>
    <p:sldId id="335" r:id="rId19"/>
    <p:sldId id="336" r:id="rId20"/>
    <p:sldId id="319" r:id="rId21"/>
    <p:sldId id="321" r:id="rId22"/>
    <p:sldId id="317" r:id="rId23"/>
    <p:sldId id="308" r:id="rId24"/>
    <p:sldId id="318" r:id="rId25"/>
    <p:sldId id="295" r:id="rId26"/>
    <p:sldId id="326" r:id="rId27"/>
    <p:sldId id="289" r:id="rId28"/>
    <p:sldId id="284" r:id="rId29"/>
    <p:sldId id="338" r:id="rId30"/>
    <p:sldId id="327" r:id="rId31"/>
    <p:sldId id="322" r:id="rId32"/>
    <p:sldId id="332" r:id="rId33"/>
    <p:sldId id="323" r:id="rId34"/>
    <p:sldId id="306" r:id="rId35"/>
    <p:sldId id="324" r:id="rId36"/>
    <p:sldId id="261" r:id="rId37"/>
    <p:sldId id="329" r:id="rId38"/>
    <p:sldId id="333" r:id="rId39"/>
    <p:sldId id="283" r:id="rId40"/>
    <p:sldId id="270" r:id="rId41"/>
    <p:sldId id="282" r:id="rId42"/>
    <p:sldId id="325" r:id="rId43"/>
    <p:sldId id="328" r:id="rId44"/>
    <p:sldId id="330" r:id="rId45"/>
    <p:sldId id="331" r:id="rId46"/>
    <p:sldId id="286" r:id="rId47"/>
    <p:sldId id="287" r:id="rId48"/>
    <p:sldId id="293" r:id="rId49"/>
    <p:sldId id="339" r:id="rId50"/>
    <p:sldId id="340" r:id="rId51"/>
    <p:sldId id="272" r:id="rId5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715"/>
  </p:normalViewPr>
  <p:slideViewPr>
    <p:cSldViewPr snapToGrid="0" snapToObjects="1">
      <p:cViewPr>
        <p:scale>
          <a:sx n="113" d="100"/>
          <a:sy n="113" d="100"/>
        </p:scale>
        <p:origin x="304" y="2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notesMaster" Target="notesMasters/notesMaster1.xml"/><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81B695-3AFA-1943-B12F-91A80E0EA76A}" type="doc">
      <dgm:prSet loTypeId="urn:microsoft.com/office/officeart/2005/8/layout/vList6" loCatId="" qsTypeId="urn:microsoft.com/office/officeart/2005/8/quickstyle/simple4" qsCatId="simple" csTypeId="urn:microsoft.com/office/officeart/2005/8/colors/accent1_2" csCatId="accent1" phldr="1"/>
      <dgm:spPr/>
      <dgm:t>
        <a:bodyPr/>
        <a:lstStyle/>
        <a:p>
          <a:endParaRPr lang="es-ES_tradnl"/>
        </a:p>
      </dgm:t>
    </dgm:pt>
    <dgm:pt modelId="{82D9CE32-3D82-BB4A-A423-8457EB396677}">
      <dgm:prSet phldrT="[Texto]"/>
      <dgm:spPr>
        <a:solidFill>
          <a:schemeClr val="tx2">
            <a:lumMod val="75000"/>
          </a:schemeClr>
        </a:solidFill>
      </dgm:spPr>
      <dgm:t>
        <a:bodyPr/>
        <a:lstStyle/>
        <a:p>
          <a:r>
            <a:rPr lang="es-ES_tradnl" dirty="0" smtClean="0"/>
            <a:t>Calidad del Servicio</a:t>
          </a:r>
          <a:endParaRPr lang="es-ES_tradnl" dirty="0"/>
        </a:p>
      </dgm:t>
    </dgm:pt>
    <dgm:pt modelId="{09A49A9B-B75A-0945-9958-DFDF4C6EC8E1}" type="parTrans" cxnId="{5CA1BBBD-73A5-6F40-9AC2-65A829B95DFD}">
      <dgm:prSet/>
      <dgm:spPr/>
      <dgm:t>
        <a:bodyPr/>
        <a:lstStyle/>
        <a:p>
          <a:endParaRPr lang="es-ES_tradnl"/>
        </a:p>
      </dgm:t>
    </dgm:pt>
    <dgm:pt modelId="{0060849F-F675-F84E-84D4-38F8F853711F}" type="sibTrans" cxnId="{5CA1BBBD-73A5-6F40-9AC2-65A829B95DFD}">
      <dgm:prSet/>
      <dgm:spPr/>
      <dgm:t>
        <a:bodyPr/>
        <a:lstStyle/>
        <a:p>
          <a:endParaRPr lang="es-ES_tradnl"/>
        </a:p>
      </dgm:t>
    </dgm:pt>
    <dgm:pt modelId="{649CC13F-E184-E04A-8F90-E64308D27772}">
      <dgm:prSet phldrT="[Texto]"/>
      <dgm:spPr/>
      <dgm:t>
        <a:bodyPr/>
        <a:lstStyle/>
        <a:p>
          <a:pPr algn="l"/>
          <a:r>
            <a:rPr lang="es-ES_tradnl" b="1" dirty="0" smtClean="0"/>
            <a:t>Regularidad y continuidad del </a:t>
          </a:r>
          <a:r>
            <a:rPr lang="es-ES_tradnl" b="1" dirty="0"/>
            <a:t>suministro</a:t>
          </a:r>
        </a:p>
      </dgm:t>
    </dgm:pt>
    <dgm:pt modelId="{DF2E9FF7-209A-3D44-88BA-32C9CC3301F7}" type="parTrans" cxnId="{6128F89A-034D-0545-824B-2273DE257650}">
      <dgm:prSet/>
      <dgm:spPr/>
      <dgm:t>
        <a:bodyPr/>
        <a:lstStyle/>
        <a:p>
          <a:endParaRPr lang="es-ES_tradnl"/>
        </a:p>
      </dgm:t>
    </dgm:pt>
    <dgm:pt modelId="{A066D123-D274-5346-89E6-D2EEF3C11694}" type="sibTrans" cxnId="{6128F89A-034D-0545-824B-2273DE257650}">
      <dgm:prSet/>
      <dgm:spPr/>
      <dgm:t>
        <a:bodyPr/>
        <a:lstStyle/>
        <a:p>
          <a:endParaRPr lang="es-ES_tradnl"/>
        </a:p>
      </dgm:t>
    </dgm:pt>
    <dgm:pt modelId="{A88A5F3F-0D7E-924E-A591-5406B4886FEC}">
      <dgm:prSet phldrT="[Texto]"/>
      <dgm:spPr/>
      <dgm:t>
        <a:bodyPr/>
        <a:lstStyle/>
        <a:p>
          <a:pPr algn="l"/>
          <a:r>
            <a:rPr lang="es-ES_tradnl" b="1" dirty="0" smtClean="0"/>
            <a:t>Seguridad y protección </a:t>
          </a:r>
          <a:r>
            <a:rPr lang="es-ES_tradnl" b="1" dirty="0"/>
            <a:t>de instalaciones</a:t>
          </a:r>
        </a:p>
      </dgm:t>
    </dgm:pt>
    <dgm:pt modelId="{16024B8B-8F02-3E4E-ACF5-220193291EDF}" type="parTrans" cxnId="{8FEDDAA6-87D8-C343-A5B9-231A6AE6AD5B}">
      <dgm:prSet/>
      <dgm:spPr/>
      <dgm:t>
        <a:bodyPr/>
        <a:lstStyle/>
        <a:p>
          <a:endParaRPr lang="es-ES_tradnl"/>
        </a:p>
      </dgm:t>
    </dgm:pt>
    <dgm:pt modelId="{FE81CE40-0CFD-CC47-925E-39F1AEB42702}" type="sibTrans" cxnId="{8FEDDAA6-87D8-C343-A5B9-231A6AE6AD5B}">
      <dgm:prSet/>
      <dgm:spPr/>
      <dgm:t>
        <a:bodyPr/>
        <a:lstStyle/>
        <a:p>
          <a:endParaRPr lang="es-ES_tradnl"/>
        </a:p>
      </dgm:t>
    </dgm:pt>
    <dgm:pt modelId="{C70A9561-A7CC-3146-8460-E9E0B5EC1021}">
      <dgm:prSet phldrT="[Texto]"/>
      <dgm:spPr>
        <a:solidFill>
          <a:schemeClr val="tx2">
            <a:lumMod val="75000"/>
          </a:schemeClr>
        </a:solidFill>
      </dgm:spPr>
      <dgm:t>
        <a:bodyPr/>
        <a:lstStyle/>
        <a:p>
          <a:r>
            <a:rPr lang="es-ES_tradnl" dirty="0" smtClean="0"/>
            <a:t>Gestión del riesgo de afectación y respeto </a:t>
          </a:r>
          <a:r>
            <a:rPr lang="es-ES_tradnl" dirty="0"/>
            <a:t>al medioambiente</a:t>
          </a:r>
        </a:p>
      </dgm:t>
    </dgm:pt>
    <dgm:pt modelId="{E955D2D2-0418-824D-8545-BA9088DDF9D7}" type="parTrans" cxnId="{FCFF51B7-ED32-0641-83E5-F759F4C76FB7}">
      <dgm:prSet/>
      <dgm:spPr/>
      <dgm:t>
        <a:bodyPr/>
        <a:lstStyle/>
        <a:p>
          <a:endParaRPr lang="es-ES_tradnl"/>
        </a:p>
      </dgm:t>
    </dgm:pt>
    <dgm:pt modelId="{BAAA7EEA-8AD6-D24D-93BF-BAA74570BBC2}" type="sibTrans" cxnId="{FCFF51B7-ED32-0641-83E5-F759F4C76FB7}">
      <dgm:prSet/>
      <dgm:spPr/>
      <dgm:t>
        <a:bodyPr/>
        <a:lstStyle/>
        <a:p>
          <a:endParaRPr lang="es-ES_tradnl"/>
        </a:p>
      </dgm:t>
    </dgm:pt>
    <dgm:pt modelId="{A8FAD140-4484-C14D-AA9D-52084F258764}">
      <dgm:prSet phldrT="[Texto]"/>
      <dgm:spPr/>
      <dgm:t>
        <a:bodyPr/>
        <a:lstStyle/>
        <a:p>
          <a:r>
            <a:rPr lang="es-ES_tradnl" b="1" dirty="0" smtClean="0"/>
            <a:t>Mantención es exigencia de calidad incorporada en programas regulares para instalaciones.</a:t>
          </a:r>
          <a:endParaRPr lang="es-ES_tradnl" b="1" dirty="0"/>
        </a:p>
      </dgm:t>
    </dgm:pt>
    <dgm:pt modelId="{566EB110-F803-5D4C-AEFD-FDAD221C4DA8}" type="parTrans" cxnId="{349514D0-86A1-DF4F-98AC-C816A1835D32}">
      <dgm:prSet/>
      <dgm:spPr/>
      <dgm:t>
        <a:bodyPr/>
        <a:lstStyle/>
        <a:p>
          <a:endParaRPr lang="es-ES_tradnl"/>
        </a:p>
      </dgm:t>
    </dgm:pt>
    <dgm:pt modelId="{C622AAFB-1006-D745-812D-A5876A12F614}" type="sibTrans" cxnId="{349514D0-86A1-DF4F-98AC-C816A1835D32}">
      <dgm:prSet/>
      <dgm:spPr/>
      <dgm:t>
        <a:bodyPr/>
        <a:lstStyle/>
        <a:p>
          <a:endParaRPr lang="es-ES_tradnl"/>
        </a:p>
      </dgm:t>
    </dgm:pt>
    <dgm:pt modelId="{0F2E5359-9924-494E-BB0E-E729BB250C1D}">
      <dgm:prSet custT="1"/>
      <dgm:spPr>
        <a:solidFill>
          <a:schemeClr val="tx2">
            <a:lumMod val="75000"/>
          </a:schemeClr>
        </a:solidFill>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ES_tradnl" sz="3200" kern="1200" dirty="0"/>
            <a:t>Reparaciones e Indemnizaciones</a:t>
          </a:r>
        </a:p>
        <a:p>
          <a:endParaRPr lang="es-ES_tradnl" sz="3200" dirty="0"/>
        </a:p>
      </dgm:t>
    </dgm:pt>
    <dgm:pt modelId="{D8A4B579-0017-AA47-93FE-19BA85511727}" type="parTrans" cxnId="{897259B1-B880-BF47-8AC0-0249E68DA4B8}">
      <dgm:prSet/>
      <dgm:spPr/>
      <dgm:t>
        <a:bodyPr/>
        <a:lstStyle/>
        <a:p>
          <a:endParaRPr lang="es-ES_tradnl"/>
        </a:p>
      </dgm:t>
    </dgm:pt>
    <dgm:pt modelId="{F9D48C13-9A36-A044-8D9C-94DF42EC0609}" type="sibTrans" cxnId="{897259B1-B880-BF47-8AC0-0249E68DA4B8}">
      <dgm:prSet/>
      <dgm:spPr/>
      <dgm:t>
        <a:bodyPr/>
        <a:lstStyle/>
        <a:p>
          <a:endParaRPr lang="es-ES_tradnl"/>
        </a:p>
      </dgm:t>
    </dgm:pt>
    <dgm:pt modelId="{F2DF633B-388C-0C4B-9914-91CA41D7AFD6}">
      <dgm:prSet/>
      <dgm:spPr/>
      <dgm:t>
        <a:bodyPr/>
        <a:lstStyle/>
        <a:p>
          <a:r>
            <a:rPr lang="es-ES_tradnl" b="1" dirty="0" smtClean="0"/>
            <a:t>En las proyecciones la tala lícita habilita la reparación o indemnización.</a:t>
          </a:r>
          <a:endParaRPr lang="es-ES_tradnl" b="1" dirty="0"/>
        </a:p>
      </dgm:t>
    </dgm:pt>
    <dgm:pt modelId="{DC810A2D-C3CB-C244-953A-F530632E5775}" type="parTrans" cxnId="{C016C0C3-999F-3041-9ADF-DA912CCEE695}">
      <dgm:prSet/>
      <dgm:spPr/>
      <dgm:t>
        <a:bodyPr/>
        <a:lstStyle/>
        <a:p>
          <a:endParaRPr lang="es-ES_tradnl"/>
        </a:p>
      </dgm:t>
    </dgm:pt>
    <dgm:pt modelId="{38B9869D-3FBD-BF43-96D3-231DF01C50BE}" type="sibTrans" cxnId="{C016C0C3-999F-3041-9ADF-DA912CCEE695}">
      <dgm:prSet/>
      <dgm:spPr/>
      <dgm:t>
        <a:bodyPr/>
        <a:lstStyle/>
        <a:p>
          <a:endParaRPr lang="es-ES_tradnl"/>
        </a:p>
      </dgm:t>
    </dgm:pt>
    <dgm:pt modelId="{C2F0062F-9AF5-1F42-9F18-CDA45326A7C9}">
      <dgm:prSet/>
      <dgm:spPr/>
      <dgm:t>
        <a:bodyPr/>
        <a:lstStyle/>
        <a:p>
          <a:r>
            <a:rPr lang="es-ES_tradnl" b="1" dirty="0" smtClean="0"/>
            <a:t>En régimen, el pago de indemnizaciones depende de la ubicación del árbol y su gestión.</a:t>
          </a:r>
          <a:endParaRPr lang="es-ES_tradnl" b="1" dirty="0"/>
        </a:p>
      </dgm:t>
    </dgm:pt>
    <dgm:pt modelId="{81873790-FEA0-8B4D-9A60-51F55349EA30}" type="parTrans" cxnId="{098A15E1-E9DA-9741-8049-C86D9CB2BBF3}">
      <dgm:prSet/>
      <dgm:spPr/>
      <dgm:t>
        <a:bodyPr/>
        <a:lstStyle/>
        <a:p>
          <a:endParaRPr lang="es-ES_tradnl"/>
        </a:p>
      </dgm:t>
    </dgm:pt>
    <dgm:pt modelId="{38D2CC38-AB9B-D849-BEEC-A8BE6AF07A30}" type="sibTrans" cxnId="{098A15E1-E9DA-9741-8049-C86D9CB2BBF3}">
      <dgm:prSet/>
      <dgm:spPr/>
      <dgm:t>
        <a:bodyPr/>
        <a:lstStyle/>
        <a:p>
          <a:endParaRPr lang="es-ES_tradnl"/>
        </a:p>
      </dgm:t>
    </dgm:pt>
    <dgm:pt modelId="{3F222F00-7555-9746-9E77-BFDE8FFF1108}">
      <dgm:prSet phldrT="[Texto]"/>
      <dgm:spPr/>
      <dgm:t>
        <a:bodyPr/>
        <a:lstStyle/>
        <a:p>
          <a:r>
            <a:rPr lang="es-ES_tradnl" b="1" dirty="0" smtClean="0"/>
            <a:t>Se construyen considerando el bien protegido MA lo que incorporar esta variable en mantención.</a:t>
          </a:r>
          <a:endParaRPr lang="es-ES_tradnl" b="1" dirty="0"/>
        </a:p>
      </dgm:t>
    </dgm:pt>
    <dgm:pt modelId="{0AC417BE-10AC-D14A-932F-7EAE8F520DAA}" type="parTrans" cxnId="{AA03B8C9-D37F-B244-86A6-BC1A4420CD6A}">
      <dgm:prSet/>
      <dgm:spPr/>
      <dgm:t>
        <a:bodyPr/>
        <a:lstStyle/>
        <a:p>
          <a:endParaRPr lang="es-ES_tradnl"/>
        </a:p>
      </dgm:t>
    </dgm:pt>
    <dgm:pt modelId="{65CCE4D0-8681-864D-9A32-F604D6AF709C}" type="sibTrans" cxnId="{AA03B8C9-D37F-B244-86A6-BC1A4420CD6A}">
      <dgm:prSet/>
      <dgm:spPr/>
      <dgm:t>
        <a:bodyPr/>
        <a:lstStyle/>
        <a:p>
          <a:endParaRPr lang="es-ES_tradnl"/>
        </a:p>
      </dgm:t>
    </dgm:pt>
    <dgm:pt modelId="{CD49B3CB-87AC-9444-BE37-524A64D388BC}" type="pres">
      <dgm:prSet presAssocID="{6281B695-3AFA-1943-B12F-91A80E0EA76A}" presName="Name0" presStyleCnt="0">
        <dgm:presLayoutVars>
          <dgm:dir/>
          <dgm:animLvl val="lvl"/>
          <dgm:resizeHandles/>
        </dgm:presLayoutVars>
      </dgm:prSet>
      <dgm:spPr/>
      <dgm:t>
        <a:bodyPr/>
        <a:lstStyle/>
        <a:p>
          <a:endParaRPr lang="es-ES_tradnl"/>
        </a:p>
      </dgm:t>
    </dgm:pt>
    <dgm:pt modelId="{32A9DC57-B0CF-2445-AEC7-49E2A2FD7A64}" type="pres">
      <dgm:prSet presAssocID="{82D9CE32-3D82-BB4A-A423-8457EB396677}" presName="linNode" presStyleCnt="0"/>
      <dgm:spPr/>
    </dgm:pt>
    <dgm:pt modelId="{D4C41DB7-8781-3848-A7B2-AAF09796AE7D}" type="pres">
      <dgm:prSet presAssocID="{82D9CE32-3D82-BB4A-A423-8457EB396677}" presName="parentShp" presStyleLbl="node1" presStyleIdx="0" presStyleCnt="3">
        <dgm:presLayoutVars>
          <dgm:bulletEnabled val="1"/>
        </dgm:presLayoutVars>
      </dgm:prSet>
      <dgm:spPr/>
      <dgm:t>
        <a:bodyPr/>
        <a:lstStyle/>
        <a:p>
          <a:endParaRPr lang="es-ES_tradnl"/>
        </a:p>
      </dgm:t>
    </dgm:pt>
    <dgm:pt modelId="{DE42E961-824D-1B45-97C4-6B46408104B5}" type="pres">
      <dgm:prSet presAssocID="{82D9CE32-3D82-BB4A-A423-8457EB396677}" presName="childShp" presStyleLbl="bgAccFollowNode1" presStyleIdx="0" presStyleCnt="3" custScaleY="60693">
        <dgm:presLayoutVars>
          <dgm:bulletEnabled val="1"/>
        </dgm:presLayoutVars>
      </dgm:prSet>
      <dgm:spPr/>
      <dgm:t>
        <a:bodyPr/>
        <a:lstStyle/>
        <a:p>
          <a:endParaRPr lang="es-ES_tradnl"/>
        </a:p>
      </dgm:t>
    </dgm:pt>
    <dgm:pt modelId="{A6C63791-2DAE-794E-87E1-A672E0ABFB1D}" type="pres">
      <dgm:prSet presAssocID="{0060849F-F675-F84E-84D4-38F8F853711F}" presName="spacing" presStyleCnt="0"/>
      <dgm:spPr/>
    </dgm:pt>
    <dgm:pt modelId="{3E80F713-D731-7A46-83D2-D8536C4A9CB2}" type="pres">
      <dgm:prSet presAssocID="{C70A9561-A7CC-3146-8460-E9E0B5EC1021}" presName="linNode" presStyleCnt="0"/>
      <dgm:spPr/>
    </dgm:pt>
    <dgm:pt modelId="{62D62CE2-98F2-8E48-AACE-64A66F3F82B5}" type="pres">
      <dgm:prSet presAssocID="{C70A9561-A7CC-3146-8460-E9E0B5EC1021}" presName="parentShp" presStyleLbl="node1" presStyleIdx="1" presStyleCnt="3">
        <dgm:presLayoutVars>
          <dgm:bulletEnabled val="1"/>
        </dgm:presLayoutVars>
      </dgm:prSet>
      <dgm:spPr/>
      <dgm:t>
        <a:bodyPr/>
        <a:lstStyle/>
        <a:p>
          <a:endParaRPr lang="es-ES_tradnl"/>
        </a:p>
      </dgm:t>
    </dgm:pt>
    <dgm:pt modelId="{B45A864B-3D7B-E245-9977-A9DB46BC3068}" type="pres">
      <dgm:prSet presAssocID="{C70A9561-A7CC-3146-8460-E9E0B5EC1021}" presName="childShp" presStyleLbl="bgAccFollowNode1" presStyleIdx="1" presStyleCnt="3" custScaleY="64593">
        <dgm:presLayoutVars>
          <dgm:bulletEnabled val="1"/>
        </dgm:presLayoutVars>
      </dgm:prSet>
      <dgm:spPr/>
      <dgm:t>
        <a:bodyPr/>
        <a:lstStyle/>
        <a:p>
          <a:endParaRPr lang="es-ES_tradnl"/>
        </a:p>
      </dgm:t>
    </dgm:pt>
    <dgm:pt modelId="{B1A0C916-5E28-D449-9884-1B0F2900D7C4}" type="pres">
      <dgm:prSet presAssocID="{BAAA7EEA-8AD6-D24D-93BF-BAA74570BBC2}" presName="spacing" presStyleCnt="0"/>
      <dgm:spPr/>
    </dgm:pt>
    <dgm:pt modelId="{06AEF351-3236-AE4A-A4A7-FE05345AE721}" type="pres">
      <dgm:prSet presAssocID="{0F2E5359-9924-494E-BB0E-E729BB250C1D}" presName="linNode" presStyleCnt="0"/>
      <dgm:spPr/>
    </dgm:pt>
    <dgm:pt modelId="{72E37646-934F-9C43-9E88-3127F223937E}" type="pres">
      <dgm:prSet presAssocID="{0F2E5359-9924-494E-BB0E-E729BB250C1D}" presName="parentShp" presStyleLbl="node1" presStyleIdx="2" presStyleCnt="3">
        <dgm:presLayoutVars>
          <dgm:bulletEnabled val="1"/>
        </dgm:presLayoutVars>
      </dgm:prSet>
      <dgm:spPr/>
      <dgm:t>
        <a:bodyPr/>
        <a:lstStyle/>
        <a:p>
          <a:endParaRPr lang="es-ES_tradnl"/>
        </a:p>
      </dgm:t>
    </dgm:pt>
    <dgm:pt modelId="{6C61EF7B-8604-1B44-A281-9B5942C4D038}" type="pres">
      <dgm:prSet presAssocID="{0F2E5359-9924-494E-BB0E-E729BB250C1D}" presName="childShp" presStyleLbl="bgAccFollowNode1" presStyleIdx="2" presStyleCnt="3" custScaleY="66720">
        <dgm:presLayoutVars>
          <dgm:bulletEnabled val="1"/>
        </dgm:presLayoutVars>
      </dgm:prSet>
      <dgm:spPr/>
      <dgm:t>
        <a:bodyPr/>
        <a:lstStyle/>
        <a:p>
          <a:endParaRPr lang="es-ES_tradnl"/>
        </a:p>
      </dgm:t>
    </dgm:pt>
  </dgm:ptLst>
  <dgm:cxnLst>
    <dgm:cxn modelId="{2B3D77B6-77AB-8B48-B0C9-EF1AB432D1D2}" type="presOf" srcId="{3F222F00-7555-9746-9E77-BFDE8FFF1108}" destId="{B45A864B-3D7B-E245-9977-A9DB46BC3068}" srcOrd="0" destOrd="1" presId="urn:microsoft.com/office/officeart/2005/8/layout/vList6"/>
    <dgm:cxn modelId="{1F059C0D-6B3F-0342-9B52-F44371F144CA}" type="presOf" srcId="{A88A5F3F-0D7E-924E-A591-5406B4886FEC}" destId="{DE42E961-824D-1B45-97C4-6B46408104B5}" srcOrd="0" destOrd="1" presId="urn:microsoft.com/office/officeart/2005/8/layout/vList6"/>
    <dgm:cxn modelId="{349514D0-86A1-DF4F-98AC-C816A1835D32}" srcId="{C70A9561-A7CC-3146-8460-E9E0B5EC1021}" destId="{A8FAD140-4484-C14D-AA9D-52084F258764}" srcOrd="0" destOrd="0" parTransId="{566EB110-F803-5D4C-AEFD-FDAD221C4DA8}" sibTransId="{C622AAFB-1006-D745-812D-A5876A12F614}"/>
    <dgm:cxn modelId="{CDE00789-B13B-0840-AF31-03F1D8BF15F4}" type="presOf" srcId="{0F2E5359-9924-494E-BB0E-E729BB250C1D}" destId="{72E37646-934F-9C43-9E88-3127F223937E}" srcOrd="0" destOrd="0" presId="urn:microsoft.com/office/officeart/2005/8/layout/vList6"/>
    <dgm:cxn modelId="{EA507FD0-F09B-2C44-AEAF-AF14FB58A328}" type="presOf" srcId="{F2DF633B-388C-0C4B-9914-91CA41D7AFD6}" destId="{6C61EF7B-8604-1B44-A281-9B5942C4D038}" srcOrd="0" destOrd="0" presId="urn:microsoft.com/office/officeart/2005/8/layout/vList6"/>
    <dgm:cxn modelId="{897259B1-B880-BF47-8AC0-0249E68DA4B8}" srcId="{6281B695-3AFA-1943-B12F-91A80E0EA76A}" destId="{0F2E5359-9924-494E-BB0E-E729BB250C1D}" srcOrd="2" destOrd="0" parTransId="{D8A4B579-0017-AA47-93FE-19BA85511727}" sibTransId="{F9D48C13-9A36-A044-8D9C-94DF42EC0609}"/>
    <dgm:cxn modelId="{1B151C6F-9914-C047-A676-C3F14D5EED2D}" type="presOf" srcId="{82D9CE32-3D82-BB4A-A423-8457EB396677}" destId="{D4C41DB7-8781-3848-A7B2-AAF09796AE7D}" srcOrd="0" destOrd="0" presId="urn:microsoft.com/office/officeart/2005/8/layout/vList6"/>
    <dgm:cxn modelId="{FCFF51B7-ED32-0641-83E5-F759F4C76FB7}" srcId="{6281B695-3AFA-1943-B12F-91A80E0EA76A}" destId="{C70A9561-A7CC-3146-8460-E9E0B5EC1021}" srcOrd="1" destOrd="0" parTransId="{E955D2D2-0418-824D-8545-BA9088DDF9D7}" sibTransId="{BAAA7EEA-8AD6-D24D-93BF-BAA74570BBC2}"/>
    <dgm:cxn modelId="{8FEDDAA6-87D8-C343-A5B9-231A6AE6AD5B}" srcId="{82D9CE32-3D82-BB4A-A423-8457EB396677}" destId="{A88A5F3F-0D7E-924E-A591-5406B4886FEC}" srcOrd="1" destOrd="0" parTransId="{16024B8B-8F02-3E4E-ACF5-220193291EDF}" sibTransId="{FE81CE40-0CFD-CC47-925E-39F1AEB42702}"/>
    <dgm:cxn modelId="{5CA1BBBD-73A5-6F40-9AC2-65A829B95DFD}" srcId="{6281B695-3AFA-1943-B12F-91A80E0EA76A}" destId="{82D9CE32-3D82-BB4A-A423-8457EB396677}" srcOrd="0" destOrd="0" parTransId="{09A49A9B-B75A-0945-9958-DFDF4C6EC8E1}" sibTransId="{0060849F-F675-F84E-84D4-38F8F853711F}"/>
    <dgm:cxn modelId="{A631946F-1FF3-8244-B94B-6DB219290068}" type="presOf" srcId="{C70A9561-A7CC-3146-8460-E9E0B5EC1021}" destId="{62D62CE2-98F2-8E48-AACE-64A66F3F82B5}" srcOrd="0" destOrd="0" presId="urn:microsoft.com/office/officeart/2005/8/layout/vList6"/>
    <dgm:cxn modelId="{393618E0-E1B3-1B4E-966A-92395346F341}" type="presOf" srcId="{C2F0062F-9AF5-1F42-9F18-CDA45326A7C9}" destId="{6C61EF7B-8604-1B44-A281-9B5942C4D038}" srcOrd="0" destOrd="1" presId="urn:microsoft.com/office/officeart/2005/8/layout/vList6"/>
    <dgm:cxn modelId="{6128F89A-034D-0545-824B-2273DE257650}" srcId="{82D9CE32-3D82-BB4A-A423-8457EB396677}" destId="{649CC13F-E184-E04A-8F90-E64308D27772}" srcOrd="0" destOrd="0" parTransId="{DF2E9FF7-209A-3D44-88BA-32C9CC3301F7}" sibTransId="{A066D123-D274-5346-89E6-D2EEF3C11694}"/>
    <dgm:cxn modelId="{C016C0C3-999F-3041-9ADF-DA912CCEE695}" srcId="{0F2E5359-9924-494E-BB0E-E729BB250C1D}" destId="{F2DF633B-388C-0C4B-9914-91CA41D7AFD6}" srcOrd="0" destOrd="0" parTransId="{DC810A2D-C3CB-C244-953A-F530632E5775}" sibTransId="{38B9869D-3FBD-BF43-96D3-231DF01C50BE}"/>
    <dgm:cxn modelId="{098A15E1-E9DA-9741-8049-C86D9CB2BBF3}" srcId="{0F2E5359-9924-494E-BB0E-E729BB250C1D}" destId="{C2F0062F-9AF5-1F42-9F18-CDA45326A7C9}" srcOrd="1" destOrd="0" parTransId="{81873790-FEA0-8B4D-9A60-51F55349EA30}" sibTransId="{38D2CC38-AB9B-D849-BEEC-A8BE6AF07A30}"/>
    <dgm:cxn modelId="{AA03B8C9-D37F-B244-86A6-BC1A4420CD6A}" srcId="{C70A9561-A7CC-3146-8460-E9E0B5EC1021}" destId="{3F222F00-7555-9746-9E77-BFDE8FFF1108}" srcOrd="1" destOrd="0" parTransId="{0AC417BE-10AC-D14A-932F-7EAE8F520DAA}" sibTransId="{65CCE4D0-8681-864D-9A32-F604D6AF709C}"/>
    <dgm:cxn modelId="{1467174C-586C-CF40-A71C-A6FB93E50558}" type="presOf" srcId="{A8FAD140-4484-C14D-AA9D-52084F258764}" destId="{B45A864B-3D7B-E245-9977-A9DB46BC3068}" srcOrd="0" destOrd="0" presId="urn:microsoft.com/office/officeart/2005/8/layout/vList6"/>
    <dgm:cxn modelId="{381CD9E2-109F-D24B-BC21-2A0314D2E38A}" type="presOf" srcId="{6281B695-3AFA-1943-B12F-91A80E0EA76A}" destId="{CD49B3CB-87AC-9444-BE37-524A64D388BC}" srcOrd="0" destOrd="0" presId="urn:microsoft.com/office/officeart/2005/8/layout/vList6"/>
    <dgm:cxn modelId="{94AE1F34-DA0F-6A41-98A1-AA20C8FB852C}" type="presOf" srcId="{649CC13F-E184-E04A-8F90-E64308D27772}" destId="{DE42E961-824D-1B45-97C4-6B46408104B5}" srcOrd="0" destOrd="0" presId="urn:microsoft.com/office/officeart/2005/8/layout/vList6"/>
    <dgm:cxn modelId="{02D0D818-7EC6-C240-BCC6-7348690AB1D2}" type="presParOf" srcId="{CD49B3CB-87AC-9444-BE37-524A64D388BC}" destId="{32A9DC57-B0CF-2445-AEC7-49E2A2FD7A64}" srcOrd="0" destOrd="0" presId="urn:microsoft.com/office/officeart/2005/8/layout/vList6"/>
    <dgm:cxn modelId="{3A0664DC-0D41-9847-9606-323F1F65E421}" type="presParOf" srcId="{32A9DC57-B0CF-2445-AEC7-49E2A2FD7A64}" destId="{D4C41DB7-8781-3848-A7B2-AAF09796AE7D}" srcOrd="0" destOrd="0" presId="urn:microsoft.com/office/officeart/2005/8/layout/vList6"/>
    <dgm:cxn modelId="{3B8E3BFF-0D96-0E47-86F9-FA9C41646073}" type="presParOf" srcId="{32A9DC57-B0CF-2445-AEC7-49E2A2FD7A64}" destId="{DE42E961-824D-1B45-97C4-6B46408104B5}" srcOrd="1" destOrd="0" presId="urn:microsoft.com/office/officeart/2005/8/layout/vList6"/>
    <dgm:cxn modelId="{2003B94B-1851-8944-A25F-E8699FD6F468}" type="presParOf" srcId="{CD49B3CB-87AC-9444-BE37-524A64D388BC}" destId="{A6C63791-2DAE-794E-87E1-A672E0ABFB1D}" srcOrd="1" destOrd="0" presId="urn:microsoft.com/office/officeart/2005/8/layout/vList6"/>
    <dgm:cxn modelId="{7772EE0F-03D1-AC48-B45D-491BB792D07D}" type="presParOf" srcId="{CD49B3CB-87AC-9444-BE37-524A64D388BC}" destId="{3E80F713-D731-7A46-83D2-D8536C4A9CB2}" srcOrd="2" destOrd="0" presId="urn:microsoft.com/office/officeart/2005/8/layout/vList6"/>
    <dgm:cxn modelId="{D3C57EE1-8807-3649-863F-D6C5484207F9}" type="presParOf" srcId="{3E80F713-D731-7A46-83D2-D8536C4A9CB2}" destId="{62D62CE2-98F2-8E48-AACE-64A66F3F82B5}" srcOrd="0" destOrd="0" presId="urn:microsoft.com/office/officeart/2005/8/layout/vList6"/>
    <dgm:cxn modelId="{8C2D941B-48DE-494C-90BC-5DCD4B444B5E}" type="presParOf" srcId="{3E80F713-D731-7A46-83D2-D8536C4A9CB2}" destId="{B45A864B-3D7B-E245-9977-A9DB46BC3068}" srcOrd="1" destOrd="0" presId="urn:microsoft.com/office/officeart/2005/8/layout/vList6"/>
    <dgm:cxn modelId="{461D0E38-EE09-4F4B-A943-519235AC091C}" type="presParOf" srcId="{CD49B3CB-87AC-9444-BE37-524A64D388BC}" destId="{B1A0C916-5E28-D449-9884-1B0F2900D7C4}" srcOrd="3" destOrd="0" presId="urn:microsoft.com/office/officeart/2005/8/layout/vList6"/>
    <dgm:cxn modelId="{0A0EDDAA-E5DD-9948-B0AC-A17C822F4FDB}" type="presParOf" srcId="{CD49B3CB-87AC-9444-BE37-524A64D388BC}" destId="{06AEF351-3236-AE4A-A4A7-FE05345AE721}" srcOrd="4" destOrd="0" presId="urn:microsoft.com/office/officeart/2005/8/layout/vList6"/>
    <dgm:cxn modelId="{BBC8159E-7E8B-3849-BDA5-27BBB2D84731}" type="presParOf" srcId="{06AEF351-3236-AE4A-A4A7-FE05345AE721}" destId="{72E37646-934F-9C43-9E88-3127F223937E}" srcOrd="0" destOrd="0" presId="urn:microsoft.com/office/officeart/2005/8/layout/vList6"/>
    <dgm:cxn modelId="{B345BEB5-2B3D-904E-9631-E080E2035C49}" type="presParOf" srcId="{06AEF351-3236-AE4A-A4A7-FE05345AE721}" destId="{6C61EF7B-8604-1B44-A281-9B5942C4D038}"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377C78-024F-4B4D-B546-5911D29C49A4}" type="doc">
      <dgm:prSet loTypeId="urn:microsoft.com/office/officeart/2005/8/layout/matrix3" loCatId="matrix" qsTypeId="urn:microsoft.com/office/officeart/2005/8/quickstyle/simple4" qsCatId="simple" csTypeId="urn:microsoft.com/office/officeart/2005/8/colors/accent1_2" csCatId="accent1" phldr="1"/>
      <dgm:spPr/>
      <dgm:t>
        <a:bodyPr/>
        <a:lstStyle/>
        <a:p>
          <a:endParaRPr lang="es-ES_tradnl"/>
        </a:p>
      </dgm:t>
    </dgm:pt>
    <dgm:pt modelId="{25BE1CB2-DF1C-A74A-8E78-A7E9E9381135}">
      <dgm:prSet/>
      <dgm:spPr/>
      <dgm:t>
        <a:bodyPr/>
        <a:lstStyle/>
        <a:p>
          <a:pPr rtl="0"/>
          <a:r>
            <a:rPr lang="es-ES" b="1" dirty="0" smtClean="0">
              <a:solidFill>
                <a:schemeClr val="tx1">
                  <a:lumMod val="95000"/>
                  <a:lumOff val="5000"/>
                </a:schemeClr>
              </a:solidFill>
            </a:rPr>
            <a:t>Continuidad</a:t>
          </a:r>
          <a:endParaRPr lang="es-ES" b="1" dirty="0">
            <a:solidFill>
              <a:schemeClr val="tx1">
                <a:lumMod val="95000"/>
                <a:lumOff val="5000"/>
              </a:schemeClr>
            </a:solidFill>
          </a:endParaRPr>
        </a:p>
      </dgm:t>
    </dgm:pt>
    <dgm:pt modelId="{26B933CC-8936-4945-830D-29343F9EE9A4}" type="parTrans" cxnId="{2E64D1D0-096A-F54F-BA44-88BBCCE2A48B}">
      <dgm:prSet/>
      <dgm:spPr/>
      <dgm:t>
        <a:bodyPr/>
        <a:lstStyle/>
        <a:p>
          <a:endParaRPr lang="es-ES_tradnl"/>
        </a:p>
      </dgm:t>
    </dgm:pt>
    <dgm:pt modelId="{386D9A47-C049-4C45-ACE0-A4FE068392C1}" type="sibTrans" cxnId="{2E64D1D0-096A-F54F-BA44-88BBCCE2A48B}">
      <dgm:prSet/>
      <dgm:spPr/>
      <dgm:t>
        <a:bodyPr/>
        <a:lstStyle/>
        <a:p>
          <a:endParaRPr lang="es-ES_tradnl"/>
        </a:p>
      </dgm:t>
    </dgm:pt>
    <dgm:pt modelId="{1BD054A8-4FF0-3D4E-8D25-B335F4A77574}">
      <dgm:prSet/>
      <dgm:spPr/>
      <dgm:t>
        <a:bodyPr/>
        <a:lstStyle/>
        <a:p>
          <a:r>
            <a:rPr lang="es-ES_tradnl" b="1" dirty="0" smtClean="0">
              <a:solidFill>
                <a:schemeClr val="tx1">
                  <a:lumMod val="95000"/>
                  <a:lumOff val="5000"/>
                </a:schemeClr>
              </a:solidFill>
            </a:rPr>
            <a:t>Seguridad</a:t>
          </a:r>
          <a:endParaRPr lang="es-ES_tradnl" b="1" dirty="0">
            <a:solidFill>
              <a:schemeClr val="tx1">
                <a:lumMod val="95000"/>
                <a:lumOff val="5000"/>
              </a:schemeClr>
            </a:solidFill>
          </a:endParaRPr>
        </a:p>
      </dgm:t>
    </dgm:pt>
    <dgm:pt modelId="{C80598D4-818A-A445-8A3B-A3ED069A93B8}" type="parTrans" cxnId="{04AFC8AB-0752-1048-8D4F-E31FBA66DCB8}">
      <dgm:prSet/>
      <dgm:spPr/>
      <dgm:t>
        <a:bodyPr/>
        <a:lstStyle/>
        <a:p>
          <a:endParaRPr lang="es-ES_tradnl"/>
        </a:p>
      </dgm:t>
    </dgm:pt>
    <dgm:pt modelId="{6540E90D-3AB4-0B4B-B656-2DE04181261C}" type="sibTrans" cxnId="{04AFC8AB-0752-1048-8D4F-E31FBA66DCB8}">
      <dgm:prSet/>
      <dgm:spPr/>
      <dgm:t>
        <a:bodyPr/>
        <a:lstStyle/>
        <a:p>
          <a:endParaRPr lang="es-ES_tradnl"/>
        </a:p>
      </dgm:t>
    </dgm:pt>
    <dgm:pt modelId="{4E65F25A-3471-A84F-B05D-60C8FF4F0E88}">
      <dgm:prSet/>
      <dgm:spPr/>
      <dgm:t>
        <a:bodyPr/>
        <a:lstStyle/>
        <a:p>
          <a:r>
            <a:rPr lang="es-ES_tradnl" b="1" dirty="0" smtClean="0">
              <a:solidFill>
                <a:schemeClr val="tx1">
                  <a:lumMod val="95000"/>
                  <a:lumOff val="5000"/>
                </a:schemeClr>
              </a:solidFill>
            </a:rPr>
            <a:t>Regularidad</a:t>
          </a:r>
          <a:endParaRPr lang="es-ES_tradnl" b="1" dirty="0">
            <a:solidFill>
              <a:schemeClr val="tx1">
                <a:lumMod val="95000"/>
                <a:lumOff val="5000"/>
              </a:schemeClr>
            </a:solidFill>
          </a:endParaRPr>
        </a:p>
      </dgm:t>
    </dgm:pt>
    <dgm:pt modelId="{F207BD5D-5545-CD4F-A833-7D8F301C3C90}" type="parTrans" cxnId="{14CA3A9A-F876-3041-9E18-F798E8F53AA6}">
      <dgm:prSet/>
      <dgm:spPr/>
      <dgm:t>
        <a:bodyPr/>
        <a:lstStyle/>
        <a:p>
          <a:endParaRPr lang="es-ES_tradnl"/>
        </a:p>
      </dgm:t>
    </dgm:pt>
    <dgm:pt modelId="{846821D5-D5E1-C249-8F62-D8681FB3D67A}" type="sibTrans" cxnId="{14CA3A9A-F876-3041-9E18-F798E8F53AA6}">
      <dgm:prSet/>
      <dgm:spPr/>
      <dgm:t>
        <a:bodyPr/>
        <a:lstStyle/>
        <a:p>
          <a:endParaRPr lang="es-ES_tradnl"/>
        </a:p>
      </dgm:t>
    </dgm:pt>
    <dgm:pt modelId="{6E1731D7-0FEF-814E-88F5-DE9066C8A3A4}">
      <dgm:prSet/>
      <dgm:spPr/>
      <dgm:t>
        <a:bodyPr/>
        <a:lstStyle/>
        <a:p>
          <a:r>
            <a:rPr lang="es-ES_tradnl" b="1" dirty="0" smtClean="0">
              <a:solidFill>
                <a:schemeClr val="tx1">
                  <a:lumMod val="95000"/>
                  <a:lumOff val="5000"/>
                </a:schemeClr>
              </a:solidFill>
            </a:rPr>
            <a:t>Obligatoriedad</a:t>
          </a:r>
          <a:endParaRPr lang="es-ES_tradnl" b="1" dirty="0">
            <a:solidFill>
              <a:schemeClr val="tx1">
                <a:lumMod val="95000"/>
                <a:lumOff val="5000"/>
              </a:schemeClr>
            </a:solidFill>
          </a:endParaRPr>
        </a:p>
      </dgm:t>
    </dgm:pt>
    <dgm:pt modelId="{F610BEC3-5CA6-B54D-87E2-7D30EC5FBC24}" type="parTrans" cxnId="{865F45E7-D59D-F84F-8309-C24EE5ABCCDB}">
      <dgm:prSet/>
      <dgm:spPr/>
      <dgm:t>
        <a:bodyPr/>
        <a:lstStyle/>
        <a:p>
          <a:endParaRPr lang="es-ES_tradnl"/>
        </a:p>
      </dgm:t>
    </dgm:pt>
    <dgm:pt modelId="{CFC87795-B35F-D54C-9A64-283519CD60E1}" type="sibTrans" cxnId="{865F45E7-D59D-F84F-8309-C24EE5ABCCDB}">
      <dgm:prSet/>
      <dgm:spPr/>
      <dgm:t>
        <a:bodyPr/>
        <a:lstStyle/>
        <a:p>
          <a:endParaRPr lang="es-ES_tradnl"/>
        </a:p>
      </dgm:t>
    </dgm:pt>
    <dgm:pt modelId="{44A0F297-4403-4741-9458-96C8A0577F51}" type="pres">
      <dgm:prSet presAssocID="{25377C78-024F-4B4D-B546-5911D29C49A4}" presName="matrix" presStyleCnt="0">
        <dgm:presLayoutVars>
          <dgm:chMax val="1"/>
          <dgm:dir/>
          <dgm:resizeHandles val="exact"/>
        </dgm:presLayoutVars>
      </dgm:prSet>
      <dgm:spPr/>
      <dgm:t>
        <a:bodyPr/>
        <a:lstStyle/>
        <a:p>
          <a:endParaRPr lang="es-ES_tradnl"/>
        </a:p>
      </dgm:t>
    </dgm:pt>
    <dgm:pt modelId="{520A382E-A186-0442-AF88-5B48D11C183C}" type="pres">
      <dgm:prSet presAssocID="{25377C78-024F-4B4D-B546-5911D29C49A4}" presName="diamond" presStyleLbl="bgShp" presStyleIdx="0" presStyleCnt="1"/>
      <dgm:spPr/>
    </dgm:pt>
    <dgm:pt modelId="{80285783-DB1F-824C-AFEC-28A236457282}" type="pres">
      <dgm:prSet presAssocID="{25377C78-024F-4B4D-B546-5911D29C49A4}" presName="quad1" presStyleLbl="node1" presStyleIdx="0" presStyleCnt="4">
        <dgm:presLayoutVars>
          <dgm:chMax val="0"/>
          <dgm:chPref val="0"/>
          <dgm:bulletEnabled val="1"/>
        </dgm:presLayoutVars>
      </dgm:prSet>
      <dgm:spPr/>
      <dgm:t>
        <a:bodyPr/>
        <a:lstStyle/>
        <a:p>
          <a:endParaRPr lang="es-ES_tradnl"/>
        </a:p>
      </dgm:t>
    </dgm:pt>
    <dgm:pt modelId="{391A3B10-6B9E-9A4F-885D-F8CB08954AC3}" type="pres">
      <dgm:prSet presAssocID="{25377C78-024F-4B4D-B546-5911D29C49A4}" presName="quad2" presStyleLbl="node1" presStyleIdx="1" presStyleCnt="4">
        <dgm:presLayoutVars>
          <dgm:chMax val="0"/>
          <dgm:chPref val="0"/>
          <dgm:bulletEnabled val="1"/>
        </dgm:presLayoutVars>
      </dgm:prSet>
      <dgm:spPr/>
      <dgm:t>
        <a:bodyPr/>
        <a:lstStyle/>
        <a:p>
          <a:endParaRPr lang="es-ES_tradnl"/>
        </a:p>
      </dgm:t>
    </dgm:pt>
    <dgm:pt modelId="{BCF2F465-E1B9-0E44-A610-240EEF19D796}" type="pres">
      <dgm:prSet presAssocID="{25377C78-024F-4B4D-B546-5911D29C49A4}" presName="quad3" presStyleLbl="node1" presStyleIdx="2" presStyleCnt="4">
        <dgm:presLayoutVars>
          <dgm:chMax val="0"/>
          <dgm:chPref val="0"/>
          <dgm:bulletEnabled val="1"/>
        </dgm:presLayoutVars>
      </dgm:prSet>
      <dgm:spPr/>
      <dgm:t>
        <a:bodyPr/>
        <a:lstStyle/>
        <a:p>
          <a:endParaRPr lang="es-ES_tradnl"/>
        </a:p>
      </dgm:t>
    </dgm:pt>
    <dgm:pt modelId="{E040A96B-890F-C745-A168-0EBDD132AFE3}" type="pres">
      <dgm:prSet presAssocID="{25377C78-024F-4B4D-B546-5911D29C49A4}" presName="quad4" presStyleLbl="node1" presStyleIdx="3" presStyleCnt="4">
        <dgm:presLayoutVars>
          <dgm:chMax val="0"/>
          <dgm:chPref val="0"/>
          <dgm:bulletEnabled val="1"/>
        </dgm:presLayoutVars>
      </dgm:prSet>
      <dgm:spPr/>
      <dgm:t>
        <a:bodyPr/>
        <a:lstStyle/>
        <a:p>
          <a:endParaRPr lang="es-ES_tradnl"/>
        </a:p>
      </dgm:t>
    </dgm:pt>
  </dgm:ptLst>
  <dgm:cxnLst>
    <dgm:cxn modelId="{04AFC8AB-0752-1048-8D4F-E31FBA66DCB8}" srcId="{25377C78-024F-4B4D-B546-5911D29C49A4}" destId="{1BD054A8-4FF0-3D4E-8D25-B335F4A77574}" srcOrd="1" destOrd="0" parTransId="{C80598D4-818A-A445-8A3B-A3ED069A93B8}" sibTransId="{6540E90D-3AB4-0B4B-B656-2DE04181261C}"/>
    <dgm:cxn modelId="{2E64D1D0-096A-F54F-BA44-88BBCCE2A48B}" srcId="{25377C78-024F-4B4D-B546-5911D29C49A4}" destId="{25BE1CB2-DF1C-A74A-8E78-A7E9E9381135}" srcOrd="0" destOrd="0" parTransId="{26B933CC-8936-4945-830D-29343F9EE9A4}" sibTransId="{386D9A47-C049-4C45-ACE0-A4FE068392C1}"/>
    <dgm:cxn modelId="{122E769D-CCEE-6B47-A88A-EB27201AE244}" type="presOf" srcId="{25377C78-024F-4B4D-B546-5911D29C49A4}" destId="{44A0F297-4403-4741-9458-96C8A0577F51}" srcOrd="0" destOrd="0" presId="urn:microsoft.com/office/officeart/2005/8/layout/matrix3"/>
    <dgm:cxn modelId="{6322294F-FFB2-784E-AE4D-72C7DC38DBE1}" type="presOf" srcId="{4E65F25A-3471-A84F-B05D-60C8FF4F0E88}" destId="{BCF2F465-E1B9-0E44-A610-240EEF19D796}" srcOrd="0" destOrd="0" presId="urn:microsoft.com/office/officeart/2005/8/layout/matrix3"/>
    <dgm:cxn modelId="{7AE6D275-6037-C347-B686-D39646B37828}" type="presOf" srcId="{6E1731D7-0FEF-814E-88F5-DE9066C8A3A4}" destId="{E040A96B-890F-C745-A168-0EBDD132AFE3}" srcOrd="0" destOrd="0" presId="urn:microsoft.com/office/officeart/2005/8/layout/matrix3"/>
    <dgm:cxn modelId="{14CA3A9A-F876-3041-9E18-F798E8F53AA6}" srcId="{25377C78-024F-4B4D-B546-5911D29C49A4}" destId="{4E65F25A-3471-A84F-B05D-60C8FF4F0E88}" srcOrd="2" destOrd="0" parTransId="{F207BD5D-5545-CD4F-A833-7D8F301C3C90}" sibTransId="{846821D5-D5E1-C249-8F62-D8681FB3D67A}"/>
    <dgm:cxn modelId="{865F45E7-D59D-F84F-8309-C24EE5ABCCDB}" srcId="{25377C78-024F-4B4D-B546-5911D29C49A4}" destId="{6E1731D7-0FEF-814E-88F5-DE9066C8A3A4}" srcOrd="3" destOrd="0" parTransId="{F610BEC3-5CA6-B54D-87E2-7D30EC5FBC24}" sibTransId="{CFC87795-B35F-D54C-9A64-283519CD60E1}"/>
    <dgm:cxn modelId="{754B8643-3983-7A4E-8D81-080D0CB66F85}" type="presOf" srcId="{25BE1CB2-DF1C-A74A-8E78-A7E9E9381135}" destId="{80285783-DB1F-824C-AFEC-28A236457282}" srcOrd="0" destOrd="0" presId="urn:microsoft.com/office/officeart/2005/8/layout/matrix3"/>
    <dgm:cxn modelId="{5C8D8C93-5F02-2143-A64D-C52902D89A85}" type="presOf" srcId="{1BD054A8-4FF0-3D4E-8D25-B335F4A77574}" destId="{391A3B10-6B9E-9A4F-885D-F8CB08954AC3}" srcOrd="0" destOrd="0" presId="urn:microsoft.com/office/officeart/2005/8/layout/matrix3"/>
    <dgm:cxn modelId="{C85A8437-B220-8C4B-B7E2-DEF4617D3571}" type="presParOf" srcId="{44A0F297-4403-4741-9458-96C8A0577F51}" destId="{520A382E-A186-0442-AF88-5B48D11C183C}" srcOrd="0" destOrd="0" presId="urn:microsoft.com/office/officeart/2005/8/layout/matrix3"/>
    <dgm:cxn modelId="{DE6A2532-359A-2549-89AD-E3AD4720BF11}" type="presParOf" srcId="{44A0F297-4403-4741-9458-96C8A0577F51}" destId="{80285783-DB1F-824C-AFEC-28A236457282}" srcOrd="1" destOrd="0" presId="urn:microsoft.com/office/officeart/2005/8/layout/matrix3"/>
    <dgm:cxn modelId="{1D61C1F4-3FF2-CA4D-A93E-C491DC21070C}" type="presParOf" srcId="{44A0F297-4403-4741-9458-96C8A0577F51}" destId="{391A3B10-6B9E-9A4F-885D-F8CB08954AC3}" srcOrd="2" destOrd="0" presId="urn:microsoft.com/office/officeart/2005/8/layout/matrix3"/>
    <dgm:cxn modelId="{618C4401-C458-4843-816D-BFBEA30B0FDB}" type="presParOf" srcId="{44A0F297-4403-4741-9458-96C8A0577F51}" destId="{BCF2F465-E1B9-0E44-A610-240EEF19D796}" srcOrd="3" destOrd="0" presId="urn:microsoft.com/office/officeart/2005/8/layout/matrix3"/>
    <dgm:cxn modelId="{C1639521-FFE6-F348-A062-9CDCF406AA30}" type="presParOf" srcId="{44A0F297-4403-4741-9458-96C8A0577F51}" destId="{E040A96B-890F-C745-A168-0EBDD132AFE3}"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377C78-024F-4B4D-B546-5911D29C49A4}" type="doc">
      <dgm:prSet loTypeId="urn:microsoft.com/office/officeart/2005/8/layout/matrix3" loCatId="matrix" qsTypeId="urn:microsoft.com/office/officeart/2005/8/quickstyle/simple4" qsCatId="simple" csTypeId="urn:microsoft.com/office/officeart/2005/8/colors/accent1_2" csCatId="accent1" phldr="1"/>
      <dgm:spPr/>
      <dgm:t>
        <a:bodyPr/>
        <a:lstStyle/>
        <a:p>
          <a:endParaRPr lang="es-ES_tradnl"/>
        </a:p>
      </dgm:t>
    </dgm:pt>
    <dgm:pt modelId="{25BE1CB2-DF1C-A74A-8E78-A7E9E9381135}">
      <dgm:prSet/>
      <dgm:spPr/>
      <dgm:t>
        <a:bodyPr/>
        <a:lstStyle/>
        <a:p>
          <a:pPr rtl="0"/>
          <a:r>
            <a:rPr lang="es-ES" b="1" dirty="0" smtClean="0">
              <a:solidFill>
                <a:schemeClr val="tx1">
                  <a:lumMod val="95000"/>
                  <a:lumOff val="5000"/>
                </a:schemeClr>
              </a:solidFill>
            </a:rPr>
            <a:t>Continuidad</a:t>
          </a:r>
          <a:endParaRPr lang="es-ES" b="1" dirty="0">
            <a:solidFill>
              <a:schemeClr val="tx1">
                <a:lumMod val="95000"/>
                <a:lumOff val="5000"/>
              </a:schemeClr>
            </a:solidFill>
          </a:endParaRPr>
        </a:p>
      </dgm:t>
    </dgm:pt>
    <dgm:pt modelId="{26B933CC-8936-4945-830D-29343F9EE9A4}" type="parTrans" cxnId="{2E64D1D0-096A-F54F-BA44-88BBCCE2A48B}">
      <dgm:prSet/>
      <dgm:spPr/>
      <dgm:t>
        <a:bodyPr/>
        <a:lstStyle/>
        <a:p>
          <a:endParaRPr lang="es-ES_tradnl"/>
        </a:p>
      </dgm:t>
    </dgm:pt>
    <dgm:pt modelId="{386D9A47-C049-4C45-ACE0-A4FE068392C1}" type="sibTrans" cxnId="{2E64D1D0-096A-F54F-BA44-88BBCCE2A48B}">
      <dgm:prSet/>
      <dgm:spPr/>
      <dgm:t>
        <a:bodyPr/>
        <a:lstStyle/>
        <a:p>
          <a:endParaRPr lang="es-ES_tradnl"/>
        </a:p>
      </dgm:t>
    </dgm:pt>
    <dgm:pt modelId="{1BD054A8-4FF0-3D4E-8D25-B335F4A77574}">
      <dgm:prSet/>
      <dgm:spPr/>
      <dgm:t>
        <a:bodyPr/>
        <a:lstStyle/>
        <a:p>
          <a:r>
            <a:rPr lang="es-ES_tradnl" b="1" dirty="0" smtClean="0">
              <a:solidFill>
                <a:schemeClr val="tx1">
                  <a:lumMod val="95000"/>
                  <a:lumOff val="5000"/>
                </a:schemeClr>
              </a:solidFill>
            </a:rPr>
            <a:t>Seguridad</a:t>
          </a:r>
          <a:endParaRPr lang="es-ES_tradnl" b="1" dirty="0">
            <a:solidFill>
              <a:schemeClr val="tx1">
                <a:lumMod val="95000"/>
                <a:lumOff val="5000"/>
              </a:schemeClr>
            </a:solidFill>
          </a:endParaRPr>
        </a:p>
      </dgm:t>
    </dgm:pt>
    <dgm:pt modelId="{C80598D4-818A-A445-8A3B-A3ED069A93B8}" type="parTrans" cxnId="{04AFC8AB-0752-1048-8D4F-E31FBA66DCB8}">
      <dgm:prSet/>
      <dgm:spPr/>
      <dgm:t>
        <a:bodyPr/>
        <a:lstStyle/>
        <a:p>
          <a:endParaRPr lang="es-ES_tradnl"/>
        </a:p>
      </dgm:t>
    </dgm:pt>
    <dgm:pt modelId="{6540E90D-3AB4-0B4B-B656-2DE04181261C}" type="sibTrans" cxnId="{04AFC8AB-0752-1048-8D4F-E31FBA66DCB8}">
      <dgm:prSet/>
      <dgm:spPr/>
      <dgm:t>
        <a:bodyPr/>
        <a:lstStyle/>
        <a:p>
          <a:endParaRPr lang="es-ES_tradnl"/>
        </a:p>
      </dgm:t>
    </dgm:pt>
    <dgm:pt modelId="{4E65F25A-3471-A84F-B05D-60C8FF4F0E88}">
      <dgm:prSet/>
      <dgm:spPr/>
      <dgm:t>
        <a:bodyPr/>
        <a:lstStyle/>
        <a:p>
          <a:r>
            <a:rPr lang="es-ES_tradnl" b="1" dirty="0" smtClean="0">
              <a:solidFill>
                <a:schemeClr val="tx1">
                  <a:lumMod val="95000"/>
                  <a:lumOff val="5000"/>
                </a:schemeClr>
              </a:solidFill>
            </a:rPr>
            <a:t>Regularidad</a:t>
          </a:r>
          <a:endParaRPr lang="es-ES_tradnl" b="1" dirty="0">
            <a:solidFill>
              <a:schemeClr val="tx1">
                <a:lumMod val="95000"/>
                <a:lumOff val="5000"/>
              </a:schemeClr>
            </a:solidFill>
          </a:endParaRPr>
        </a:p>
      </dgm:t>
    </dgm:pt>
    <dgm:pt modelId="{F207BD5D-5545-CD4F-A833-7D8F301C3C90}" type="parTrans" cxnId="{14CA3A9A-F876-3041-9E18-F798E8F53AA6}">
      <dgm:prSet/>
      <dgm:spPr/>
      <dgm:t>
        <a:bodyPr/>
        <a:lstStyle/>
        <a:p>
          <a:endParaRPr lang="es-ES_tradnl"/>
        </a:p>
      </dgm:t>
    </dgm:pt>
    <dgm:pt modelId="{846821D5-D5E1-C249-8F62-D8681FB3D67A}" type="sibTrans" cxnId="{14CA3A9A-F876-3041-9E18-F798E8F53AA6}">
      <dgm:prSet/>
      <dgm:spPr/>
      <dgm:t>
        <a:bodyPr/>
        <a:lstStyle/>
        <a:p>
          <a:endParaRPr lang="es-ES_tradnl"/>
        </a:p>
      </dgm:t>
    </dgm:pt>
    <dgm:pt modelId="{6E1731D7-0FEF-814E-88F5-DE9066C8A3A4}">
      <dgm:prSet/>
      <dgm:spPr/>
      <dgm:t>
        <a:bodyPr/>
        <a:lstStyle/>
        <a:p>
          <a:r>
            <a:rPr lang="es-ES_tradnl" b="1" dirty="0" smtClean="0">
              <a:solidFill>
                <a:schemeClr val="tx1">
                  <a:lumMod val="95000"/>
                  <a:lumOff val="5000"/>
                </a:schemeClr>
              </a:solidFill>
            </a:rPr>
            <a:t>Obligatoriedad</a:t>
          </a:r>
          <a:endParaRPr lang="es-ES_tradnl" b="1" dirty="0">
            <a:solidFill>
              <a:schemeClr val="tx1">
                <a:lumMod val="95000"/>
                <a:lumOff val="5000"/>
              </a:schemeClr>
            </a:solidFill>
          </a:endParaRPr>
        </a:p>
      </dgm:t>
    </dgm:pt>
    <dgm:pt modelId="{F610BEC3-5CA6-B54D-87E2-7D30EC5FBC24}" type="parTrans" cxnId="{865F45E7-D59D-F84F-8309-C24EE5ABCCDB}">
      <dgm:prSet/>
      <dgm:spPr/>
      <dgm:t>
        <a:bodyPr/>
        <a:lstStyle/>
        <a:p>
          <a:endParaRPr lang="es-ES_tradnl"/>
        </a:p>
      </dgm:t>
    </dgm:pt>
    <dgm:pt modelId="{CFC87795-B35F-D54C-9A64-283519CD60E1}" type="sibTrans" cxnId="{865F45E7-D59D-F84F-8309-C24EE5ABCCDB}">
      <dgm:prSet/>
      <dgm:spPr/>
      <dgm:t>
        <a:bodyPr/>
        <a:lstStyle/>
        <a:p>
          <a:endParaRPr lang="es-ES_tradnl"/>
        </a:p>
      </dgm:t>
    </dgm:pt>
    <dgm:pt modelId="{44A0F297-4403-4741-9458-96C8A0577F51}" type="pres">
      <dgm:prSet presAssocID="{25377C78-024F-4B4D-B546-5911D29C49A4}" presName="matrix" presStyleCnt="0">
        <dgm:presLayoutVars>
          <dgm:chMax val="1"/>
          <dgm:dir/>
          <dgm:resizeHandles val="exact"/>
        </dgm:presLayoutVars>
      </dgm:prSet>
      <dgm:spPr/>
      <dgm:t>
        <a:bodyPr/>
        <a:lstStyle/>
        <a:p>
          <a:endParaRPr lang="es-ES_tradnl"/>
        </a:p>
      </dgm:t>
    </dgm:pt>
    <dgm:pt modelId="{520A382E-A186-0442-AF88-5B48D11C183C}" type="pres">
      <dgm:prSet presAssocID="{25377C78-024F-4B4D-B546-5911D29C49A4}" presName="diamond" presStyleLbl="bgShp" presStyleIdx="0" presStyleCnt="1"/>
      <dgm:spPr/>
    </dgm:pt>
    <dgm:pt modelId="{80285783-DB1F-824C-AFEC-28A236457282}" type="pres">
      <dgm:prSet presAssocID="{25377C78-024F-4B4D-B546-5911D29C49A4}" presName="quad1" presStyleLbl="node1" presStyleIdx="0" presStyleCnt="4">
        <dgm:presLayoutVars>
          <dgm:chMax val="0"/>
          <dgm:chPref val="0"/>
          <dgm:bulletEnabled val="1"/>
        </dgm:presLayoutVars>
      </dgm:prSet>
      <dgm:spPr/>
      <dgm:t>
        <a:bodyPr/>
        <a:lstStyle/>
        <a:p>
          <a:endParaRPr lang="es-ES_tradnl"/>
        </a:p>
      </dgm:t>
    </dgm:pt>
    <dgm:pt modelId="{391A3B10-6B9E-9A4F-885D-F8CB08954AC3}" type="pres">
      <dgm:prSet presAssocID="{25377C78-024F-4B4D-B546-5911D29C49A4}" presName="quad2" presStyleLbl="node1" presStyleIdx="1" presStyleCnt="4">
        <dgm:presLayoutVars>
          <dgm:chMax val="0"/>
          <dgm:chPref val="0"/>
          <dgm:bulletEnabled val="1"/>
        </dgm:presLayoutVars>
      </dgm:prSet>
      <dgm:spPr/>
      <dgm:t>
        <a:bodyPr/>
        <a:lstStyle/>
        <a:p>
          <a:endParaRPr lang="es-ES_tradnl"/>
        </a:p>
      </dgm:t>
    </dgm:pt>
    <dgm:pt modelId="{BCF2F465-E1B9-0E44-A610-240EEF19D796}" type="pres">
      <dgm:prSet presAssocID="{25377C78-024F-4B4D-B546-5911D29C49A4}" presName="quad3" presStyleLbl="node1" presStyleIdx="2" presStyleCnt="4">
        <dgm:presLayoutVars>
          <dgm:chMax val="0"/>
          <dgm:chPref val="0"/>
          <dgm:bulletEnabled val="1"/>
        </dgm:presLayoutVars>
      </dgm:prSet>
      <dgm:spPr/>
      <dgm:t>
        <a:bodyPr/>
        <a:lstStyle/>
        <a:p>
          <a:endParaRPr lang="es-ES_tradnl"/>
        </a:p>
      </dgm:t>
    </dgm:pt>
    <dgm:pt modelId="{E040A96B-890F-C745-A168-0EBDD132AFE3}" type="pres">
      <dgm:prSet presAssocID="{25377C78-024F-4B4D-B546-5911D29C49A4}" presName="quad4" presStyleLbl="node1" presStyleIdx="3" presStyleCnt="4">
        <dgm:presLayoutVars>
          <dgm:chMax val="0"/>
          <dgm:chPref val="0"/>
          <dgm:bulletEnabled val="1"/>
        </dgm:presLayoutVars>
      </dgm:prSet>
      <dgm:spPr/>
      <dgm:t>
        <a:bodyPr/>
        <a:lstStyle/>
        <a:p>
          <a:endParaRPr lang="es-ES_tradnl"/>
        </a:p>
      </dgm:t>
    </dgm:pt>
  </dgm:ptLst>
  <dgm:cxnLst>
    <dgm:cxn modelId="{29CE8E04-A425-4644-9274-CB86333ED728}" type="presOf" srcId="{25377C78-024F-4B4D-B546-5911D29C49A4}" destId="{44A0F297-4403-4741-9458-96C8A0577F51}" srcOrd="0" destOrd="0" presId="urn:microsoft.com/office/officeart/2005/8/layout/matrix3"/>
    <dgm:cxn modelId="{865F45E7-D59D-F84F-8309-C24EE5ABCCDB}" srcId="{25377C78-024F-4B4D-B546-5911D29C49A4}" destId="{6E1731D7-0FEF-814E-88F5-DE9066C8A3A4}" srcOrd="3" destOrd="0" parTransId="{F610BEC3-5CA6-B54D-87E2-7D30EC5FBC24}" sibTransId="{CFC87795-B35F-D54C-9A64-283519CD60E1}"/>
    <dgm:cxn modelId="{58BB50CE-5561-B34D-88D2-85830FCED5D3}" type="presOf" srcId="{1BD054A8-4FF0-3D4E-8D25-B335F4A77574}" destId="{391A3B10-6B9E-9A4F-885D-F8CB08954AC3}" srcOrd="0" destOrd="0" presId="urn:microsoft.com/office/officeart/2005/8/layout/matrix3"/>
    <dgm:cxn modelId="{04AFC8AB-0752-1048-8D4F-E31FBA66DCB8}" srcId="{25377C78-024F-4B4D-B546-5911D29C49A4}" destId="{1BD054A8-4FF0-3D4E-8D25-B335F4A77574}" srcOrd="1" destOrd="0" parTransId="{C80598D4-818A-A445-8A3B-A3ED069A93B8}" sibTransId="{6540E90D-3AB4-0B4B-B656-2DE04181261C}"/>
    <dgm:cxn modelId="{29DC9DD8-F01D-7E40-9BFA-7389BF8344D1}" type="presOf" srcId="{6E1731D7-0FEF-814E-88F5-DE9066C8A3A4}" destId="{E040A96B-890F-C745-A168-0EBDD132AFE3}" srcOrd="0" destOrd="0" presId="urn:microsoft.com/office/officeart/2005/8/layout/matrix3"/>
    <dgm:cxn modelId="{2E64D1D0-096A-F54F-BA44-88BBCCE2A48B}" srcId="{25377C78-024F-4B4D-B546-5911D29C49A4}" destId="{25BE1CB2-DF1C-A74A-8E78-A7E9E9381135}" srcOrd="0" destOrd="0" parTransId="{26B933CC-8936-4945-830D-29343F9EE9A4}" sibTransId="{386D9A47-C049-4C45-ACE0-A4FE068392C1}"/>
    <dgm:cxn modelId="{0626F1CA-4773-4443-980D-AA13FCDA4859}" type="presOf" srcId="{25BE1CB2-DF1C-A74A-8E78-A7E9E9381135}" destId="{80285783-DB1F-824C-AFEC-28A236457282}" srcOrd="0" destOrd="0" presId="urn:microsoft.com/office/officeart/2005/8/layout/matrix3"/>
    <dgm:cxn modelId="{14CA3A9A-F876-3041-9E18-F798E8F53AA6}" srcId="{25377C78-024F-4B4D-B546-5911D29C49A4}" destId="{4E65F25A-3471-A84F-B05D-60C8FF4F0E88}" srcOrd="2" destOrd="0" parTransId="{F207BD5D-5545-CD4F-A833-7D8F301C3C90}" sibTransId="{846821D5-D5E1-C249-8F62-D8681FB3D67A}"/>
    <dgm:cxn modelId="{D44DC30E-7393-DC48-9E85-726A2D195DA6}" type="presOf" srcId="{4E65F25A-3471-A84F-B05D-60C8FF4F0E88}" destId="{BCF2F465-E1B9-0E44-A610-240EEF19D796}" srcOrd="0" destOrd="0" presId="urn:microsoft.com/office/officeart/2005/8/layout/matrix3"/>
    <dgm:cxn modelId="{E553E792-FF24-A140-83AE-EA48A4AA4DC6}" type="presParOf" srcId="{44A0F297-4403-4741-9458-96C8A0577F51}" destId="{520A382E-A186-0442-AF88-5B48D11C183C}" srcOrd="0" destOrd="0" presId="urn:microsoft.com/office/officeart/2005/8/layout/matrix3"/>
    <dgm:cxn modelId="{92EB9ACA-7F1E-8742-92CD-10B931E4E2B8}" type="presParOf" srcId="{44A0F297-4403-4741-9458-96C8A0577F51}" destId="{80285783-DB1F-824C-AFEC-28A236457282}" srcOrd="1" destOrd="0" presId="urn:microsoft.com/office/officeart/2005/8/layout/matrix3"/>
    <dgm:cxn modelId="{E86F4C81-DA9B-9845-8B4F-4DBE4DBA2CAB}" type="presParOf" srcId="{44A0F297-4403-4741-9458-96C8A0577F51}" destId="{391A3B10-6B9E-9A4F-885D-F8CB08954AC3}" srcOrd="2" destOrd="0" presId="urn:microsoft.com/office/officeart/2005/8/layout/matrix3"/>
    <dgm:cxn modelId="{CFF04CE3-EA24-B043-B60B-62F9C9B150D0}" type="presParOf" srcId="{44A0F297-4403-4741-9458-96C8A0577F51}" destId="{BCF2F465-E1B9-0E44-A610-240EEF19D796}" srcOrd="3" destOrd="0" presId="urn:microsoft.com/office/officeart/2005/8/layout/matrix3"/>
    <dgm:cxn modelId="{1804DB0F-AA45-3F4E-A8A8-14E4D50F98E8}" type="presParOf" srcId="{44A0F297-4403-4741-9458-96C8A0577F51}" destId="{E040A96B-890F-C745-A168-0EBDD132AFE3}"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42E961-824D-1B45-97C4-6B46408104B5}">
      <dsp:nvSpPr>
        <dsp:cNvPr id="0" name=""/>
        <dsp:cNvSpPr/>
      </dsp:nvSpPr>
      <dsp:spPr>
        <a:xfrm>
          <a:off x="3252485" y="305202"/>
          <a:ext cx="4878729" cy="942510"/>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lang="es-ES_tradnl" sz="1200" b="1" kern="1200" dirty="0" smtClean="0"/>
            <a:t>Regularidad y continuidad del </a:t>
          </a:r>
          <a:r>
            <a:rPr lang="es-ES_tradnl" sz="1200" b="1" kern="1200" dirty="0"/>
            <a:t>suministro</a:t>
          </a:r>
        </a:p>
        <a:p>
          <a:pPr marL="114300" lvl="1" indent="-114300" algn="l" defTabSz="533400">
            <a:lnSpc>
              <a:spcPct val="90000"/>
            </a:lnSpc>
            <a:spcBef>
              <a:spcPct val="0"/>
            </a:spcBef>
            <a:spcAft>
              <a:spcPct val="15000"/>
            </a:spcAft>
            <a:buChar char="•"/>
          </a:pPr>
          <a:r>
            <a:rPr lang="es-ES_tradnl" sz="1200" b="1" kern="1200" dirty="0" smtClean="0"/>
            <a:t>Seguridad y protección </a:t>
          </a:r>
          <a:r>
            <a:rPr lang="es-ES_tradnl" sz="1200" b="1" kern="1200" dirty="0"/>
            <a:t>de instalaciones</a:t>
          </a:r>
        </a:p>
      </dsp:txBody>
      <dsp:txXfrm>
        <a:off x="3252485" y="423016"/>
        <a:ext cx="4525288" cy="706882"/>
      </dsp:txXfrm>
    </dsp:sp>
    <dsp:sp modelId="{D4C41DB7-8781-3848-A7B2-AAF09796AE7D}">
      <dsp:nvSpPr>
        <dsp:cNvPr id="0" name=""/>
        <dsp:cNvSpPr/>
      </dsp:nvSpPr>
      <dsp:spPr>
        <a:xfrm>
          <a:off x="0" y="0"/>
          <a:ext cx="3252486" cy="1552914"/>
        </a:xfrm>
        <a:prstGeom prst="roundRect">
          <a:avLst/>
        </a:prstGeom>
        <a:solidFill>
          <a:schemeClr val="tx2">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s-ES_tradnl" sz="2600" kern="1200" dirty="0" smtClean="0"/>
            <a:t>Calidad del Servicio</a:t>
          </a:r>
          <a:endParaRPr lang="es-ES_tradnl" sz="2600" kern="1200" dirty="0"/>
        </a:p>
      </dsp:txBody>
      <dsp:txXfrm>
        <a:off x="75807" y="75807"/>
        <a:ext cx="3100872" cy="1401300"/>
      </dsp:txXfrm>
    </dsp:sp>
    <dsp:sp modelId="{B45A864B-3D7B-E245-9977-A9DB46BC3068}">
      <dsp:nvSpPr>
        <dsp:cNvPr id="0" name=""/>
        <dsp:cNvSpPr/>
      </dsp:nvSpPr>
      <dsp:spPr>
        <a:xfrm>
          <a:off x="3252485" y="1983126"/>
          <a:ext cx="4878729" cy="1003074"/>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lang="es-ES_tradnl" sz="1200" b="1" kern="1200" dirty="0" smtClean="0"/>
            <a:t>Mantención es exigencia de calidad incorporada en programas regulares para instalaciones.</a:t>
          </a:r>
          <a:endParaRPr lang="es-ES_tradnl" sz="1200" b="1" kern="1200" dirty="0"/>
        </a:p>
        <a:p>
          <a:pPr marL="114300" lvl="1" indent="-114300" algn="l" defTabSz="533400">
            <a:lnSpc>
              <a:spcPct val="90000"/>
            </a:lnSpc>
            <a:spcBef>
              <a:spcPct val="0"/>
            </a:spcBef>
            <a:spcAft>
              <a:spcPct val="15000"/>
            </a:spcAft>
            <a:buChar char="•"/>
          </a:pPr>
          <a:r>
            <a:rPr lang="es-ES_tradnl" sz="1200" b="1" kern="1200" dirty="0" smtClean="0"/>
            <a:t>Se construyen considerando el bien protegido MA lo que incorporar esta variable en mantención.</a:t>
          </a:r>
          <a:endParaRPr lang="es-ES_tradnl" sz="1200" b="1" kern="1200" dirty="0"/>
        </a:p>
      </dsp:txBody>
      <dsp:txXfrm>
        <a:off x="3252485" y="2108510"/>
        <a:ext cx="4502576" cy="752306"/>
      </dsp:txXfrm>
    </dsp:sp>
    <dsp:sp modelId="{62D62CE2-98F2-8E48-AACE-64A66F3F82B5}">
      <dsp:nvSpPr>
        <dsp:cNvPr id="0" name=""/>
        <dsp:cNvSpPr/>
      </dsp:nvSpPr>
      <dsp:spPr>
        <a:xfrm>
          <a:off x="0" y="1708206"/>
          <a:ext cx="3252486" cy="1552914"/>
        </a:xfrm>
        <a:prstGeom prst="roundRect">
          <a:avLst/>
        </a:prstGeom>
        <a:solidFill>
          <a:schemeClr val="tx2">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s-ES_tradnl" sz="2600" kern="1200" dirty="0" smtClean="0"/>
            <a:t>Gestión del riesgo de afectación y respeto </a:t>
          </a:r>
          <a:r>
            <a:rPr lang="es-ES_tradnl" sz="2600" kern="1200" dirty="0"/>
            <a:t>al medioambiente</a:t>
          </a:r>
        </a:p>
      </dsp:txBody>
      <dsp:txXfrm>
        <a:off x="75807" y="1784013"/>
        <a:ext cx="3100872" cy="1401300"/>
      </dsp:txXfrm>
    </dsp:sp>
    <dsp:sp modelId="{6C61EF7B-8604-1B44-A281-9B5942C4D038}">
      <dsp:nvSpPr>
        <dsp:cNvPr id="0" name=""/>
        <dsp:cNvSpPr/>
      </dsp:nvSpPr>
      <dsp:spPr>
        <a:xfrm>
          <a:off x="3252485" y="3674817"/>
          <a:ext cx="4878729" cy="1036104"/>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lang="es-ES_tradnl" sz="1200" b="1" kern="1200" dirty="0" smtClean="0"/>
            <a:t>En las proyecciones la tala lícita habilita la reparación o indemnización.</a:t>
          </a:r>
          <a:endParaRPr lang="es-ES_tradnl" sz="1200" b="1" kern="1200" dirty="0"/>
        </a:p>
        <a:p>
          <a:pPr marL="114300" lvl="1" indent="-114300" algn="l" defTabSz="533400">
            <a:lnSpc>
              <a:spcPct val="90000"/>
            </a:lnSpc>
            <a:spcBef>
              <a:spcPct val="0"/>
            </a:spcBef>
            <a:spcAft>
              <a:spcPct val="15000"/>
            </a:spcAft>
            <a:buChar char="•"/>
          </a:pPr>
          <a:r>
            <a:rPr lang="es-ES_tradnl" sz="1200" b="1" kern="1200" dirty="0" smtClean="0"/>
            <a:t>En régimen, el pago de indemnizaciones depende de la ubicación del árbol y su gestión.</a:t>
          </a:r>
          <a:endParaRPr lang="es-ES_tradnl" sz="1200" b="1" kern="1200" dirty="0"/>
        </a:p>
      </dsp:txBody>
      <dsp:txXfrm>
        <a:off x="3252485" y="3804330"/>
        <a:ext cx="4490190" cy="777078"/>
      </dsp:txXfrm>
    </dsp:sp>
    <dsp:sp modelId="{72E37646-934F-9C43-9E88-3127F223937E}">
      <dsp:nvSpPr>
        <dsp:cNvPr id="0" name=""/>
        <dsp:cNvSpPr/>
      </dsp:nvSpPr>
      <dsp:spPr>
        <a:xfrm>
          <a:off x="0" y="3416412"/>
          <a:ext cx="3252486" cy="1552914"/>
        </a:xfrm>
        <a:prstGeom prst="roundRect">
          <a:avLst/>
        </a:prstGeom>
        <a:solidFill>
          <a:schemeClr val="tx2">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60960" rIns="12192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ES_tradnl" sz="3200" kern="1200" dirty="0"/>
            <a:t>Reparaciones e Indemnizaciones</a:t>
          </a:r>
        </a:p>
        <a:p>
          <a:pPr>
            <a:spcBef>
              <a:spcPct val="0"/>
            </a:spcBef>
          </a:pPr>
          <a:endParaRPr lang="es-ES_tradnl" sz="3200" dirty="0"/>
        </a:p>
      </dsp:txBody>
      <dsp:txXfrm>
        <a:off x="75807" y="3492219"/>
        <a:ext cx="3100872" cy="14013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0A382E-A186-0442-AF88-5B48D11C183C}">
      <dsp:nvSpPr>
        <dsp:cNvPr id="0" name=""/>
        <dsp:cNvSpPr/>
      </dsp:nvSpPr>
      <dsp:spPr>
        <a:xfrm>
          <a:off x="2647245" y="0"/>
          <a:ext cx="3567288" cy="3567288"/>
        </a:xfrm>
        <a:prstGeom prst="diamond">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0285783-DB1F-824C-AFEC-28A236457282}">
      <dsp:nvSpPr>
        <dsp:cNvPr id="0" name=""/>
        <dsp:cNvSpPr/>
      </dsp:nvSpPr>
      <dsp:spPr>
        <a:xfrm>
          <a:off x="2986137" y="338892"/>
          <a:ext cx="1391242" cy="1391242"/>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b="1" kern="1200" dirty="0" smtClean="0">
              <a:solidFill>
                <a:schemeClr val="tx1">
                  <a:lumMod val="95000"/>
                  <a:lumOff val="5000"/>
                </a:schemeClr>
              </a:solidFill>
            </a:rPr>
            <a:t>Continuidad</a:t>
          </a:r>
          <a:endParaRPr lang="es-ES" sz="1400" b="1" kern="1200" dirty="0">
            <a:solidFill>
              <a:schemeClr val="tx1">
                <a:lumMod val="95000"/>
                <a:lumOff val="5000"/>
              </a:schemeClr>
            </a:solidFill>
          </a:endParaRPr>
        </a:p>
      </dsp:txBody>
      <dsp:txXfrm>
        <a:off x="3054052" y="406807"/>
        <a:ext cx="1255412" cy="1255412"/>
      </dsp:txXfrm>
    </dsp:sp>
    <dsp:sp modelId="{391A3B10-6B9E-9A4F-885D-F8CB08954AC3}">
      <dsp:nvSpPr>
        <dsp:cNvPr id="0" name=""/>
        <dsp:cNvSpPr/>
      </dsp:nvSpPr>
      <dsp:spPr>
        <a:xfrm>
          <a:off x="4484398" y="338892"/>
          <a:ext cx="1391242" cy="1391242"/>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_tradnl" sz="1400" b="1" kern="1200" dirty="0" smtClean="0">
              <a:solidFill>
                <a:schemeClr val="tx1">
                  <a:lumMod val="95000"/>
                  <a:lumOff val="5000"/>
                </a:schemeClr>
              </a:solidFill>
            </a:rPr>
            <a:t>Seguridad</a:t>
          </a:r>
          <a:endParaRPr lang="es-ES_tradnl" sz="1400" b="1" kern="1200" dirty="0">
            <a:solidFill>
              <a:schemeClr val="tx1">
                <a:lumMod val="95000"/>
                <a:lumOff val="5000"/>
              </a:schemeClr>
            </a:solidFill>
          </a:endParaRPr>
        </a:p>
      </dsp:txBody>
      <dsp:txXfrm>
        <a:off x="4552313" y="406807"/>
        <a:ext cx="1255412" cy="1255412"/>
      </dsp:txXfrm>
    </dsp:sp>
    <dsp:sp modelId="{BCF2F465-E1B9-0E44-A610-240EEF19D796}">
      <dsp:nvSpPr>
        <dsp:cNvPr id="0" name=""/>
        <dsp:cNvSpPr/>
      </dsp:nvSpPr>
      <dsp:spPr>
        <a:xfrm>
          <a:off x="2986137" y="1837153"/>
          <a:ext cx="1391242" cy="1391242"/>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_tradnl" sz="1400" b="1" kern="1200" dirty="0" smtClean="0">
              <a:solidFill>
                <a:schemeClr val="tx1">
                  <a:lumMod val="95000"/>
                  <a:lumOff val="5000"/>
                </a:schemeClr>
              </a:solidFill>
            </a:rPr>
            <a:t>Regularidad</a:t>
          </a:r>
          <a:endParaRPr lang="es-ES_tradnl" sz="1400" b="1" kern="1200" dirty="0">
            <a:solidFill>
              <a:schemeClr val="tx1">
                <a:lumMod val="95000"/>
                <a:lumOff val="5000"/>
              </a:schemeClr>
            </a:solidFill>
          </a:endParaRPr>
        </a:p>
      </dsp:txBody>
      <dsp:txXfrm>
        <a:off x="3054052" y="1905068"/>
        <a:ext cx="1255412" cy="1255412"/>
      </dsp:txXfrm>
    </dsp:sp>
    <dsp:sp modelId="{E040A96B-890F-C745-A168-0EBDD132AFE3}">
      <dsp:nvSpPr>
        <dsp:cNvPr id="0" name=""/>
        <dsp:cNvSpPr/>
      </dsp:nvSpPr>
      <dsp:spPr>
        <a:xfrm>
          <a:off x="4484398" y="1837153"/>
          <a:ext cx="1391242" cy="1391242"/>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_tradnl" sz="1400" b="1" kern="1200" dirty="0" smtClean="0">
              <a:solidFill>
                <a:schemeClr val="tx1">
                  <a:lumMod val="95000"/>
                  <a:lumOff val="5000"/>
                </a:schemeClr>
              </a:solidFill>
            </a:rPr>
            <a:t>Obligatoriedad</a:t>
          </a:r>
          <a:endParaRPr lang="es-ES_tradnl" sz="1400" b="1" kern="1200" dirty="0">
            <a:solidFill>
              <a:schemeClr val="tx1">
                <a:lumMod val="95000"/>
                <a:lumOff val="5000"/>
              </a:schemeClr>
            </a:solidFill>
          </a:endParaRPr>
        </a:p>
      </dsp:txBody>
      <dsp:txXfrm>
        <a:off x="4552313" y="1905068"/>
        <a:ext cx="1255412" cy="12554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0A382E-A186-0442-AF88-5B48D11C183C}">
      <dsp:nvSpPr>
        <dsp:cNvPr id="0" name=""/>
        <dsp:cNvSpPr/>
      </dsp:nvSpPr>
      <dsp:spPr>
        <a:xfrm>
          <a:off x="197555" y="0"/>
          <a:ext cx="3567288" cy="3567288"/>
        </a:xfrm>
        <a:prstGeom prst="diamond">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0285783-DB1F-824C-AFEC-28A236457282}">
      <dsp:nvSpPr>
        <dsp:cNvPr id="0" name=""/>
        <dsp:cNvSpPr/>
      </dsp:nvSpPr>
      <dsp:spPr>
        <a:xfrm>
          <a:off x="536448" y="338892"/>
          <a:ext cx="1391242" cy="1391242"/>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b="1" kern="1200" dirty="0" smtClean="0">
              <a:solidFill>
                <a:schemeClr val="tx1">
                  <a:lumMod val="95000"/>
                  <a:lumOff val="5000"/>
                </a:schemeClr>
              </a:solidFill>
            </a:rPr>
            <a:t>Continuidad</a:t>
          </a:r>
          <a:endParaRPr lang="es-ES" sz="1400" b="1" kern="1200" dirty="0">
            <a:solidFill>
              <a:schemeClr val="tx1">
                <a:lumMod val="95000"/>
                <a:lumOff val="5000"/>
              </a:schemeClr>
            </a:solidFill>
          </a:endParaRPr>
        </a:p>
      </dsp:txBody>
      <dsp:txXfrm>
        <a:off x="604363" y="406807"/>
        <a:ext cx="1255412" cy="1255412"/>
      </dsp:txXfrm>
    </dsp:sp>
    <dsp:sp modelId="{391A3B10-6B9E-9A4F-885D-F8CB08954AC3}">
      <dsp:nvSpPr>
        <dsp:cNvPr id="0" name=""/>
        <dsp:cNvSpPr/>
      </dsp:nvSpPr>
      <dsp:spPr>
        <a:xfrm>
          <a:off x="2034709" y="338892"/>
          <a:ext cx="1391242" cy="1391242"/>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_tradnl" sz="1400" b="1" kern="1200" dirty="0" smtClean="0">
              <a:solidFill>
                <a:schemeClr val="tx1">
                  <a:lumMod val="95000"/>
                  <a:lumOff val="5000"/>
                </a:schemeClr>
              </a:solidFill>
            </a:rPr>
            <a:t>Seguridad</a:t>
          </a:r>
          <a:endParaRPr lang="es-ES_tradnl" sz="1400" b="1" kern="1200" dirty="0">
            <a:solidFill>
              <a:schemeClr val="tx1">
                <a:lumMod val="95000"/>
                <a:lumOff val="5000"/>
              </a:schemeClr>
            </a:solidFill>
          </a:endParaRPr>
        </a:p>
      </dsp:txBody>
      <dsp:txXfrm>
        <a:off x="2102624" y="406807"/>
        <a:ext cx="1255412" cy="1255412"/>
      </dsp:txXfrm>
    </dsp:sp>
    <dsp:sp modelId="{BCF2F465-E1B9-0E44-A610-240EEF19D796}">
      <dsp:nvSpPr>
        <dsp:cNvPr id="0" name=""/>
        <dsp:cNvSpPr/>
      </dsp:nvSpPr>
      <dsp:spPr>
        <a:xfrm>
          <a:off x="536448" y="1837153"/>
          <a:ext cx="1391242" cy="1391242"/>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_tradnl" sz="1400" b="1" kern="1200" dirty="0" smtClean="0">
              <a:solidFill>
                <a:schemeClr val="tx1">
                  <a:lumMod val="95000"/>
                  <a:lumOff val="5000"/>
                </a:schemeClr>
              </a:solidFill>
            </a:rPr>
            <a:t>Regularidad</a:t>
          </a:r>
          <a:endParaRPr lang="es-ES_tradnl" sz="1400" b="1" kern="1200" dirty="0">
            <a:solidFill>
              <a:schemeClr val="tx1">
                <a:lumMod val="95000"/>
                <a:lumOff val="5000"/>
              </a:schemeClr>
            </a:solidFill>
          </a:endParaRPr>
        </a:p>
      </dsp:txBody>
      <dsp:txXfrm>
        <a:off x="604363" y="1905068"/>
        <a:ext cx="1255412" cy="1255412"/>
      </dsp:txXfrm>
    </dsp:sp>
    <dsp:sp modelId="{E040A96B-890F-C745-A168-0EBDD132AFE3}">
      <dsp:nvSpPr>
        <dsp:cNvPr id="0" name=""/>
        <dsp:cNvSpPr/>
      </dsp:nvSpPr>
      <dsp:spPr>
        <a:xfrm>
          <a:off x="2034709" y="1837153"/>
          <a:ext cx="1391242" cy="1391242"/>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_tradnl" sz="1400" b="1" kern="1200" dirty="0" smtClean="0">
              <a:solidFill>
                <a:schemeClr val="tx1">
                  <a:lumMod val="95000"/>
                  <a:lumOff val="5000"/>
                </a:schemeClr>
              </a:solidFill>
            </a:rPr>
            <a:t>Obligatoriedad</a:t>
          </a:r>
          <a:endParaRPr lang="es-ES_tradnl" sz="1400" b="1" kern="1200" dirty="0">
            <a:solidFill>
              <a:schemeClr val="tx1">
                <a:lumMod val="95000"/>
                <a:lumOff val="5000"/>
              </a:schemeClr>
            </a:solidFill>
          </a:endParaRPr>
        </a:p>
      </dsp:txBody>
      <dsp:txXfrm>
        <a:off x="2102624" y="1905068"/>
        <a:ext cx="1255412" cy="1255412"/>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8D0132-5620-F341-A44F-204241210328}" type="datetimeFigureOut">
              <a:rPr lang="es-ES_tradnl" smtClean="0"/>
              <a:t>28/8/18</a:t>
            </a:fld>
            <a:endParaRPr lang="es-ES_tradn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los estilos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2BCC8D-DDB4-4745-883F-1033CCBA6EFF}" type="slidenum">
              <a:rPr lang="es-ES_tradnl" smtClean="0"/>
              <a:t>‹Nr.›</a:t>
            </a:fld>
            <a:endParaRPr lang="es-ES_tradnl"/>
          </a:p>
        </p:txBody>
      </p:sp>
    </p:spTree>
    <p:extLst>
      <p:ext uri="{BB962C8B-B14F-4D97-AF65-F5344CB8AC3E}">
        <p14:creationId xmlns:p14="http://schemas.microsoft.com/office/powerpoint/2010/main" val="660008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ED863A82-34B7-8F46-A485-EDEA60E04B9E}" type="datetimeFigureOut">
              <a:rPr lang="es-ES" smtClean="0"/>
              <a:t>28/8/18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B1E53E5-C818-004C-8336-E29E277D2544}" type="slidenum">
              <a:rPr lang="es-ES" smtClean="0"/>
              <a:t>‹Nr.›</a:t>
            </a:fld>
            <a:endParaRPr lang="es-ES"/>
          </a:p>
        </p:txBody>
      </p:sp>
    </p:spTree>
    <p:extLst>
      <p:ext uri="{BB962C8B-B14F-4D97-AF65-F5344CB8AC3E}">
        <p14:creationId xmlns:p14="http://schemas.microsoft.com/office/powerpoint/2010/main" val="2736731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D863A82-34B7-8F46-A485-EDEA60E04B9E}" type="datetimeFigureOut">
              <a:rPr lang="es-ES" smtClean="0"/>
              <a:t>28/8/18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B1E53E5-C818-004C-8336-E29E277D2544}" type="slidenum">
              <a:rPr lang="es-ES" smtClean="0"/>
              <a:t>‹Nr.›</a:t>
            </a:fld>
            <a:endParaRPr lang="es-ES"/>
          </a:p>
        </p:txBody>
      </p:sp>
    </p:spTree>
    <p:extLst>
      <p:ext uri="{BB962C8B-B14F-4D97-AF65-F5344CB8AC3E}">
        <p14:creationId xmlns:p14="http://schemas.microsoft.com/office/powerpoint/2010/main" val="1442062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D863A82-34B7-8F46-A485-EDEA60E04B9E}" type="datetimeFigureOut">
              <a:rPr lang="es-ES" smtClean="0"/>
              <a:t>28/8/18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B1E53E5-C818-004C-8336-E29E277D2544}" type="slidenum">
              <a:rPr lang="es-ES" smtClean="0"/>
              <a:t>‹Nr.›</a:t>
            </a:fld>
            <a:endParaRPr lang="es-ES"/>
          </a:p>
        </p:txBody>
      </p:sp>
    </p:spTree>
    <p:extLst>
      <p:ext uri="{BB962C8B-B14F-4D97-AF65-F5344CB8AC3E}">
        <p14:creationId xmlns:p14="http://schemas.microsoft.com/office/powerpoint/2010/main" val="4066277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D863A82-34B7-8F46-A485-EDEA60E04B9E}" type="datetimeFigureOut">
              <a:rPr lang="es-ES" smtClean="0"/>
              <a:t>28/8/18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B1E53E5-C818-004C-8336-E29E277D2544}" type="slidenum">
              <a:rPr lang="es-ES" smtClean="0"/>
              <a:t>‹Nr.›</a:t>
            </a:fld>
            <a:endParaRPr lang="es-ES"/>
          </a:p>
        </p:txBody>
      </p:sp>
    </p:spTree>
    <p:extLst>
      <p:ext uri="{BB962C8B-B14F-4D97-AF65-F5344CB8AC3E}">
        <p14:creationId xmlns:p14="http://schemas.microsoft.com/office/powerpoint/2010/main" val="381571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ED863A82-34B7-8F46-A485-EDEA60E04B9E}" type="datetimeFigureOut">
              <a:rPr lang="es-ES" smtClean="0"/>
              <a:t>28/8/18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B1E53E5-C818-004C-8336-E29E277D2544}" type="slidenum">
              <a:rPr lang="es-ES" smtClean="0"/>
              <a:t>‹Nr.›</a:t>
            </a:fld>
            <a:endParaRPr lang="es-ES"/>
          </a:p>
        </p:txBody>
      </p:sp>
    </p:spTree>
    <p:extLst>
      <p:ext uri="{BB962C8B-B14F-4D97-AF65-F5344CB8AC3E}">
        <p14:creationId xmlns:p14="http://schemas.microsoft.com/office/powerpoint/2010/main" val="3494121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ED863A82-34B7-8F46-A485-EDEA60E04B9E}" type="datetimeFigureOut">
              <a:rPr lang="es-ES" smtClean="0"/>
              <a:t>28/8/18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B1E53E5-C818-004C-8336-E29E277D2544}" type="slidenum">
              <a:rPr lang="es-ES" smtClean="0"/>
              <a:t>‹Nr.›</a:t>
            </a:fld>
            <a:endParaRPr lang="es-ES"/>
          </a:p>
        </p:txBody>
      </p:sp>
    </p:spTree>
    <p:extLst>
      <p:ext uri="{BB962C8B-B14F-4D97-AF65-F5344CB8AC3E}">
        <p14:creationId xmlns:p14="http://schemas.microsoft.com/office/powerpoint/2010/main" val="1121192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ED863A82-34B7-8F46-A485-EDEA60E04B9E}" type="datetimeFigureOut">
              <a:rPr lang="es-ES" smtClean="0"/>
              <a:t>28/8/18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EB1E53E5-C818-004C-8336-E29E277D2544}" type="slidenum">
              <a:rPr lang="es-ES" smtClean="0"/>
              <a:t>‹Nr.›</a:t>
            </a:fld>
            <a:endParaRPr lang="es-ES"/>
          </a:p>
        </p:txBody>
      </p:sp>
    </p:spTree>
    <p:extLst>
      <p:ext uri="{BB962C8B-B14F-4D97-AF65-F5344CB8AC3E}">
        <p14:creationId xmlns:p14="http://schemas.microsoft.com/office/powerpoint/2010/main" val="166412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ED863A82-34B7-8F46-A485-EDEA60E04B9E}" type="datetimeFigureOut">
              <a:rPr lang="es-ES" smtClean="0"/>
              <a:t>28/8/18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EB1E53E5-C818-004C-8336-E29E277D2544}" type="slidenum">
              <a:rPr lang="es-ES" smtClean="0"/>
              <a:t>‹Nr.›</a:t>
            </a:fld>
            <a:endParaRPr lang="es-ES"/>
          </a:p>
        </p:txBody>
      </p:sp>
    </p:spTree>
    <p:extLst>
      <p:ext uri="{BB962C8B-B14F-4D97-AF65-F5344CB8AC3E}">
        <p14:creationId xmlns:p14="http://schemas.microsoft.com/office/powerpoint/2010/main" val="2430677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D863A82-34B7-8F46-A485-EDEA60E04B9E}" type="datetimeFigureOut">
              <a:rPr lang="es-ES" smtClean="0"/>
              <a:t>28/8/18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EB1E53E5-C818-004C-8336-E29E277D2544}" type="slidenum">
              <a:rPr lang="es-ES" smtClean="0"/>
              <a:t>‹Nr.›</a:t>
            </a:fld>
            <a:endParaRPr lang="es-ES"/>
          </a:p>
        </p:txBody>
      </p:sp>
    </p:spTree>
    <p:extLst>
      <p:ext uri="{BB962C8B-B14F-4D97-AF65-F5344CB8AC3E}">
        <p14:creationId xmlns:p14="http://schemas.microsoft.com/office/powerpoint/2010/main" val="320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ED863A82-34B7-8F46-A485-EDEA60E04B9E}" type="datetimeFigureOut">
              <a:rPr lang="es-ES" smtClean="0"/>
              <a:t>28/8/18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B1E53E5-C818-004C-8336-E29E277D2544}" type="slidenum">
              <a:rPr lang="es-ES" smtClean="0"/>
              <a:t>‹Nr.›</a:t>
            </a:fld>
            <a:endParaRPr lang="es-ES"/>
          </a:p>
        </p:txBody>
      </p:sp>
    </p:spTree>
    <p:extLst>
      <p:ext uri="{BB962C8B-B14F-4D97-AF65-F5344CB8AC3E}">
        <p14:creationId xmlns:p14="http://schemas.microsoft.com/office/powerpoint/2010/main" val="1432488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ED863A82-34B7-8F46-A485-EDEA60E04B9E}" type="datetimeFigureOut">
              <a:rPr lang="es-ES" smtClean="0"/>
              <a:t>28/8/18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B1E53E5-C818-004C-8336-E29E277D2544}" type="slidenum">
              <a:rPr lang="es-ES" smtClean="0"/>
              <a:t>‹Nr.›</a:t>
            </a:fld>
            <a:endParaRPr lang="es-ES"/>
          </a:p>
        </p:txBody>
      </p:sp>
    </p:spTree>
    <p:extLst>
      <p:ext uri="{BB962C8B-B14F-4D97-AF65-F5344CB8AC3E}">
        <p14:creationId xmlns:p14="http://schemas.microsoft.com/office/powerpoint/2010/main" val="1271230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863A82-34B7-8F46-A485-EDEA60E04B9E}" type="datetimeFigureOut">
              <a:rPr lang="es-ES" smtClean="0"/>
              <a:t>28/8/18</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1E53E5-C818-004C-8336-E29E277D2544}" type="slidenum">
              <a:rPr lang="es-ES" smtClean="0"/>
              <a:t>‹Nr.›</a:t>
            </a:fld>
            <a:endParaRPr lang="es-ES"/>
          </a:p>
        </p:txBody>
      </p:sp>
    </p:spTree>
    <p:extLst>
      <p:ext uri="{BB962C8B-B14F-4D97-AF65-F5344CB8AC3E}">
        <p14:creationId xmlns:p14="http://schemas.microsoft.com/office/powerpoint/2010/main" val="16388588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9000" r="-9000"/>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732098" y="185878"/>
            <a:ext cx="7937339" cy="1839692"/>
          </a:xfrm>
        </p:spPr>
        <p:txBody>
          <a:bodyPr/>
          <a:lstStyle/>
          <a:p>
            <a:r>
              <a:rPr lang="es-ES_tradnl" b="1" dirty="0"/>
              <a:t>Vegetación, franjas de seguridad y mantención de líneas eléctricas</a:t>
            </a:r>
            <a:endParaRPr lang="es-ES" b="1" dirty="0"/>
          </a:p>
        </p:txBody>
      </p:sp>
      <p:sp>
        <p:nvSpPr>
          <p:cNvPr id="3" name="Subtítulo 2"/>
          <p:cNvSpPr>
            <a:spLocks noGrp="1"/>
          </p:cNvSpPr>
          <p:nvPr>
            <p:ph type="subTitle" idx="1"/>
          </p:nvPr>
        </p:nvSpPr>
        <p:spPr>
          <a:xfrm>
            <a:off x="4236333" y="6045844"/>
            <a:ext cx="4786132" cy="707985"/>
          </a:xfrm>
        </p:spPr>
        <p:txBody>
          <a:bodyPr/>
          <a:lstStyle/>
          <a:p>
            <a:pPr algn="r"/>
            <a:r>
              <a:rPr lang="es-ES" sz="2000" b="1" dirty="0">
                <a:solidFill>
                  <a:schemeClr val="tx1"/>
                </a:solidFill>
              </a:rPr>
              <a:t>Sergio </a:t>
            </a:r>
            <a:r>
              <a:rPr lang="es-ES" sz="2000" b="1" dirty="0" err="1">
                <a:solidFill>
                  <a:schemeClr val="tx1"/>
                </a:solidFill>
              </a:rPr>
              <a:t>Corvalán</a:t>
            </a:r>
            <a:r>
              <a:rPr lang="es-ES" sz="2000" b="1" dirty="0">
                <a:solidFill>
                  <a:schemeClr val="tx1"/>
                </a:solidFill>
              </a:rPr>
              <a:t> Valenzuela</a:t>
            </a:r>
            <a:r>
              <a:rPr lang="es-ES" dirty="0"/>
              <a:t>.</a:t>
            </a:r>
          </a:p>
        </p:txBody>
      </p:sp>
    </p:spTree>
    <p:extLst>
      <p:ext uri="{BB962C8B-B14F-4D97-AF65-F5344CB8AC3E}">
        <p14:creationId xmlns:p14="http://schemas.microsoft.com/office/powerpoint/2010/main" val="35671743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Poda Eléctrica</a:t>
            </a:r>
          </a:p>
        </p:txBody>
      </p:sp>
      <p:sp>
        <p:nvSpPr>
          <p:cNvPr id="3" name="Marcador de contenido 2"/>
          <p:cNvSpPr>
            <a:spLocks noGrp="1"/>
          </p:cNvSpPr>
          <p:nvPr>
            <p:ph idx="1"/>
          </p:nvPr>
        </p:nvSpPr>
        <p:spPr/>
        <p:txBody>
          <a:bodyPr>
            <a:normAutofit fontScale="92500"/>
          </a:bodyPr>
          <a:lstStyle/>
          <a:p>
            <a:pPr marL="0" indent="0" algn="just">
              <a:buNone/>
            </a:pPr>
            <a:r>
              <a:rPr lang="es-ES" b="1" dirty="0">
                <a:solidFill>
                  <a:schemeClr val="bg1"/>
                </a:solidFill>
              </a:rPr>
              <a:t>La LGSE de 1925</a:t>
            </a:r>
          </a:p>
          <a:p>
            <a:pPr marL="0" indent="0" algn="just">
              <a:buNone/>
            </a:pPr>
            <a:r>
              <a:rPr lang="es-ES" b="1" dirty="0">
                <a:solidFill>
                  <a:schemeClr val="bg1"/>
                </a:solidFill>
              </a:rPr>
              <a:t>Art. 51</a:t>
            </a:r>
            <a:r>
              <a:rPr lang="es-ES" dirty="0">
                <a:solidFill>
                  <a:schemeClr val="bg1"/>
                </a:solidFill>
              </a:rPr>
              <a:t>. El dueño del predio sirviente está obligado a permitir la entrada de inspectores y obreros para </a:t>
            </a:r>
            <a:r>
              <a:rPr lang="es-ES" b="1" dirty="0">
                <a:solidFill>
                  <a:schemeClr val="bg1"/>
                </a:solidFill>
              </a:rPr>
              <a:t>efectuar trabajos de reparación y mantenimiento de las líneas, quienes procederán bajo la responsabilidad del concesionario </a:t>
            </a:r>
            <a:r>
              <a:rPr lang="es-ES" dirty="0">
                <a:solidFill>
                  <a:schemeClr val="bg1"/>
                </a:solidFill>
              </a:rPr>
              <a:t>a quien dichas líneas pertenezcan. </a:t>
            </a:r>
            <a:r>
              <a:rPr lang="es-ES" b="1" dirty="0">
                <a:solidFill>
                  <a:schemeClr val="bg1"/>
                </a:solidFill>
              </a:rPr>
              <a:t>Asimismo el dueño del predio sirviente está obligado a permitir la entrada de los materiales necesarios </a:t>
            </a:r>
            <a:r>
              <a:rPr lang="es-ES" dirty="0">
                <a:solidFill>
                  <a:schemeClr val="bg1"/>
                </a:solidFill>
              </a:rPr>
              <a:t>para estos trabajos.</a:t>
            </a: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1700068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Poda Eléctrica</a:t>
            </a:r>
          </a:p>
        </p:txBody>
      </p:sp>
      <p:sp>
        <p:nvSpPr>
          <p:cNvPr id="3" name="Marcador de contenido 2"/>
          <p:cNvSpPr>
            <a:spLocks noGrp="1"/>
          </p:cNvSpPr>
          <p:nvPr>
            <p:ph idx="1"/>
          </p:nvPr>
        </p:nvSpPr>
        <p:spPr/>
        <p:txBody>
          <a:bodyPr>
            <a:normAutofit/>
          </a:bodyPr>
          <a:lstStyle/>
          <a:p>
            <a:pPr marL="0" indent="0" algn="just">
              <a:buNone/>
            </a:pPr>
            <a:r>
              <a:rPr lang="es-ES" b="1" dirty="0">
                <a:solidFill>
                  <a:schemeClr val="bg1"/>
                </a:solidFill>
              </a:rPr>
              <a:t>La LGSE de 1925</a:t>
            </a:r>
          </a:p>
          <a:p>
            <a:pPr marL="0" indent="0" algn="just">
              <a:buNone/>
            </a:pPr>
            <a:r>
              <a:rPr lang="es-ES" dirty="0">
                <a:solidFill>
                  <a:schemeClr val="bg1"/>
                </a:solidFill>
              </a:rPr>
              <a:t>Art. 52. El </a:t>
            </a:r>
            <a:r>
              <a:rPr lang="es-ES" b="1" dirty="0">
                <a:solidFill>
                  <a:schemeClr val="bg1"/>
                </a:solidFill>
              </a:rPr>
              <a:t>dueño del predio sirviente no podrá hacer plantaciones, construcciones </a:t>
            </a:r>
            <a:r>
              <a:rPr lang="es-ES" dirty="0">
                <a:solidFill>
                  <a:schemeClr val="bg1"/>
                </a:solidFill>
              </a:rPr>
              <a:t>ni obras de otra naturaleza que </a:t>
            </a:r>
            <a:r>
              <a:rPr lang="es-ES" b="1" dirty="0">
                <a:solidFill>
                  <a:schemeClr val="bg1"/>
                </a:solidFill>
              </a:rPr>
              <a:t>perturben el libre ejercicio de las servidumbres</a:t>
            </a:r>
            <a:r>
              <a:rPr lang="es-ES" dirty="0">
                <a:solidFill>
                  <a:schemeClr val="bg1"/>
                </a:solidFill>
              </a:rPr>
              <a:t> establecidas por esta ley.</a:t>
            </a:r>
          </a:p>
          <a:p>
            <a:pPr algn="just"/>
            <a:endParaRPr lang="es-ES" dirty="0">
              <a:solidFill>
                <a:schemeClr val="bg1"/>
              </a:solidFill>
            </a:endParaRPr>
          </a:p>
        </p:txBody>
      </p:sp>
    </p:spTree>
    <p:extLst>
      <p:ext uri="{BB962C8B-B14F-4D97-AF65-F5344CB8AC3E}">
        <p14:creationId xmlns:p14="http://schemas.microsoft.com/office/powerpoint/2010/main" val="3759520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Poda Eléctrica</a:t>
            </a:r>
          </a:p>
        </p:txBody>
      </p:sp>
      <p:sp>
        <p:nvSpPr>
          <p:cNvPr id="3" name="Marcador de contenido 2"/>
          <p:cNvSpPr>
            <a:spLocks noGrp="1"/>
          </p:cNvSpPr>
          <p:nvPr>
            <p:ph idx="1"/>
          </p:nvPr>
        </p:nvSpPr>
        <p:spPr/>
        <p:txBody>
          <a:bodyPr>
            <a:normAutofit/>
          </a:bodyPr>
          <a:lstStyle/>
          <a:p>
            <a:pPr marL="0" indent="0" algn="just">
              <a:buNone/>
            </a:pPr>
            <a:r>
              <a:rPr lang="es-ES" b="1" dirty="0">
                <a:solidFill>
                  <a:schemeClr val="bg1"/>
                </a:solidFill>
              </a:rPr>
              <a:t>La LGSE de </a:t>
            </a:r>
            <a:r>
              <a:rPr lang="es-ES" b="1" dirty="0" smtClean="0">
                <a:solidFill>
                  <a:schemeClr val="bg1"/>
                </a:solidFill>
              </a:rPr>
              <a:t>1931/1959 </a:t>
            </a:r>
            <a:r>
              <a:rPr lang="es-ES" b="1" dirty="0">
                <a:solidFill>
                  <a:schemeClr val="bg1"/>
                </a:solidFill>
              </a:rPr>
              <a:t>y RLGSE de </a:t>
            </a:r>
            <a:r>
              <a:rPr lang="es-ES" b="1" dirty="0" smtClean="0">
                <a:solidFill>
                  <a:schemeClr val="bg1"/>
                </a:solidFill>
              </a:rPr>
              <a:t>1935</a:t>
            </a:r>
            <a:endParaRPr lang="es-ES" b="1" dirty="0">
              <a:solidFill>
                <a:schemeClr val="bg1"/>
              </a:solidFill>
            </a:endParaRPr>
          </a:p>
          <a:p>
            <a:pPr marL="0" indent="0" algn="just">
              <a:buNone/>
            </a:pPr>
            <a:r>
              <a:rPr lang="es-ES" dirty="0">
                <a:solidFill>
                  <a:schemeClr val="bg1"/>
                </a:solidFill>
              </a:rPr>
              <a:t>La Dirección </a:t>
            </a:r>
            <a:r>
              <a:rPr lang="es-ES" b="1" dirty="0">
                <a:solidFill>
                  <a:schemeClr val="bg1"/>
                </a:solidFill>
              </a:rPr>
              <a:t>podrá ordenar</a:t>
            </a:r>
            <a:r>
              <a:rPr lang="es-ES" dirty="0">
                <a:solidFill>
                  <a:schemeClr val="bg1"/>
                </a:solidFill>
              </a:rPr>
              <a:t> </a:t>
            </a:r>
            <a:r>
              <a:rPr lang="es-ES" b="1" dirty="0">
                <a:solidFill>
                  <a:schemeClr val="bg1"/>
                </a:solidFill>
              </a:rPr>
              <a:t>la corta y poda de árboles de los caminos públicos y de los predios colindantes</a:t>
            </a:r>
            <a:r>
              <a:rPr lang="es-ES" dirty="0">
                <a:solidFill>
                  <a:schemeClr val="bg1"/>
                </a:solidFill>
              </a:rPr>
              <a:t>, hasta una </a:t>
            </a:r>
            <a:r>
              <a:rPr lang="es-ES" u="sng" dirty="0">
                <a:solidFill>
                  <a:schemeClr val="bg1"/>
                </a:solidFill>
              </a:rPr>
              <a:t>distancia de cinco metros</a:t>
            </a:r>
            <a:r>
              <a:rPr lang="es-ES" dirty="0">
                <a:solidFill>
                  <a:schemeClr val="bg1"/>
                </a:solidFill>
              </a:rPr>
              <a:t>, cuando signifiquen un peligro para las líneas de transmisión y distribución de energía eléctrica, telegráfica o telefónicas.</a:t>
            </a: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1549614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Poda Eléctrica</a:t>
            </a:r>
          </a:p>
        </p:txBody>
      </p:sp>
      <p:sp>
        <p:nvSpPr>
          <p:cNvPr id="3" name="Marcador de contenido 2"/>
          <p:cNvSpPr>
            <a:spLocks noGrp="1"/>
          </p:cNvSpPr>
          <p:nvPr>
            <p:ph idx="1"/>
          </p:nvPr>
        </p:nvSpPr>
        <p:spPr/>
        <p:txBody>
          <a:bodyPr>
            <a:normAutofit/>
          </a:bodyPr>
          <a:lstStyle/>
          <a:p>
            <a:pPr marL="0" indent="0" algn="just">
              <a:buNone/>
            </a:pPr>
            <a:r>
              <a:rPr lang="es-ES" b="1" dirty="0">
                <a:solidFill>
                  <a:schemeClr val="bg1"/>
                </a:solidFill>
              </a:rPr>
              <a:t>Decreto Supremo 3386 de </a:t>
            </a:r>
            <a:r>
              <a:rPr lang="es-ES" b="1" dirty="0" smtClean="0">
                <a:solidFill>
                  <a:schemeClr val="bg1"/>
                </a:solidFill>
              </a:rPr>
              <a:t>1935 (RGLSE).</a:t>
            </a:r>
            <a:endParaRPr lang="es-ES" b="1" dirty="0">
              <a:solidFill>
                <a:schemeClr val="bg1"/>
              </a:solidFill>
            </a:endParaRPr>
          </a:p>
          <a:p>
            <a:pPr marL="0" indent="0" algn="just">
              <a:buNone/>
            </a:pPr>
            <a:r>
              <a:rPr lang="es-ES" dirty="0" smtClean="0">
                <a:solidFill>
                  <a:schemeClr val="bg1"/>
                </a:solidFill>
              </a:rPr>
              <a:t>Art</a:t>
            </a:r>
            <a:r>
              <a:rPr lang="es-ES" dirty="0">
                <a:solidFill>
                  <a:schemeClr val="bg1"/>
                </a:solidFill>
              </a:rPr>
              <a:t>. 222. La corta o poda de los árboles deberá hacerse por los concesionarios interesados a su exclusivo costo.</a:t>
            </a: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999795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Poda Eléctrica</a:t>
            </a:r>
          </a:p>
        </p:txBody>
      </p:sp>
      <p:sp>
        <p:nvSpPr>
          <p:cNvPr id="3" name="Marcador de contenido 2"/>
          <p:cNvSpPr>
            <a:spLocks noGrp="1"/>
          </p:cNvSpPr>
          <p:nvPr>
            <p:ph idx="1"/>
          </p:nvPr>
        </p:nvSpPr>
        <p:spPr/>
        <p:txBody>
          <a:bodyPr>
            <a:normAutofit/>
          </a:bodyPr>
          <a:lstStyle/>
          <a:p>
            <a:pPr marL="0" indent="0" algn="just">
              <a:buNone/>
            </a:pPr>
            <a:r>
              <a:rPr lang="es-ES" b="1" dirty="0">
                <a:solidFill>
                  <a:schemeClr val="bg1"/>
                </a:solidFill>
              </a:rPr>
              <a:t>Decreto Supremo 3386 de </a:t>
            </a:r>
            <a:r>
              <a:rPr lang="es-ES" b="1" dirty="0" smtClean="0">
                <a:solidFill>
                  <a:schemeClr val="bg1"/>
                </a:solidFill>
              </a:rPr>
              <a:t>1935 (RGLSE).</a:t>
            </a:r>
            <a:endParaRPr lang="es-ES" b="1" dirty="0">
              <a:solidFill>
                <a:schemeClr val="bg1"/>
              </a:solidFill>
            </a:endParaRPr>
          </a:p>
          <a:p>
            <a:pPr marL="0" indent="0" algn="just">
              <a:buNone/>
            </a:pPr>
            <a:r>
              <a:rPr lang="es-ES" b="1" dirty="0">
                <a:solidFill>
                  <a:schemeClr val="bg1"/>
                </a:solidFill>
              </a:rPr>
              <a:t>¿Qué pasaba con los desechos?</a:t>
            </a:r>
          </a:p>
          <a:p>
            <a:pPr marL="0" indent="0" algn="just">
              <a:buNone/>
            </a:pPr>
            <a:r>
              <a:rPr lang="es-ES" dirty="0">
                <a:solidFill>
                  <a:schemeClr val="bg1"/>
                </a:solidFill>
              </a:rPr>
              <a:t> Art. 224. La madera proveniente de la corta de los árboles </a:t>
            </a:r>
            <a:r>
              <a:rPr lang="es-ES" b="1" dirty="0">
                <a:solidFill>
                  <a:schemeClr val="bg1"/>
                </a:solidFill>
              </a:rPr>
              <a:t>quedará de propiedad del dueño del predio</a:t>
            </a:r>
            <a:r>
              <a:rPr lang="es-ES" dirty="0">
                <a:solidFill>
                  <a:schemeClr val="bg1"/>
                </a:solidFill>
              </a:rPr>
              <a:t>, y </a:t>
            </a:r>
            <a:r>
              <a:rPr lang="es-ES" b="1" dirty="0">
                <a:solidFill>
                  <a:schemeClr val="bg1"/>
                </a:solidFill>
              </a:rPr>
              <a:t>si éste rehusara tomarla, deberá el concesionario retirarla</a:t>
            </a:r>
            <a:r>
              <a:rPr lang="es-ES" dirty="0">
                <a:solidFill>
                  <a:schemeClr val="bg1"/>
                </a:solidFill>
              </a:rPr>
              <a:t> y pagar el valor correspondiente.</a:t>
            </a: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1703500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a:t>
            </a:r>
            <a:r>
              <a:rPr lang="es-CL" dirty="0" smtClean="0">
                <a:solidFill>
                  <a:schemeClr val="bg1"/>
                </a:solidFill>
              </a:rPr>
              <a:t>Poda Eléctrica</a:t>
            </a:r>
            <a:endParaRPr lang="es-CL" dirty="0">
              <a:solidFill>
                <a:schemeClr val="bg1"/>
              </a:solidFill>
            </a:endParaRPr>
          </a:p>
        </p:txBody>
      </p:sp>
      <p:sp>
        <p:nvSpPr>
          <p:cNvPr id="3" name="Marcador de contenido 2"/>
          <p:cNvSpPr>
            <a:spLocks noGrp="1"/>
          </p:cNvSpPr>
          <p:nvPr>
            <p:ph idx="1"/>
          </p:nvPr>
        </p:nvSpPr>
        <p:spPr/>
        <p:txBody>
          <a:bodyPr>
            <a:normAutofit/>
          </a:bodyPr>
          <a:lstStyle/>
          <a:p>
            <a:pPr marL="0" indent="0" algn="just">
              <a:buNone/>
            </a:pPr>
            <a:r>
              <a:rPr lang="es-ES" b="1" dirty="0">
                <a:solidFill>
                  <a:schemeClr val="bg1"/>
                </a:solidFill>
              </a:rPr>
              <a:t>Decreto Supremo 3386 de </a:t>
            </a:r>
            <a:r>
              <a:rPr lang="es-ES" b="1" dirty="0" smtClean="0">
                <a:solidFill>
                  <a:schemeClr val="bg1"/>
                </a:solidFill>
              </a:rPr>
              <a:t>1935 (RLGSE).</a:t>
            </a:r>
            <a:endParaRPr lang="es-ES" b="1" dirty="0">
              <a:solidFill>
                <a:schemeClr val="bg1"/>
              </a:solidFill>
            </a:endParaRPr>
          </a:p>
          <a:p>
            <a:pPr marL="0" indent="0" algn="just">
              <a:buNone/>
            </a:pPr>
            <a:r>
              <a:rPr lang="es-ES" b="1" dirty="0">
                <a:solidFill>
                  <a:schemeClr val="bg1"/>
                </a:solidFill>
              </a:rPr>
              <a:t>Criterio medio ambiental.</a:t>
            </a:r>
          </a:p>
          <a:p>
            <a:pPr marL="0" indent="0" algn="just">
              <a:buNone/>
            </a:pPr>
            <a:r>
              <a:rPr lang="es-ES" dirty="0">
                <a:solidFill>
                  <a:schemeClr val="bg1"/>
                </a:solidFill>
              </a:rPr>
              <a:t>Art. 226. La poda de los árboles que pueden ser un peligro para las líneas eléctricas deberá hacerse, en cuanto sea posible, </a:t>
            </a:r>
            <a:r>
              <a:rPr lang="es-ES" b="1" dirty="0">
                <a:solidFill>
                  <a:schemeClr val="bg1"/>
                </a:solidFill>
              </a:rPr>
              <a:t>en la estación más conveniente</a:t>
            </a:r>
            <a:r>
              <a:rPr lang="es-ES" dirty="0">
                <a:solidFill>
                  <a:schemeClr val="bg1"/>
                </a:solidFill>
              </a:rPr>
              <a:t>, </a:t>
            </a:r>
            <a:r>
              <a:rPr lang="es-ES" b="1" dirty="0">
                <a:solidFill>
                  <a:schemeClr val="bg1"/>
                </a:solidFill>
              </a:rPr>
              <a:t>de manera de evitar el peligro de la muerte del árbol</a:t>
            </a:r>
            <a:r>
              <a:rPr lang="es-ES" dirty="0">
                <a:solidFill>
                  <a:schemeClr val="bg1"/>
                </a:solidFill>
              </a:rPr>
              <a:t>.</a:t>
            </a: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2109597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Poda Eléctrica</a:t>
            </a:r>
          </a:p>
        </p:txBody>
      </p:sp>
      <p:sp>
        <p:nvSpPr>
          <p:cNvPr id="3" name="Marcador de contenido 2"/>
          <p:cNvSpPr>
            <a:spLocks noGrp="1"/>
          </p:cNvSpPr>
          <p:nvPr>
            <p:ph idx="1"/>
          </p:nvPr>
        </p:nvSpPr>
        <p:spPr>
          <a:xfrm>
            <a:off x="457200" y="1600200"/>
            <a:ext cx="8229600" cy="5048956"/>
          </a:xfrm>
        </p:spPr>
        <p:txBody>
          <a:bodyPr>
            <a:normAutofit fontScale="85000" lnSpcReduction="20000"/>
          </a:bodyPr>
          <a:lstStyle/>
          <a:p>
            <a:pPr marL="0" indent="0" algn="just">
              <a:buNone/>
            </a:pPr>
            <a:r>
              <a:rPr lang="es-ES" b="1" dirty="0" smtClean="0">
                <a:solidFill>
                  <a:schemeClr val="bg1"/>
                </a:solidFill>
              </a:rPr>
              <a:t>DS 4188 Reglamento Corrientes Fuertes (1955).</a:t>
            </a:r>
            <a:endParaRPr lang="es-ES" b="1" dirty="0">
              <a:solidFill>
                <a:schemeClr val="bg1"/>
              </a:solidFill>
            </a:endParaRPr>
          </a:p>
          <a:p>
            <a:pPr marL="0" indent="0" algn="just">
              <a:buNone/>
            </a:pPr>
            <a:r>
              <a:rPr lang="es-ES" dirty="0" smtClean="0">
                <a:solidFill>
                  <a:schemeClr val="bg1"/>
                </a:solidFill>
              </a:rPr>
              <a:t>Art. 111 </a:t>
            </a:r>
          </a:p>
          <a:p>
            <a:pPr marL="514350" indent="-514350" algn="just">
              <a:buAutoNum type="arabicParenBoth"/>
            </a:pPr>
            <a:r>
              <a:rPr lang="es-ES" dirty="0" smtClean="0">
                <a:solidFill>
                  <a:schemeClr val="bg1"/>
                </a:solidFill>
              </a:rPr>
              <a:t>Los </a:t>
            </a:r>
            <a:r>
              <a:rPr lang="es-ES" dirty="0">
                <a:solidFill>
                  <a:schemeClr val="bg1"/>
                </a:solidFill>
              </a:rPr>
              <a:t>árboles que están en la proximidad de líneas aéreas en </a:t>
            </a:r>
            <a:r>
              <a:rPr lang="es-ES" dirty="0" smtClean="0">
                <a:solidFill>
                  <a:schemeClr val="bg1"/>
                </a:solidFill>
              </a:rPr>
              <a:t>conductor desnudo </a:t>
            </a:r>
            <a:r>
              <a:rPr lang="es-ES" b="1" dirty="0">
                <a:solidFill>
                  <a:schemeClr val="bg1"/>
                </a:solidFill>
              </a:rPr>
              <a:t>deben ser o bien derribados o bien podados suficientemente</a:t>
            </a:r>
            <a:r>
              <a:rPr lang="es-ES" dirty="0">
                <a:solidFill>
                  <a:schemeClr val="bg1"/>
                </a:solidFill>
              </a:rPr>
              <a:t> para no </a:t>
            </a:r>
            <a:r>
              <a:rPr lang="es-ES" dirty="0" smtClean="0">
                <a:solidFill>
                  <a:schemeClr val="bg1"/>
                </a:solidFill>
              </a:rPr>
              <a:t>exponer esas </a:t>
            </a:r>
            <a:r>
              <a:rPr lang="es-ES" dirty="0">
                <a:solidFill>
                  <a:schemeClr val="bg1"/>
                </a:solidFill>
              </a:rPr>
              <a:t>líneas a un </a:t>
            </a:r>
            <a:r>
              <a:rPr lang="es-ES" dirty="0" smtClean="0">
                <a:solidFill>
                  <a:schemeClr val="bg1"/>
                </a:solidFill>
              </a:rPr>
              <a:t>peligro.</a:t>
            </a:r>
          </a:p>
          <a:p>
            <a:pPr marL="514350" indent="-514350" algn="just">
              <a:buAutoNum type="arabicParenBoth"/>
            </a:pPr>
            <a:endParaRPr lang="es-ES" dirty="0" smtClean="0">
              <a:solidFill>
                <a:schemeClr val="bg1"/>
              </a:solidFill>
            </a:endParaRPr>
          </a:p>
          <a:p>
            <a:pPr marL="514350" indent="-514350" algn="just">
              <a:buAutoNum type="arabicParenBoth"/>
            </a:pPr>
            <a:r>
              <a:rPr lang="es-ES" dirty="0" smtClean="0">
                <a:solidFill>
                  <a:schemeClr val="bg1"/>
                </a:solidFill>
              </a:rPr>
              <a:t>En </a:t>
            </a:r>
            <a:r>
              <a:rPr lang="es-ES" dirty="0">
                <a:solidFill>
                  <a:schemeClr val="bg1"/>
                </a:solidFill>
              </a:rPr>
              <a:t>las líneas del mismo tipo de la categoría B., la </a:t>
            </a:r>
            <a:r>
              <a:rPr lang="es-ES" b="1" dirty="0">
                <a:solidFill>
                  <a:schemeClr val="bg1"/>
                </a:solidFill>
              </a:rPr>
              <a:t>distancia entre </a:t>
            </a:r>
            <a:r>
              <a:rPr lang="es-ES" b="1" dirty="0" smtClean="0">
                <a:solidFill>
                  <a:schemeClr val="bg1"/>
                </a:solidFill>
              </a:rPr>
              <a:t>los conductores </a:t>
            </a:r>
            <a:r>
              <a:rPr lang="es-ES" b="1" dirty="0">
                <a:solidFill>
                  <a:schemeClr val="bg1"/>
                </a:solidFill>
              </a:rPr>
              <a:t>y los árboles vecinos deberá ser tal que no baya peligro de </a:t>
            </a:r>
            <a:r>
              <a:rPr lang="es-ES" b="1" dirty="0" smtClean="0">
                <a:solidFill>
                  <a:schemeClr val="bg1"/>
                </a:solidFill>
              </a:rPr>
              <a:t>contacto entre </a:t>
            </a:r>
            <a:r>
              <a:rPr lang="es-ES" b="1" dirty="0">
                <a:solidFill>
                  <a:schemeClr val="bg1"/>
                </a:solidFill>
              </a:rPr>
              <a:t>dichos árboles y los conductores</a:t>
            </a:r>
            <a:r>
              <a:rPr lang="es-ES" dirty="0">
                <a:solidFill>
                  <a:schemeClr val="bg1"/>
                </a:solidFill>
              </a:rPr>
              <a:t>. En todo caso las </a:t>
            </a:r>
            <a:r>
              <a:rPr lang="es-ES" u="sng" dirty="0">
                <a:solidFill>
                  <a:schemeClr val="bg1"/>
                </a:solidFill>
              </a:rPr>
              <a:t>personas que </a:t>
            </a:r>
            <a:r>
              <a:rPr lang="es-ES" u="sng" dirty="0" smtClean="0">
                <a:solidFill>
                  <a:schemeClr val="bg1"/>
                </a:solidFill>
              </a:rPr>
              <a:t>eventualmente puedan </a:t>
            </a:r>
            <a:r>
              <a:rPr lang="es-ES" u="sng" dirty="0">
                <a:solidFill>
                  <a:schemeClr val="bg1"/>
                </a:solidFill>
              </a:rPr>
              <a:t>subir a ellos no deberán correr peligro</a:t>
            </a:r>
            <a:r>
              <a:rPr lang="es-ES" dirty="0">
                <a:solidFill>
                  <a:schemeClr val="bg1"/>
                </a:solidFill>
              </a:rPr>
              <a:t> de tener contacto con los </a:t>
            </a:r>
            <a:r>
              <a:rPr lang="es-ES" dirty="0" smtClean="0">
                <a:solidFill>
                  <a:schemeClr val="bg1"/>
                </a:solidFill>
              </a:rPr>
              <a:t>conductores por </a:t>
            </a:r>
            <a:r>
              <a:rPr lang="es-ES" dirty="0">
                <a:solidFill>
                  <a:schemeClr val="bg1"/>
                </a:solidFill>
              </a:rPr>
              <a:t>inadvertencia.</a:t>
            </a:r>
          </a:p>
          <a:p>
            <a:pPr marL="514350" indent="-514350" algn="just">
              <a:buAutoNum type="arabicParenBoth"/>
            </a:pPr>
            <a:endParaRPr lang="es-ES" dirty="0" smtClean="0">
              <a:solidFill>
                <a:schemeClr val="bg1"/>
              </a:solidFill>
            </a:endParaRP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21175998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Poda Eléctrica</a:t>
            </a:r>
          </a:p>
        </p:txBody>
      </p:sp>
      <p:sp>
        <p:nvSpPr>
          <p:cNvPr id="3" name="Marcador de contenido 2"/>
          <p:cNvSpPr>
            <a:spLocks noGrp="1"/>
          </p:cNvSpPr>
          <p:nvPr>
            <p:ph idx="1"/>
          </p:nvPr>
        </p:nvSpPr>
        <p:spPr>
          <a:xfrm>
            <a:off x="457200" y="1600200"/>
            <a:ext cx="8229600" cy="5048956"/>
          </a:xfrm>
        </p:spPr>
        <p:txBody>
          <a:bodyPr>
            <a:normAutofit fontScale="92500"/>
          </a:bodyPr>
          <a:lstStyle/>
          <a:p>
            <a:pPr marL="0" indent="0" algn="just">
              <a:buNone/>
            </a:pPr>
            <a:r>
              <a:rPr lang="es-ES" b="1" dirty="0" smtClean="0">
                <a:solidFill>
                  <a:schemeClr val="bg1"/>
                </a:solidFill>
              </a:rPr>
              <a:t>DS 4188 Reglamento Corrientes Fuertes (1955).</a:t>
            </a:r>
            <a:endParaRPr lang="es-ES" b="1" dirty="0">
              <a:solidFill>
                <a:schemeClr val="bg1"/>
              </a:solidFill>
            </a:endParaRPr>
          </a:p>
          <a:p>
            <a:pPr marL="0" indent="0" algn="just">
              <a:buNone/>
            </a:pPr>
            <a:r>
              <a:rPr lang="es-ES" dirty="0" smtClean="0">
                <a:solidFill>
                  <a:schemeClr val="bg1"/>
                </a:solidFill>
              </a:rPr>
              <a:t>Art. 111 </a:t>
            </a:r>
          </a:p>
          <a:p>
            <a:pPr marL="0" indent="0" algn="just">
              <a:buNone/>
            </a:pPr>
            <a:r>
              <a:rPr lang="es-ES" dirty="0" smtClean="0">
                <a:solidFill>
                  <a:schemeClr val="bg1"/>
                </a:solidFill>
              </a:rPr>
              <a:t>3</a:t>
            </a:r>
            <a:r>
              <a:rPr lang="es-ES" dirty="0">
                <a:solidFill>
                  <a:schemeClr val="bg1"/>
                </a:solidFill>
              </a:rPr>
              <a:t>) En las líneas rurales de la categoría B, la </a:t>
            </a:r>
            <a:r>
              <a:rPr lang="es-ES" b="1" dirty="0">
                <a:solidFill>
                  <a:schemeClr val="bg1"/>
                </a:solidFill>
              </a:rPr>
              <a:t>distancia entre los </a:t>
            </a:r>
            <a:r>
              <a:rPr lang="es-ES" b="1" dirty="0" smtClean="0">
                <a:solidFill>
                  <a:schemeClr val="bg1"/>
                </a:solidFill>
              </a:rPr>
              <a:t>conductores y </a:t>
            </a:r>
            <a:r>
              <a:rPr lang="es-ES" b="1" dirty="0">
                <a:solidFill>
                  <a:schemeClr val="bg1"/>
                </a:solidFill>
              </a:rPr>
              <a:t>los árboles vecinos será por lo menos de 5 metros</a:t>
            </a:r>
            <a:r>
              <a:rPr lang="es-ES" dirty="0">
                <a:solidFill>
                  <a:schemeClr val="bg1"/>
                </a:solidFill>
              </a:rPr>
              <a:t>, salvo que la altura de </a:t>
            </a:r>
            <a:r>
              <a:rPr lang="es-ES" dirty="0" smtClean="0">
                <a:solidFill>
                  <a:schemeClr val="bg1"/>
                </a:solidFill>
              </a:rPr>
              <a:t>los árboles </a:t>
            </a:r>
            <a:r>
              <a:rPr lang="es-ES" dirty="0">
                <a:solidFill>
                  <a:schemeClr val="bg1"/>
                </a:solidFill>
              </a:rPr>
              <a:t>exija una distancia mayor, en </a:t>
            </a:r>
            <a:r>
              <a:rPr lang="es-ES" u="sng" dirty="0">
                <a:solidFill>
                  <a:schemeClr val="bg1"/>
                </a:solidFill>
              </a:rPr>
              <a:t>caso de divergencias resolverá la Dirección</a:t>
            </a:r>
            <a:r>
              <a:rPr lang="es-ES" dirty="0">
                <a:solidFill>
                  <a:schemeClr val="bg1"/>
                </a:solidFill>
              </a:rPr>
              <a:t>.</a:t>
            </a:r>
          </a:p>
          <a:p>
            <a:pPr marL="0" indent="0" algn="just">
              <a:buNone/>
            </a:pPr>
            <a:r>
              <a:rPr lang="es-ES" dirty="0">
                <a:solidFill>
                  <a:schemeClr val="bg1"/>
                </a:solidFill>
              </a:rPr>
              <a:t>4) En las líneas de </a:t>
            </a:r>
            <a:r>
              <a:rPr lang="es-ES" b="1" dirty="0">
                <a:solidFill>
                  <a:schemeClr val="bg1"/>
                </a:solidFill>
              </a:rPr>
              <a:t>categoría C, la distancia entre los conductores y </a:t>
            </a:r>
            <a:r>
              <a:rPr lang="es-ES" b="1" dirty="0" smtClean="0">
                <a:solidFill>
                  <a:schemeClr val="bg1"/>
                </a:solidFill>
              </a:rPr>
              <a:t>los árboles </a:t>
            </a:r>
            <a:r>
              <a:rPr lang="es-ES" b="1" dirty="0">
                <a:solidFill>
                  <a:schemeClr val="bg1"/>
                </a:solidFill>
              </a:rPr>
              <a:t>vecinos será igual a la altura de los árboles, pero no inferior a </a:t>
            </a:r>
            <a:r>
              <a:rPr lang="es-ES" b="1" dirty="0" smtClean="0">
                <a:solidFill>
                  <a:schemeClr val="bg1"/>
                </a:solidFill>
              </a:rPr>
              <a:t>5 metros</a:t>
            </a:r>
            <a:r>
              <a:rPr lang="es-ES" dirty="0" smtClean="0">
                <a:solidFill>
                  <a:schemeClr val="bg1"/>
                </a:solidFill>
              </a:rPr>
              <a:t>.</a:t>
            </a:r>
            <a:endParaRPr lang="es-ES" dirty="0">
              <a:solidFill>
                <a:schemeClr val="bg1"/>
              </a:solidFill>
            </a:endParaRPr>
          </a:p>
          <a:p>
            <a:pPr marL="0" indent="0" algn="just">
              <a:buNone/>
            </a:pPr>
            <a:endParaRPr lang="es-ES" dirty="0" smtClean="0">
              <a:solidFill>
                <a:schemeClr val="bg1"/>
              </a:solidFill>
            </a:endParaRP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12382229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Poda Eléctrica</a:t>
            </a:r>
          </a:p>
        </p:txBody>
      </p:sp>
      <p:sp>
        <p:nvSpPr>
          <p:cNvPr id="3" name="Marcador de contenido 2"/>
          <p:cNvSpPr>
            <a:spLocks noGrp="1"/>
          </p:cNvSpPr>
          <p:nvPr>
            <p:ph idx="1"/>
          </p:nvPr>
        </p:nvSpPr>
        <p:spPr>
          <a:xfrm>
            <a:off x="457200" y="1600200"/>
            <a:ext cx="8229600" cy="5048956"/>
          </a:xfrm>
        </p:spPr>
        <p:txBody>
          <a:bodyPr>
            <a:normAutofit fontScale="92500"/>
          </a:bodyPr>
          <a:lstStyle/>
          <a:p>
            <a:pPr marL="0" indent="0" algn="just">
              <a:buNone/>
            </a:pPr>
            <a:r>
              <a:rPr lang="es-ES" b="1" dirty="0" smtClean="0">
                <a:solidFill>
                  <a:schemeClr val="bg1"/>
                </a:solidFill>
              </a:rPr>
              <a:t>DS 4188 Reglamento Corrientes Fuertes (1955).</a:t>
            </a:r>
            <a:endParaRPr lang="es-ES" b="1" dirty="0">
              <a:solidFill>
                <a:schemeClr val="bg1"/>
              </a:solidFill>
            </a:endParaRPr>
          </a:p>
          <a:p>
            <a:pPr marL="0" indent="0" algn="just">
              <a:buNone/>
            </a:pPr>
            <a:r>
              <a:rPr lang="es-ES" dirty="0" smtClean="0">
                <a:solidFill>
                  <a:schemeClr val="bg1"/>
                </a:solidFill>
              </a:rPr>
              <a:t>Art. 111 </a:t>
            </a:r>
          </a:p>
          <a:p>
            <a:pPr marL="0" indent="0" algn="just">
              <a:buNone/>
            </a:pPr>
            <a:r>
              <a:rPr lang="es-ES" dirty="0" smtClean="0">
                <a:solidFill>
                  <a:schemeClr val="bg1"/>
                </a:solidFill>
              </a:rPr>
              <a:t>4) Se </a:t>
            </a:r>
            <a:r>
              <a:rPr lang="es-ES" b="1" dirty="0">
                <a:solidFill>
                  <a:schemeClr val="bg1"/>
                </a:solidFill>
              </a:rPr>
              <a:t>permite la existencia de árboles frutajes debajo de las líneas</a:t>
            </a:r>
            <a:r>
              <a:rPr lang="es-ES" dirty="0">
                <a:solidFill>
                  <a:schemeClr val="bg1"/>
                </a:solidFill>
              </a:rPr>
              <a:t> de </a:t>
            </a:r>
            <a:r>
              <a:rPr lang="es-ES" dirty="0" smtClean="0">
                <a:solidFill>
                  <a:schemeClr val="bg1"/>
                </a:solidFill>
              </a:rPr>
              <a:t>las categorías </a:t>
            </a:r>
            <a:r>
              <a:rPr lang="es-ES" dirty="0">
                <a:solidFill>
                  <a:schemeClr val="bg1"/>
                </a:solidFill>
              </a:rPr>
              <a:t>B. o C., siempre que el propietario de dichos árboles los mantenga </a:t>
            </a:r>
            <a:r>
              <a:rPr lang="es-ES" dirty="0" smtClean="0">
                <a:solidFill>
                  <a:schemeClr val="bg1"/>
                </a:solidFill>
              </a:rPr>
              <a:t>en forma </a:t>
            </a:r>
            <a:r>
              <a:rPr lang="es-ES" dirty="0">
                <a:solidFill>
                  <a:schemeClr val="bg1"/>
                </a:solidFill>
              </a:rPr>
              <a:t>que su altura </a:t>
            </a:r>
            <a:r>
              <a:rPr lang="es-ES" b="1" dirty="0">
                <a:solidFill>
                  <a:schemeClr val="bg1"/>
                </a:solidFill>
              </a:rPr>
              <a:t>no sobrepase 4 metros sobre el suelo</a:t>
            </a:r>
            <a:r>
              <a:rPr lang="es-ES" dirty="0">
                <a:solidFill>
                  <a:schemeClr val="bg1"/>
                </a:solidFill>
              </a:rPr>
              <a:t>.</a:t>
            </a:r>
          </a:p>
          <a:p>
            <a:pPr marL="0" indent="0" algn="just">
              <a:buNone/>
            </a:pPr>
            <a:r>
              <a:rPr lang="es-ES" dirty="0">
                <a:solidFill>
                  <a:schemeClr val="bg1"/>
                </a:solidFill>
              </a:rPr>
              <a:t>5) Los </a:t>
            </a:r>
            <a:r>
              <a:rPr lang="es-ES" b="1" dirty="0">
                <a:solidFill>
                  <a:schemeClr val="bg1"/>
                </a:solidFill>
              </a:rPr>
              <a:t>concesionarios podrán retirar de la vecindad de la línea </a:t>
            </a:r>
            <a:r>
              <a:rPr lang="es-ES" b="1" dirty="0" smtClean="0">
                <a:solidFill>
                  <a:schemeClr val="bg1"/>
                </a:solidFill>
              </a:rPr>
              <a:t>toda vegetación</a:t>
            </a:r>
            <a:r>
              <a:rPr lang="es-ES" dirty="0" smtClean="0">
                <a:solidFill>
                  <a:schemeClr val="bg1"/>
                </a:solidFill>
              </a:rPr>
              <a:t> </a:t>
            </a:r>
            <a:r>
              <a:rPr lang="es-ES" dirty="0">
                <a:solidFill>
                  <a:schemeClr val="bg1"/>
                </a:solidFill>
              </a:rPr>
              <a:t>o material que pueda poner en peligro la línea en caso de incendio.</a:t>
            </a:r>
          </a:p>
          <a:p>
            <a:pPr marL="0" indent="0" algn="just">
              <a:buNone/>
            </a:pPr>
            <a:endParaRPr lang="es-ES" dirty="0" smtClean="0">
              <a:solidFill>
                <a:schemeClr val="bg1"/>
              </a:solidFill>
            </a:endParaRP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16140231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Poda Eléctrica</a:t>
            </a:r>
          </a:p>
        </p:txBody>
      </p:sp>
      <p:sp>
        <p:nvSpPr>
          <p:cNvPr id="3" name="Marcador de contenido 2"/>
          <p:cNvSpPr>
            <a:spLocks noGrp="1"/>
          </p:cNvSpPr>
          <p:nvPr>
            <p:ph idx="1"/>
          </p:nvPr>
        </p:nvSpPr>
        <p:spPr>
          <a:xfrm>
            <a:off x="457200" y="1600200"/>
            <a:ext cx="8229600" cy="5048956"/>
          </a:xfrm>
        </p:spPr>
        <p:txBody>
          <a:bodyPr>
            <a:normAutofit/>
          </a:bodyPr>
          <a:lstStyle/>
          <a:p>
            <a:pPr marL="0" indent="0" algn="just">
              <a:buNone/>
            </a:pPr>
            <a:r>
              <a:rPr lang="es-ES" b="1" dirty="0" smtClean="0">
                <a:solidFill>
                  <a:schemeClr val="bg1"/>
                </a:solidFill>
              </a:rPr>
              <a:t>DS 4188 Reglamento Corrientes Fuertes (1955).</a:t>
            </a:r>
            <a:endParaRPr lang="es-ES" b="1" dirty="0">
              <a:solidFill>
                <a:schemeClr val="bg1"/>
              </a:solidFill>
            </a:endParaRPr>
          </a:p>
          <a:p>
            <a:pPr marL="0" indent="0" algn="just">
              <a:buNone/>
            </a:pPr>
            <a:r>
              <a:rPr lang="es-ES" dirty="0" smtClean="0">
                <a:solidFill>
                  <a:schemeClr val="bg1"/>
                </a:solidFill>
              </a:rPr>
              <a:t>Artículo </a:t>
            </a:r>
            <a:r>
              <a:rPr lang="es-ES" dirty="0">
                <a:solidFill>
                  <a:schemeClr val="bg1"/>
                </a:solidFill>
              </a:rPr>
              <a:t>90</a:t>
            </a:r>
            <a:r>
              <a:rPr lang="es-ES" dirty="0" smtClean="0">
                <a:solidFill>
                  <a:schemeClr val="bg1"/>
                </a:solidFill>
              </a:rPr>
              <a:t>.</a:t>
            </a:r>
            <a:endParaRPr lang="es-ES" dirty="0">
              <a:solidFill>
                <a:schemeClr val="bg1"/>
              </a:solidFill>
            </a:endParaRPr>
          </a:p>
          <a:p>
            <a:pPr marL="0" indent="0" algn="just">
              <a:buNone/>
            </a:pPr>
            <a:r>
              <a:rPr lang="es-ES" b="1" dirty="0">
                <a:solidFill>
                  <a:schemeClr val="bg1"/>
                </a:solidFill>
              </a:rPr>
              <a:t>Al establecer líneas aéreas, se tratará de deslucir el paisaje lo </a:t>
            </a:r>
            <a:r>
              <a:rPr lang="es-ES" b="1" dirty="0" smtClean="0">
                <a:solidFill>
                  <a:schemeClr val="bg1"/>
                </a:solidFill>
              </a:rPr>
              <a:t>menos, posible</a:t>
            </a:r>
            <a:r>
              <a:rPr lang="es-ES" dirty="0">
                <a:solidFill>
                  <a:schemeClr val="bg1"/>
                </a:solidFill>
              </a:rPr>
              <a:t>. Cuando existan varias soluciones, más o menos equivalentes desde el </a:t>
            </a:r>
            <a:r>
              <a:rPr lang="es-ES" dirty="0" smtClean="0">
                <a:solidFill>
                  <a:schemeClr val="bg1"/>
                </a:solidFill>
              </a:rPr>
              <a:t>doble punto </a:t>
            </a:r>
            <a:r>
              <a:rPr lang="es-ES" dirty="0">
                <a:solidFill>
                  <a:schemeClr val="bg1"/>
                </a:solidFill>
              </a:rPr>
              <a:t>de vista técnico y económico, </a:t>
            </a:r>
            <a:r>
              <a:rPr lang="es-ES" b="1" dirty="0">
                <a:solidFill>
                  <a:schemeClr val="bg1"/>
                </a:solidFill>
              </a:rPr>
              <a:t>se dará preferencia a aquella que </a:t>
            </a:r>
            <a:r>
              <a:rPr lang="es-ES" b="1" dirty="0" smtClean="0">
                <a:solidFill>
                  <a:schemeClr val="bg1"/>
                </a:solidFill>
              </a:rPr>
              <a:t>desluzca menos </a:t>
            </a:r>
            <a:r>
              <a:rPr lang="es-ES" b="1" dirty="0">
                <a:solidFill>
                  <a:schemeClr val="bg1"/>
                </a:solidFill>
              </a:rPr>
              <a:t>el paisaje</a:t>
            </a:r>
            <a:r>
              <a:rPr lang="es-ES" dirty="0">
                <a:solidFill>
                  <a:schemeClr val="bg1"/>
                </a:solidFill>
              </a:rPr>
              <a:t>.</a:t>
            </a:r>
          </a:p>
          <a:p>
            <a:pPr marL="0" indent="0" algn="just">
              <a:buNone/>
            </a:pPr>
            <a:endParaRPr lang="es-ES" dirty="0" smtClean="0">
              <a:solidFill>
                <a:schemeClr val="bg1"/>
              </a:solidFill>
            </a:endParaRP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1800860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solidFill>
                  <a:schemeClr val="bg1"/>
                </a:solidFill>
              </a:rPr>
              <a:t>A revisar</a:t>
            </a:r>
            <a:r>
              <a:rPr lang="mr-IN" b="1" dirty="0">
                <a:solidFill>
                  <a:schemeClr val="bg1"/>
                </a:solidFill>
              </a:rPr>
              <a:t>…</a:t>
            </a:r>
            <a:endParaRPr lang="es-CL" dirty="0">
              <a:solidFill>
                <a:schemeClr val="bg1"/>
              </a:solidFill>
            </a:endParaRPr>
          </a:p>
        </p:txBody>
      </p:sp>
      <p:sp>
        <p:nvSpPr>
          <p:cNvPr id="3" name="Marcador de contenido 2"/>
          <p:cNvSpPr>
            <a:spLocks noGrp="1"/>
          </p:cNvSpPr>
          <p:nvPr>
            <p:ph idx="1"/>
          </p:nvPr>
        </p:nvSpPr>
        <p:spPr/>
        <p:txBody>
          <a:bodyPr>
            <a:normAutofit/>
          </a:bodyPr>
          <a:lstStyle/>
          <a:p>
            <a:pPr marL="571500" indent="-571500" algn="just">
              <a:buFont typeface="+mj-lt"/>
              <a:buAutoNum type="romanUcPeriod"/>
            </a:pPr>
            <a:r>
              <a:rPr lang="es-ES" dirty="0">
                <a:solidFill>
                  <a:schemeClr val="bg1"/>
                </a:solidFill>
              </a:rPr>
              <a:t>La historia. </a:t>
            </a:r>
            <a:endParaRPr lang="es-ES" dirty="0" smtClean="0">
              <a:solidFill>
                <a:schemeClr val="bg1"/>
              </a:solidFill>
            </a:endParaRPr>
          </a:p>
          <a:p>
            <a:pPr marL="571500" indent="-571500" algn="just">
              <a:buFont typeface="+mj-lt"/>
              <a:buAutoNum type="romanUcPeriod"/>
            </a:pPr>
            <a:endParaRPr lang="es-ES" dirty="0" smtClean="0">
              <a:solidFill>
                <a:schemeClr val="bg1"/>
              </a:solidFill>
            </a:endParaRPr>
          </a:p>
          <a:p>
            <a:pPr marL="571500" indent="-571500" algn="just">
              <a:buFont typeface="+mj-lt"/>
              <a:buAutoNum type="romanUcPeriod"/>
            </a:pPr>
            <a:r>
              <a:rPr lang="es-ES" dirty="0" smtClean="0">
                <a:solidFill>
                  <a:schemeClr val="bg1"/>
                </a:solidFill>
              </a:rPr>
              <a:t>Ideas </a:t>
            </a:r>
            <a:r>
              <a:rPr lang="es-ES" dirty="0" smtClean="0">
                <a:solidFill>
                  <a:schemeClr val="bg1"/>
                </a:solidFill>
              </a:rPr>
              <a:t>para aproximarse al tema</a:t>
            </a:r>
            <a:r>
              <a:rPr lang="es-ES" dirty="0" smtClean="0">
                <a:solidFill>
                  <a:schemeClr val="bg1"/>
                </a:solidFill>
              </a:rPr>
              <a:t>.</a:t>
            </a:r>
          </a:p>
          <a:p>
            <a:pPr lvl="1" algn="just"/>
            <a:r>
              <a:rPr lang="es-ES" dirty="0" smtClean="0">
                <a:solidFill>
                  <a:schemeClr val="bg1"/>
                </a:solidFill>
              </a:rPr>
              <a:t>Ideas sobre la poda</a:t>
            </a:r>
          </a:p>
          <a:p>
            <a:pPr lvl="1" algn="just"/>
            <a:r>
              <a:rPr lang="es-ES" dirty="0" smtClean="0">
                <a:solidFill>
                  <a:schemeClr val="bg1"/>
                </a:solidFill>
              </a:rPr>
              <a:t>Ideas sobre el propietario</a:t>
            </a:r>
          </a:p>
          <a:p>
            <a:pPr lvl="1" algn="just"/>
            <a:r>
              <a:rPr lang="es-ES" dirty="0" smtClean="0">
                <a:solidFill>
                  <a:schemeClr val="bg1"/>
                </a:solidFill>
              </a:rPr>
              <a:t>Ideas sobre la franja</a:t>
            </a:r>
          </a:p>
          <a:p>
            <a:pPr lvl="1" algn="just"/>
            <a:r>
              <a:rPr lang="es-ES" dirty="0" smtClean="0">
                <a:solidFill>
                  <a:schemeClr val="bg1"/>
                </a:solidFill>
              </a:rPr>
              <a:t>Ideas sobre las labores de mantención.</a:t>
            </a:r>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33579298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Poda Eléctrica</a:t>
            </a:r>
          </a:p>
        </p:txBody>
      </p:sp>
      <p:sp>
        <p:nvSpPr>
          <p:cNvPr id="3" name="Marcador de contenido 2"/>
          <p:cNvSpPr>
            <a:spLocks noGrp="1"/>
          </p:cNvSpPr>
          <p:nvPr>
            <p:ph idx="1"/>
          </p:nvPr>
        </p:nvSpPr>
        <p:spPr/>
        <p:txBody>
          <a:bodyPr>
            <a:normAutofit fontScale="77500" lnSpcReduction="20000"/>
          </a:bodyPr>
          <a:lstStyle/>
          <a:p>
            <a:pPr marL="0" indent="0" algn="just">
              <a:buNone/>
            </a:pPr>
            <a:r>
              <a:rPr lang="es-ES" b="1" dirty="0">
                <a:solidFill>
                  <a:schemeClr val="bg1"/>
                </a:solidFill>
              </a:rPr>
              <a:t>La LGSE de </a:t>
            </a:r>
            <a:r>
              <a:rPr lang="es-ES" b="1" dirty="0" smtClean="0">
                <a:solidFill>
                  <a:schemeClr val="bg1"/>
                </a:solidFill>
              </a:rPr>
              <a:t>1985 </a:t>
            </a:r>
            <a:r>
              <a:rPr lang="es-ES" b="1" dirty="0">
                <a:solidFill>
                  <a:schemeClr val="bg1"/>
                </a:solidFill>
              </a:rPr>
              <a:t>y RLGSE de </a:t>
            </a:r>
            <a:r>
              <a:rPr lang="es-ES" b="1" dirty="0" smtClean="0">
                <a:solidFill>
                  <a:schemeClr val="bg1"/>
                </a:solidFill>
              </a:rPr>
              <a:t>1997</a:t>
            </a:r>
            <a:endParaRPr lang="es-ES" b="1" dirty="0">
              <a:solidFill>
                <a:schemeClr val="bg1"/>
              </a:solidFill>
            </a:endParaRPr>
          </a:p>
          <a:p>
            <a:pPr marL="0" indent="0" algn="just">
              <a:buNone/>
            </a:pPr>
            <a:r>
              <a:rPr lang="es-ES" dirty="0" smtClean="0">
                <a:solidFill>
                  <a:schemeClr val="bg1"/>
                </a:solidFill>
              </a:rPr>
              <a:t>LGSE Art.222. </a:t>
            </a:r>
          </a:p>
          <a:p>
            <a:pPr marL="0" indent="0" algn="just">
              <a:buNone/>
            </a:pPr>
            <a:r>
              <a:rPr lang="es-ES" dirty="0" smtClean="0">
                <a:solidFill>
                  <a:schemeClr val="bg1"/>
                </a:solidFill>
              </a:rPr>
              <a:t>El </a:t>
            </a:r>
            <a:r>
              <a:rPr lang="es-ES" dirty="0">
                <a:solidFill>
                  <a:schemeClr val="bg1"/>
                </a:solidFill>
              </a:rPr>
              <a:t>trazado de </a:t>
            </a:r>
            <a:r>
              <a:rPr lang="es-ES" dirty="0" smtClean="0">
                <a:solidFill>
                  <a:schemeClr val="bg1"/>
                </a:solidFill>
              </a:rPr>
              <a:t>líneas </a:t>
            </a:r>
            <a:r>
              <a:rPr lang="es-ES" dirty="0">
                <a:solidFill>
                  <a:schemeClr val="bg1"/>
                </a:solidFill>
              </a:rPr>
              <a:t>aéreas por bienes nacionales </a:t>
            </a:r>
            <a:r>
              <a:rPr lang="es-ES" dirty="0" smtClean="0">
                <a:solidFill>
                  <a:schemeClr val="bg1"/>
                </a:solidFill>
              </a:rPr>
              <a:t>de </a:t>
            </a:r>
            <a:r>
              <a:rPr lang="es-ES" dirty="0">
                <a:solidFill>
                  <a:schemeClr val="bg1"/>
                </a:solidFill>
              </a:rPr>
              <a:t>uso público deberá efectuarse de </a:t>
            </a:r>
            <a:r>
              <a:rPr lang="es-ES" dirty="0" smtClean="0">
                <a:solidFill>
                  <a:schemeClr val="bg1"/>
                </a:solidFill>
              </a:rPr>
              <a:t>modo </a:t>
            </a:r>
            <a:r>
              <a:rPr lang="es-ES" dirty="0">
                <a:solidFill>
                  <a:schemeClr val="bg1"/>
                </a:solidFill>
              </a:rPr>
              <a:t>que, </a:t>
            </a:r>
            <a:r>
              <a:rPr lang="es-ES" b="1" dirty="0">
                <a:solidFill>
                  <a:schemeClr val="bg1"/>
                </a:solidFill>
              </a:rPr>
              <a:t>en lo posible, no se </a:t>
            </a:r>
            <a:r>
              <a:rPr lang="es-ES" b="1" dirty="0" smtClean="0">
                <a:solidFill>
                  <a:schemeClr val="bg1"/>
                </a:solidFill>
              </a:rPr>
              <a:t>corten o </a:t>
            </a:r>
            <a:r>
              <a:rPr lang="es-ES" b="1" dirty="0">
                <a:solidFill>
                  <a:schemeClr val="bg1"/>
                </a:solidFill>
              </a:rPr>
              <a:t>poden los árboles ubicados a </a:t>
            </a:r>
            <a:r>
              <a:rPr lang="es-ES" b="1" dirty="0" smtClean="0">
                <a:solidFill>
                  <a:schemeClr val="bg1"/>
                </a:solidFill>
              </a:rPr>
              <a:t>lo largo </a:t>
            </a:r>
            <a:r>
              <a:rPr lang="es-ES" b="1" dirty="0">
                <a:solidFill>
                  <a:schemeClr val="bg1"/>
                </a:solidFill>
              </a:rPr>
              <a:t>del trazado de la línea</a:t>
            </a:r>
            <a:r>
              <a:rPr lang="es-ES" dirty="0">
                <a:solidFill>
                  <a:schemeClr val="bg1"/>
                </a:solidFill>
              </a:rPr>
              <a:t>. Si </a:t>
            </a:r>
            <a:r>
              <a:rPr lang="es-ES" dirty="0" smtClean="0">
                <a:solidFill>
                  <a:schemeClr val="bg1"/>
                </a:solidFill>
              </a:rPr>
              <a:t>no existiere </a:t>
            </a:r>
            <a:r>
              <a:rPr lang="es-ES" dirty="0">
                <a:solidFill>
                  <a:schemeClr val="bg1"/>
                </a:solidFill>
              </a:rPr>
              <a:t>alternativa a la </a:t>
            </a:r>
            <a:r>
              <a:rPr lang="es-ES" b="1" dirty="0">
                <a:solidFill>
                  <a:schemeClr val="bg1"/>
                </a:solidFill>
              </a:rPr>
              <a:t>poda </a:t>
            </a:r>
            <a:r>
              <a:rPr lang="es-ES" b="1" dirty="0" smtClean="0">
                <a:solidFill>
                  <a:schemeClr val="bg1"/>
                </a:solidFill>
              </a:rPr>
              <a:t>o corta </a:t>
            </a:r>
            <a:r>
              <a:rPr lang="es-ES" b="1" dirty="0">
                <a:solidFill>
                  <a:schemeClr val="bg1"/>
                </a:solidFill>
              </a:rPr>
              <a:t>de estos árboles, el </a:t>
            </a:r>
            <a:r>
              <a:rPr lang="es-ES" b="1" dirty="0" smtClean="0">
                <a:solidFill>
                  <a:schemeClr val="bg1"/>
                </a:solidFill>
              </a:rPr>
              <a:t>propietario de </a:t>
            </a:r>
            <a:r>
              <a:rPr lang="es-ES" b="1" dirty="0">
                <a:solidFill>
                  <a:schemeClr val="bg1"/>
                </a:solidFill>
              </a:rPr>
              <a:t>las líneas aéreas deberá dar </a:t>
            </a:r>
            <a:r>
              <a:rPr lang="es-ES" b="1" dirty="0" smtClean="0">
                <a:solidFill>
                  <a:schemeClr val="bg1"/>
                </a:solidFill>
              </a:rPr>
              <a:t>aviso por </a:t>
            </a:r>
            <a:r>
              <a:rPr lang="es-ES" b="1" dirty="0">
                <a:solidFill>
                  <a:schemeClr val="bg1"/>
                </a:solidFill>
              </a:rPr>
              <a:t>carta certificada, con diez </a:t>
            </a:r>
            <a:r>
              <a:rPr lang="es-ES" b="1" dirty="0" smtClean="0">
                <a:solidFill>
                  <a:schemeClr val="bg1"/>
                </a:solidFill>
              </a:rPr>
              <a:t>días de </a:t>
            </a:r>
            <a:r>
              <a:rPr lang="es-ES" b="1" dirty="0">
                <a:solidFill>
                  <a:schemeClr val="bg1"/>
                </a:solidFill>
              </a:rPr>
              <a:t>anticipación, a la Dirección </a:t>
            </a:r>
            <a:r>
              <a:rPr lang="es-ES" b="1" dirty="0" smtClean="0">
                <a:solidFill>
                  <a:schemeClr val="bg1"/>
                </a:solidFill>
              </a:rPr>
              <a:t>de Vialidad </a:t>
            </a:r>
            <a:r>
              <a:rPr lang="es-ES" b="1" dirty="0">
                <a:solidFill>
                  <a:schemeClr val="bg1"/>
                </a:solidFill>
              </a:rPr>
              <a:t>o a la Municipalidad</a:t>
            </a:r>
            <a:r>
              <a:rPr lang="es-ES" dirty="0">
                <a:solidFill>
                  <a:schemeClr val="bg1"/>
                </a:solidFill>
              </a:rPr>
              <a:t>, </a:t>
            </a:r>
            <a:r>
              <a:rPr lang="es-ES" dirty="0" smtClean="0">
                <a:solidFill>
                  <a:schemeClr val="bg1"/>
                </a:solidFill>
              </a:rPr>
              <a:t>según proceda</a:t>
            </a:r>
            <a:r>
              <a:rPr lang="es-ES" dirty="0">
                <a:solidFill>
                  <a:schemeClr val="bg1"/>
                </a:solidFill>
              </a:rPr>
              <a:t>, y a los </a:t>
            </a:r>
            <a:r>
              <a:rPr lang="es-ES" dirty="0" smtClean="0">
                <a:solidFill>
                  <a:schemeClr val="bg1"/>
                </a:solidFill>
              </a:rPr>
              <a:t>propietarios afectados</a:t>
            </a:r>
            <a:r>
              <a:rPr lang="es-ES" dirty="0">
                <a:solidFill>
                  <a:schemeClr val="bg1"/>
                </a:solidFill>
              </a:rPr>
              <a:t>, pactándose </a:t>
            </a:r>
            <a:r>
              <a:rPr lang="es-ES" dirty="0" smtClean="0">
                <a:solidFill>
                  <a:schemeClr val="bg1"/>
                </a:solidFill>
              </a:rPr>
              <a:t>las indemnizaciones </a:t>
            </a:r>
            <a:r>
              <a:rPr lang="es-ES" dirty="0">
                <a:solidFill>
                  <a:schemeClr val="bg1"/>
                </a:solidFill>
              </a:rPr>
              <a:t>que </a:t>
            </a:r>
            <a:r>
              <a:rPr lang="es-ES" dirty="0" smtClean="0">
                <a:solidFill>
                  <a:schemeClr val="bg1"/>
                </a:solidFill>
              </a:rPr>
              <a:t>correspondan, de </a:t>
            </a:r>
            <a:r>
              <a:rPr lang="es-ES" dirty="0">
                <a:solidFill>
                  <a:schemeClr val="bg1"/>
                </a:solidFill>
              </a:rPr>
              <a:t>acuerdo con lo que </a:t>
            </a:r>
            <a:r>
              <a:rPr lang="es-ES" dirty="0" smtClean="0">
                <a:solidFill>
                  <a:schemeClr val="bg1"/>
                </a:solidFill>
              </a:rPr>
              <a:t>establezcan los </a:t>
            </a:r>
            <a:r>
              <a:rPr lang="es-ES" dirty="0">
                <a:solidFill>
                  <a:schemeClr val="bg1"/>
                </a:solidFill>
              </a:rPr>
              <a:t>reglamentos.</a:t>
            </a: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14456526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Poda Eléctrica</a:t>
            </a:r>
          </a:p>
        </p:txBody>
      </p:sp>
      <p:sp>
        <p:nvSpPr>
          <p:cNvPr id="3" name="Marcador de contenido 2"/>
          <p:cNvSpPr>
            <a:spLocks noGrp="1"/>
          </p:cNvSpPr>
          <p:nvPr>
            <p:ph idx="1"/>
          </p:nvPr>
        </p:nvSpPr>
        <p:spPr/>
        <p:txBody>
          <a:bodyPr>
            <a:normAutofit fontScale="92500" lnSpcReduction="20000"/>
          </a:bodyPr>
          <a:lstStyle/>
          <a:p>
            <a:pPr marL="0" indent="0" algn="just">
              <a:buNone/>
            </a:pPr>
            <a:r>
              <a:rPr lang="es-ES" b="1" dirty="0">
                <a:solidFill>
                  <a:schemeClr val="bg1"/>
                </a:solidFill>
              </a:rPr>
              <a:t>La LGSE de </a:t>
            </a:r>
            <a:r>
              <a:rPr lang="es-ES" b="1" dirty="0" smtClean="0">
                <a:solidFill>
                  <a:schemeClr val="bg1"/>
                </a:solidFill>
              </a:rPr>
              <a:t>1985 </a:t>
            </a:r>
            <a:r>
              <a:rPr lang="es-ES" b="1" dirty="0">
                <a:solidFill>
                  <a:schemeClr val="bg1"/>
                </a:solidFill>
              </a:rPr>
              <a:t>y RLGSE de </a:t>
            </a:r>
            <a:r>
              <a:rPr lang="es-ES" b="1" dirty="0" smtClean="0">
                <a:solidFill>
                  <a:schemeClr val="bg1"/>
                </a:solidFill>
              </a:rPr>
              <a:t>1997</a:t>
            </a:r>
            <a:endParaRPr lang="es-ES" b="1" dirty="0">
              <a:solidFill>
                <a:schemeClr val="bg1"/>
              </a:solidFill>
            </a:endParaRPr>
          </a:p>
          <a:p>
            <a:pPr marL="0" indent="0" algn="just">
              <a:buNone/>
            </a:pPr>
            <a:r>
              <a:rPr lang="es-ES" dirty="0" smtClean="0">
                <a:solidFill>
                  <a:schemeClr val="bg1"/>
                </a:solidFill>
              </a:rPr>
              <a:t>RLGSE Art.218.</a:t>
            </a:r>
          </a:p>
          <a:p>
            <a:pPr marL="0" indent="0" algn="just">
              <a:buNone/>
            </a:pPr>
            <a:r>
              <a:rPr lang="es-ES" dirty="0" smtClean="0">
                <a:solidFill>
                  <a:schemeClr val="bg1"/>
                </a:solidFill>
              </a:rPr>
              <a:t>Los </a:t>
            </a:r>
            <a:r>
              <a:rPr lang="es-ES" b="1" dirty="0">
                <a:solidFill>
                  <a:schemeClr val="bg1"/>
                </a:solidFill>
              </a:rPr>
              <a:t>operadores de </a:t>
            </a:r>
            <a:r>
              <a:rPr lang="es-ES" b="1" dirty="0" smtClean="0">
                <a:solidFill>
                  <a:schemeClr val="bg1"/>
                </a:solidFill>
              </a:rPr>
              <a:t>instalaciones eléctricas </a:t>
            </a:r>
            <a:r>
              <a:rPr lang="es-ES" b="1" dirty="0">
                <a:solidFill>
                  <a:schemeClr val="bg1"/>
                </a:solidFill>
              </a:rPr>
              <a:t>deberán incluir en sus programas </a:t>
            </a:r>
            <a:r>
              <a:rPr lang="es-ES" b="1" dirty="0" smtClean="0">
                <a:solidFill>
                  <a:schemeClr val="bg1"/>
                </a:solidFill>
              </a:rPr>
              <a:t>de mantenimiento </a:t>
            </a:r>
            <a:r>
              <a:rPr lang="es-ES" b="1" dirty="0">
                <a:solidFill>
                  <a:schemeClr val="bg1"/>
                </a:solidFill>
              </a:rPr>
              <a:t>la poda o corte de los árboles</a:t>
            </a:r>
            <a:r>
              <a:rPr lang="es-ES" dirty="0">
                <a:solidFill>
                  <a:schemeClr val="bg1"/>
                </a:solidFill>
              </a:rPr>
              <a:t> que </a:t>
            </a:r>
            <a:r>
              <a:rPr lang="es-ES" dirty="0" smtClean="0">
                <a:solidFill>
                  <a:schemeClr val="bg1"/>
                </a:solidFill>
              </a:rPr>
              <a:t>puedan afectar </a:t>
            </a:r>
            <a:r>
              <a:rPr lang="es-ES" dirty="0">
                <a:solidFill>
                  <a:schemeClr val="bg1"/>
                </a:solidFill>
              </a:rPr>
              <a:t>la seguridad de sus instalaciones, </a:t>
            </a:r>
            <a:r>
              <a:rPr lang="es-ES" b="1" dirty="0" smtClean="0">
                <a:solidFill>
                  <a:schemeClr val="bg1"/>
                </a:solidFill>
              </a:rPr>
              <a:t>utilizando técnicas </a:t>
            </a:r>
            <a:r>
              <a:rPr lang="es-ES" b="1" dirty="0">
                <a:solidFill>
                  <a:schemeClr val="bg1"/>
                </a:solidFill>
              </a:rPr>
              <a:t>adecuadas para preservar las especies </a:t>
            </a:r>
            <a:r>
              <a:rPr lang="es-ES" b="1" dirty="0" smtClean="0">
                <a:solidFill>
                  <a:schemeClr val="bg1"/>
                </a:solidFill>
              </a:rPr>
              <a:t>arbóreas</a:t>
            </a:r>
            <a:r>
              <a:rPr lang="es-ES" dirty="0" smtClean="0">
                <a:solidFill>
                  <a:schemeClr val="bg1"/>
                </a:solidFill>
              </a:rPr>
              <a:t>. Esta </a:t>
            </a:r>
            <a:r>
              <a:rPr lang="es-ES" dirty="0">
                <a:solidFill>
                  <a:schemeClr val="bg1"/>
                </a:solidFill>
              </a:rPr>
              <a:t>actividad deberá ser </a:t>
            </a:r>
            <a:r>
              <a:rPr lang="es-ES" b="1" dirty="0">
                <a:solidFill>
                  <a:schemeClr val="bg1"/>
                </a:solidFill>
              </a:rPr>
              <a:t>comunicada a la </a:t>
            </a:r>
            <a:r>
              <a:rPr lang="es-ES" b="1" dirty="0" smtClean="0">
                <a:solidFill>
                  <a:schemeClr val="bg1"/>
                </a:solidFill>
              </a:rPr>
              <a:t>Municipalidad respectiva </a:t>
            </a:r>
            <a:r>
              <a:rPr lang="es-ES" b="1" dirty="0">
                <a:solidFill>
                  <a:schemeClr val="bg1"/>
                </a:solidFill>
              </a:rPr>
              <a:t>o a la Dirección de Vialidad en su caso, en </a:t>
            </a:r>
            <a:r>
              <a:rPr lang="es-ES" b="1" dirty="0" smtClean="0">
                <a:solidFill>
                  <a:schemeClr val="bg1"/>
                </a:solidFill>
              </a:rPr>
              <a:t>un plazo </a:t>
            </a:r>
            <a:r>
              <a:rPr lang="es-ES" b="1" dirty="0">
                <a:solidFill>
                  <a:schemeClr val="bg1"/>
                </a:solidFill>
              </a:rPr>
              <a:t>no inferior a quince días anteriores a su ejecución</a:t>
            </a:r>
            <a:r>
              <a:rPr lang="es-ES" dirty="0">
                <a:solidFill>
                  <a:schemeClr val="bg1"/>
                </a:solidFill>
              </a:rPr>
              <a:t>.</a:t>
            </a: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928039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dirty="0" smtClean="0">
                <a:solidFill>
                  <a:schemeClr val="bg1"/>
                </a:solidFill>
              </a:rPr>
              <a:t>Resumen sobre la historia de la Poda</a:t>
            </a:r>
            <a:endParaRPr lang="es-CL" dirty="0">
              <a:solidFill>
                <a:schemeClr val="bg1"/>
              </a:solidFill>
            </a:endParaRPr>
          </a:p>
        </p:txBody>
      </p:sp>
      <p:sp>
        <p:nvSpPr>
          <p:cNvPr id="3" name="Marcador de contenido 2"/>
          <p:cNvSpPr>
            <a:spLocks noGrp="1"/>
          </p:cNvSpPr>
          <p:nvPr>
            <p:ph idx="1"/>
          </p:nvPr>
        </p:nvSpPr>
        <p:spPr/>
        <p:txBody>
          <a:bodyPr>
            <a:normAutofit/>
          </a:bodyPr>
          <a:lstStyle/>
          <a:p>
            <a:pPr marL="0" indent="0" algn="just">
              <a:buNone/>
            </a:pPr>
            <a:r>
              <a:rPr lang="es-ES" b="1" dirty="0" smtClean="0">
                <a:solidFill>
                  <a:schemeClr val="bg1"/>
                </a:solidFill>
              </a:rPr>
              <a:t>Primer Período (1904 a 1931) (+ rol EE)</a:t>
            </a:r>
            <a:endParaRPr lang="es-ES" b="1" dirty="0">
              <a:solidFill>
                <a:schemeClr val="bg1"/>
              </a:solidFill>
            </a:endParaRPr>
          </a:p>
          <a:p>
            <a:pPr marL="514350" indent="-514350" algn="just">
              <a:buAutoNum type="arabicParenBoth"/>
            </a:pPr>
            <a:r>
              <a:rPr lang="es-ES" dirty="0" smtClean="0">
                <a:solidFill>
                  <a:schemeClr val="bg1"/>
                </a:solidFill>
              </a:rPr>
              <a:t>Énfasis en las restricciones del propietario cuyos derechos debían ceder respecto a los del concesionario.</a:t>
            </a:r>
          </a:p>
          <a:p>
            <a:pPr marL="514350" indent="-514350" algn="just">
              <a:buAutoNum type="arabicParenBoth"/>
            </a:pPr>
            <a:r>
              <a:rPr lang="es-ES" dirty="0" smtClean="0">
                <a:solidFill>
                  <a:schemeClr val="bg1"/>
                </a:solidFill>
              </a:rPr>
              <a:t>No había un tratamiento de la poda en bienes nacionales de uso público.</a:t>
            </a:r>
            <a:endParaRPr lang="es-ES" dirty="0">
              <a:solidFill>
                <a:schemeClr val="bg1"/>
              </a:solidFill>
            </a:endParaRP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5616681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dirty="0" smtClean="0">
                <a:solidFill>
                  <a:schemeClr val="bg1"/>
                </a:solidFill>
              </a:rPr>
              <a:t>Resumen sobre la historia de la Poda</a:t>
            </a:r>
            <a:endParaRPr lang="es-CL" dirty="0">
              <a:solidFill>
                <a:schemeClr val="bg1"/>
              </a:solidFill>
            </a:endParaRPr>
          </a:p>
        </p:txBody>
      </p:sp>
      <p:sp>
        <p:nvSpPr>
          <p:cNvPr id="3" name="Marcador de contenido 2"/>
          <p:cNvSpPr>
            <a:spLocks noGrp="1"/>
          </p:cNvSpPr>
          <p:nvPr>
            <p:ph idx="1"/>
          </p:nvPr>
        </p:nvSpPr>
        <p:spPr/>
        <p:txBody>
          <a:bodyPr>
            <a:normAutofit/>
          </a:bodyPr>
          <a:lstStyle/>
          <a:p>
            <a:pPr marL="0" indent="0" algn="just">
              <a:buNone/>
            </a:pPr>
            <a:r>
              <a:rPr lang="es-ES" b="1" dirty="0" smtClean="0">
                <a:solidFill>
                  <a:schemeClr val="bg1"/>
                </a:solidFill>
              </a:rPr>
              <a:t>Segundo Período (1931 a 1985) (rol EE + SEC)</a:t>
            </a:r>
            <a:endParaRPr lang="es-ES" b="1" dirty="0">
              <a:solidFill>
                <a:schemeClr val="bg1"/>
              </a:solidFill>
            </a:endParaRPr>
          </a:p>
          <a:p>
            <a:pPr marL="514350" indent="-514350" algn="just">
              <a:buAutoNum type="arabicPeriod"/>
            </a:pPr>
            <a:r>
              <a:rPr lang="es-ES" dirty="0" smtClean="0">
                <a:solidFill>
                  <a:schemeClr val="bg1"/>
                </a:solidFill>
              </a:rPr>
              <a:t>Empresa es responsable de la poda eléctrica. </a:t>
            </a:r>
          </a:p>
          <a:p>
            <a:pPr marL="514350" indent="-514350" algn="just">
              <a:buAutoNum type="arabicPeriod"/>
            </a:pPr>
            <a:r>
              <a:rPr lang="es-ES" dirty="0" smtClean="0">
                <a:solidFill>
                  <a:schemeClr val="bg1"/>
                </a:solidFill>
              </a:rPr>
              <a:t>Se mantiene régimen restrictivo para el propietario del predio.</a:t>
            </a:r>
          </a:p>
          <a:p>
            <a:pPr marL="514350" indent="-514350" algn="just">
              <a:buAutoNum type="arabicPeriod"/>
            </a:pPr>
            <a:r>
              <a:rPr lang="es-ES" dirty="0" smtClean="0">
                <a:solidFill>
                  <a:schemeClr val="bg1"/>
                </a:solidFill>
              </a:rPr>
              <a:t>Se reconoce una facultad expresa a la SEC para intervenir en caminos públicos y predios colindantes.</a:t>
            </a:r>
          </a:p>
          <a:p>
            <a:pPr marL="514350" indent="-514350" algn="just">
              <a:buAutoNum type="arabicPeriod"/>
            </a:pPr>
            <a:endParaRPr lang="es-ES" dirty="0" smtClean="0">
              <a:solidFill>
                <a:schemeClr val="bg1"/>
              </a:solidFill>
            </a:endParaRP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1033625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dirty="0" smtClean="0">
                <a:solidFill>
                  <a:schemeClr val="bg1"/>
                </a:solidFill>
              </a:rPr>
              <a:t>Resumen sobre la historia de la Poda</a:t>
            </a:r>
            <a:endParaRPr lang="es-CL" dirty="0">
              <a:solidFill>
                <a:schemeClr val="bg1"/>
              </a:solidFill>
            </a:endParaRPr>
          </a:p>
        </p:txBody>
      </p:sp>
      <p:sp>
        <p:nvSpPr>
          <p:cNvPr id="3" name="Marcador de contenido 2"/>
          <p:cNvSpPr>
            <a:spLocks noGrp="1"/>
          </p:cNvSpPr>
          <p:nvPr>
            <p:ph idx="1"/>
          </p:nvPr>
        </p:nvSpPr>
        <p:spPr/>
        <p:txBody>
          <a:bodyPr>
            <a:normAutofit fontScale="92500" lnSpcReduction="10000"/>
          </a:bodyPr>
          <a:lstStyle/>
          <a:p>
            <a:pPr marL="0" indent="0" algn="just">
              <a:buNone/>
            </a:pPr>
            <a:r>
              <a:rPr lang="es-ES" b="1" dirty="0" smtClean="0">
                <a:solidFill>
                  <a:schemeClr val="bg1"/>
                </a:solidFill>
              </a:rPr>
              <a:t>Tercer Período (1985 a 2018) (+ rol EE)</a:t>
            </a:r>
            <a:endParaRPr lang="es-ES" b="1" dirty="0">
              <a:solidFill>
                <a:schemeClr val="bg1"/>
              </a:solidFill>
            </a:endParaRPr>
          </a:p>
          <a:p>
            <a:pPr marL="514350" indent="-514350" algn="just">
              <a:buAutoNum type="arabicParenBoth"/>
            </a:pPr>
            <a:r>
              <a:rPr lang="es-ES" dirty="0" smtClean="0">
                <a:solidFill>
                  <a:schemeClr val="bg1"/>
                </a:solidFill>
              </a:rPr>
              <a:t>Se mantienen restricciones al propietario pero se eliminan facultades de intervención directa de la SEC en caminos públicos y colindantes.</a:t>
            </a:r>
          </a:p>
          <a:p>
            <a:pPr marL="514350" indent="-514350" algn="just">
              <a:buAutoNum type="arabicParenBoth"/>
            </a:pPr>
            <a:r>
              <a:rPr lang="es-ES" dirty="0" smtClean="0">
                <a:solidFill>
                  <a:schemeClr val="bg1"/>
                </a:solidFill>
              </a:rPr>
              <a:t>Proyección nuevas líneas deben en lo posible no cortar nuevos árboles.</a:t>
            </a:r>
          </a:p>
          <a:p>
            <a:pPr marL="514350" indent="-514350" algn="just">
              <a:buAutoNum type="arabicParenBoth"/>
            </a:pPr>
            <a:r>
              <a:rPr lang="es-ES" dirty="0" smtClean="0">
                <a:solidFill>
                  <a:schemeClr val="bg1"/>
                </a:solidFill>
              </a:rPr>
              <a:t>Programas mantención </a:t>
            </a:r>
            <a:r>
              <a:rPr lang="es-ES" dirty="0" err="1" smtClean="0">
                <a:solidFill>
                  <a:schemeClr val="bg1"/>
                </a:solidFill>
              </a:rPr>
              <a:t>incluír</a:t>
            </a:r>
            <a:r>
              <a:rPr lang="es-ES" dirty="0" smtClean="0">
                <a:solidFill>
                  <a:schemeClr val="bg1"/>
                </a:solidFill>
              </a:rPr>
              <a:t> poda eléctrica</a:t>
            </a:r>
          </a:p>
          <a:p>
            <a:pPr marL="514350" indent="-514350" algn="just">
              <a:buAutoNum type="arabicParenBoth"/>
            </a:pPr>
            <a:r>
              <a:rPr lang="es-ES" dirty="0" smtClean="0">
                <a:solidFill>
                  <a:schemeClr val="bg1"/>
                </a:solidFill>
              </a:rPr>
              <a:t>Poda debe ejecutarse por empresa con determinados criterios medioambientales.</a:t>
            </a:r>
            <a:endParaRPr lang="es-ES" dirty="0">
              <a:solidFill>
                <a:schemeClr val="bg1"/>
              </a:solidFill>
            </a:endParaRP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12395936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smtClean="0">
                <a:solidFill>
                  <a:schemeClr val="bg1"/>
                </a:solidFill>
              </a:rPr>
              <a:t>Propuesta de aproximación</a:t>
            </a:r>
            <a:endParaRPr lang="es-CL" dirty="0">
              <a:solidFill>
                <a:schemeClr val="bg1"/>
              </a:solidFill>
            </a:endParaRPr>
          </a:p>
        </p:txBody>
      </p:sp>
      <p:sp>
        <p:nvSpPr>
          <p:cNvPr id="3" name="Marcador de contenido 2"/>
          <p:cNvSpPr>
            <a:spLocks noGrp="1"/>
          </p:cNvSpPr>
          <p:nvPr>
            <p:ph idx="1"/>
          </p:nvPr>
        </p:nvSpPr>
        <p:spPr/>
        <p:txBody>
          <a:bodyPr>
            <a:normAutofit lnSpcReduction="10000"/>
          </a:bodyPr>
          <a:lstStyle/>
          <a:p>
            <a:pPr algn="just"/>
            <a:r>
              <a:rPr lang="es-ES" dirty="0" smtClean="0">
                <a:solidFill>
                  <a:schemeClr val="bg1"/>
                </a:solidFill>
              </a:rPr>
              <a:t>Ideas sobre la poda.</a:t>
            </a:r>
          </a:p>
          <a:p>
            <a:pPr algn="just"/>
            <a:endParaRPr lang="es-ES" dirty="0" smtClean="0">
              <a:solidFill>
                <a:schemeClr val="bg1"/>
              </a:solidFill>
            </a:endParaRPr>
          </a:p>
          <a:p>
            <a:pPr algn="just"/>
            <a:r>
              <a:rPr lang="es-ES" dirty="0" smtClean="0">
                <a:solidFill>
                  <a:schemeClr val="bg1"/>
                </a:solidFill>
              </a:rPr>
              <a:t>Ideas sobre </a:t>
            </a:r>
            <a:r>
              <a:rPr lang="es-ES" dirty="0">
                <a:solidFill>
                  <a:schemeClr val="bg1"/>
                </a:solidFill>
              </a:rPr>
              <a:t>el propietario. </a:t>
            </a:r>
          </a:p>
          <a:p>
            <a:pPr algn="just"/>
            <a:endParaRPr lang="es-ES" dirty="0">
              <a:solidFill>
                <a:schemeClr val="bg1"/>
              </a:solidFill>
            </a:endParaRPr>
          </a:p>
          <a:p>
            <a:pPr algn="just"/>
            <a:r>
              <a:rPr lang="es-ES" dirty="0" smtClean="0">
                <a:solidFill>
                  <a:schemeClr val="bg1"/>
                </a:solidFill>
              </a:rPr>
              <a:t>Ideas sobre </a:t>
            </a:r>
            <a:r>
              <a:rPr lang="es-ES" dirty="0">
                <a:solidFill>
                  <a:schemeClr val="bg1"/>
                </a:solidFill>
              </a:rPr>
              <a:t>la franja.</a:t>
            </a:r>
          </a:p>
          <a:p>
            <a:pPr algn="just"/>
            <a:endParaRPr lang="es-ES" dirty="0">
              <a:solidFill>
                <a:schemeClr val="bg1"/>
              </a:solidFill>
            </a:endParaRPr>
          </a:p>
          <a:p>
            <a:pPr algn="just"/>
            <a:r>
              <a:rPr lang="es-ES" dirty="0" smtClean="0">
                <a:solidFill>
                  <a:schemeClr val="bg1"/>
                </a:solidFill>
              </a:rPr>
              <a:t>Ideas sobre la obligación </a:t>
            </a:r>
            <a:r>
              <a:rPr lang="es-ES" dirty="0">
                <a:solidFill>
                  <a:schemeClr val="bg1"/>
                </a:solidFill>
              </a:rPr>
              <a:t>de mantención (vigilancia y gestión de riesgo)</a:t>
            </a:r>
            <a:endParaRPr lang="es-CL"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2828522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89857" y="2734809"/>
            <a:ext cx="8229600" cy="1143000"/>
          </a:xfrm>
        </p:spPr>
        <p:txBody>
          <a:bodyPr>
            <a:normAutofit/>
          </a:bodyPr>
          <a:lstStyle/>
          <a:p>
            <a:r>
              <a:rPr lang="es-ES" b="1" dirty="0">
                <a:solidFill>
                  <a:schemeClr val="bg1"/>
                </a:solidFill>
              </a:rPr>
              <a:t>Ideas sobre la </a:t>
            </a:r>
            <a:r>
              <a:rPr lang="es-ES" b="1" dirty="0" smtClean="0">
                <a:solidFill>
                  <a:schemeClr val="bg1"/>
                </a:solidFill>
              </a:rPr>
              <a:t>poda.</a:t>
            </a:r>
            <a:endParaRPr lang="es-ES" b="1" dirty="0">
              <a:solidFill>
                <a:schemeClr val="bg1"/>
              </a:solidFill>
            </a:endParaRPr>
          </a:p>
        </p:txBody>
      </p:sp>
    </p:spTree>
    <p:extLst>
      <p:ext uri="{BB962C8B-B14F-4D97-AF65-F5344CB8AC3E}">
        <p14:creationId xmlns:p14="http://schemas.microsoft.com/office/powerpoint/2010/main" val="2033459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4251"/>
          </a:xfrm>
        </p:spPr>
        <p:txBody>
          <a:bodyPr>
            <a:normAutofit/>
          </a:bodyPr>
          <a:lstStyle/>
          <a:p>
            <a:r>
              <a:rPr lang="es-ES" b="1" dirty="0" smtClean="0">
                <a:solidFill>
                  <a:schemeClr val="bg1"/>
                </a:solidFill>
              </a:rPr>
              <a:t>Ideas sobre la poda</a:t>
            </a:r>
            <a:endParaRPr lang="es-CL" dirty="0">
              <a:solidFill>
                <a:schemeClr val="bg1"/>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46302388"/>
              </p:ext>
            </p:extLst>
          </p:nvPr>
        </p:nvGraphicFramePr>
        <p:xfrm>
          <a:off x="457200" y="1281002"/>
          <a:ext cx="8131215" cy="49693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22566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smtClean="0">
                <a:solidFill>
                  <a:schemeClr val="bg1"/>
                </a:solidFill>
              </a:rPr>
              <a:t>Ideas sobre la poda </a:t>
            </a:r>
            <a:endParaRPr lang="es-CL" dirty="0">
              <a:solidFill>
                <a:schemeClr val="bg1"/>
              </a:solidFill>
            </a:endParaRPr>
          </a:p>
        </p:txBody>
      </p:sp>
      <p:sp>
        <p:nvSpPr>
          <p:cNvPr id="3" name="Marcador de contenido 2"/>
          <p:cNvSpPr>
            <a:spLocks noGrp="1"/>
          </p:cNvSpPr>
          <p:nvPr>
            <p:ph idx="1"/>
          </p:nvPr>
        </p:nvSpPr>
        <p:spPr>
          <a:xfrm>
            <a:off x="219919" y="1417638"/>
            <a:ext cx="8646289" cy="4708525"/>
          </a:xfrm>
        </p:spPr>
        <p:txBody>
          <a:bodyPr>
            <a:normAutofit/>
          </a:bodyPr>
          <a:lstStyle/>
          <a:p>
            <a:pPr algn="just"/>
            <a:r>
              <a:rPr lang="es-ES" dirty="0" smtClean="0">
                <a:solidFill>
                  <a:schemeClr val="bg1"/>
                </a:solidFill>
              </a:rPr>
              <a:t>Régimen diferenciado entre la poda a realizarse en bienes particulares vs la poda a realizarse en bienes nacionales de uso público.</a:t>
            </a:r>
          </a:p>
          <a:p>
            <a:pPr algn="just"/>
            <a:endParaRPr lang="es-ES" dirty="0" smtClean="0">
              <a:solidFill>
                <a:schemeClr val="bg1"/>
              </a:solidFill>
            </a:endParaRPr>
          </a:p>
          <a:p>
            <a:pPr lvl="1" algn="just"/>
            <a:r>
              <a:rPr lang="es-ES" dirty="0" smtClean="0">
                <a:solidFill>
                  <a:schemeClr val="bg1"/>
                </a:solidFill>
              </a:rPr>
              <a:t>Sobre </a:t>
            </a:r>
            <a:r>
              <a:rPr lang="es-ES" b="1" dirty="0" smtClean="0">
                <a:solidFill>
                  <a:schemeClr val="bg1"/>
                </a:solidFill>
              </a:rPr>
              <a:t>bienes particulares</a:t>
            </a:r>
            <a:r>
              <a:rPr lang="es-ES" dirty="0" smtClean="0">
                <a:solidFill>
                  <a:schemeClr val="bg1"/>
                </a:solidFill>
              </a:rPr>
              <a:t> la regulación reconoce la existencia de una servidumbre.</a:t>
            </a:r>
          </a:p>
          <a:p>
            <a:pPr lvl="1" algn="just"/>
            <a:r>
              <a:rPr lang="es-ES" dirty="0">
                <a:solidFill>
                  <a:schemeClr val="bg1"/>
                </a:solidFill>
              </a:rPr>
              <a:t>Sobre </a:t>
            </a:r>
            <a:r>
              <a:rPr lang="es-ES" b="1" dirty="0">
                <a:solidFill>
                  <a:schemeClr val="bg1"/>
                </a:solidFill>
              </a:rPr>
              <a:t>bienes </a:t>
            </a:r>
            <a:r>
              <a:rPr lang="es-ES" b="1" dirty="0" smtClean="0">
                <a:solidFill>
                  <a:schemeClr val="bg1"/>
                </a:solidFill>
              </a:rPr>
              <a:t>nacionales de uso público </a:t>
            </a:r>
            <a:r>
              <a:rPr lang="es-ES" dirty="0">
                <a:solidFill>
                  <a:schemeClr val="bg1"/>
                </a:solidFill>
              </a:rPr>
              <a:t>la regulación reconoce la existencia de </a:t>
            </a:r>
            <a:r>
              <a:rPr lang="es-ES" dirty="0" smtClean="0">
                <a:solidFill>
                  <a:schemeClr val="bg1"/>
                </a:solidFill>
              </a:rPr>
              <a:t>un derecho de uso o cruce.</a:t>
            </a:r>
            <a:endParaRPr lang="es-ES" dirty="0">
              <a:solidFill>
                <a:schemeClr val="bg1"/>
              </a:solidFill>
            </a:endParaRPr>
          </a:p>
        </p:txBody>
      </p:sp>
    </p:spTree>
    <p:extLst>
      <p:ext uri="{BB962C8B-B14F-4D97-AF65-F5344CB8AC3E}">
        <p14:creationId xmlns:p14="http://schemas.microsoft.com/office/powerpoint/2010/main" val="15745931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smtClean="0">
                <a:solidFill>
                  <a:schemeClr val="bg1"/>
                </a:solidFill>
              </a:rPr>
              <a:t>Ideas sobre la poda</a:t>
            </a:r>
            <a:endParaRPr lang="es-CL" dirty="0">
              <a:solidFill>
                <a:schemeClr val="bg1"/>
              </a:solidFill>
            </a:endParaRPr>
          </a:p>
        </p:txBody>
      </p:sp>
      <p:sp>
        <p:nvSpPr>
          <p:cNvPr id="3" name="Marcador de contenido 2"/>
          <p:cNvSpPr>
            <a:spLocks noGrp="1"/>
          </p:cNvSpPr>
          <p:nvPr>
            <p:ph idx="1"/>
          </p:nvPr>
        </p:nvSpPr>
        <p:spPr>
          <a:xfrm>
            <a:off x="219919" y="1417638"/>
            <a:ext cx="8646289" cy="4708525"/>
          </a:xfrm>
        </p:spPr>
        <p:txBody>
          <a:bodyPr>
            <a:normAutofit/>
          </a:bodyPr>
          <a:lstStyle/>
          <a:p>
            <a:pPr marL="0" indent="0" algn="just">
              <a:buNone/>
            </a:pPr>
            <a:r>
              <a:rPr lang="es-ES" b="1" dirty="0" smtClean="0">
                <a:solidFill>
                  <a:schemeClr val="bg1"/>
                </a:solidFill>
              </a:rPr>
              <a:t>2 reglas clave en la poda:</a:t>
            </a:r>
          </a:p>
          <a:p>
            <a:pPr marL="0" indent="0" algn="just">
              <a:buNone/>
            </a:pPr>
            <a:endParaRPr lang="es-ES" b="1" dirty="0" smtClean="0">
              <a:solidFill>
                <a:schemeClr val="bg1"/>
              </a:solidFill>
            </a:endParaRPr>
          </a:p>
          <a:p>
            <a:pPr marL="514350" indent="-514350" algn="just">
              <a:buAutoNum type="arabicParenBoth"/>
            </a:pPr>
            <a:r>
              <a:rPr lang="es-ES" b="1" dirty="0" smtClean="0">
                <a:solidFill>
                  <a:schemeClr val="bg1"/>
                </a:solidFill>
              </a:rPr>
              <a:t>Solo </a:t>
            </a:r>
            <a:r>
              <a:rPr lang="es-ES" b="1" dirty="0">
                <a:solidFill>
                  <a:schemeClr val="bg1"/>
                </a:solidFill>
              </a:rPr>
              <a:t>se poda o cortan aquellos árboles que </a:t>
            </a:r>
            <a:r>
              <a:rPr lang="es-ES" b="1" u="sng" dirty="0">
                <a:solidFill>
                  <a:schemeClr val="bg1"/>
                </a:solidFill>
              </a:rPr>
              <a:t>puedan afectar la seguridad</a:t>
            </a:r>
            <a:r>
              <a:rPr lang="es-ES" dirty="0">
                <a:solidFill>
                  <a:schemeClr val="bg1"/>
                </a:solidFill>
              </a:rPr>
              <a:t> de las </a:t>
            </a:r>
            <a:r>
              <a:rPr lang="es-ES" dirty="0" smtClean="0">
                <a:solidFill>
                  <a:schemeClr val="bg1"/>
                </a:solidFill>
              </a:rPr>
              <a:t>instalaciones</a:t>
            </a:r>
            <a:r>
              <a:rPr lang="es-ES" dirty="0" smtClean="0">
                <a:solidFill>
                  <a:schemeClr val="bg1"/>
                </a:solidFill>
              </a:rPr>
              <a:t>.</a:t>
            </a:r>
          </a:p>
          <a:p>
            <a:pPr marL="514350" indent="-514350" algn="just">
              <a:buAutoNum type="arabicParenBoth"/>
            </a:pPr>
            <a:endParaRPr lang="es-ES" dirty="0" smtClean="0">
              <a:solidFill>
                <a:schemeClr val="bg1"/>
              </a:solidFill>
            </a:endParaRPr>
          </a:p>
          <a:p>
            <a:pPr marL="514350" indent="-514350" algn="just">
              <a:buAutoNum type="arabicParenBoth"/>
            </a:pPr>
            <a:r>
              <a:rPr lang="es-ES" dirty="0" smtClean="0">
                <a:solidFill>
                  <a:schemeClr val="bg1"/>
                </a:solidFill>
              </a:rPr>
              <a:t>En </a:t>
            </a:r>
            <a:r>
              <a:rPr lang="es-ES" dirty="0">
                <a:solidFill>
                  <a:schemeClr val="bg1"/>
                </a:solidFill>
              </a:rPr>
              <a:t>la poda </a:t>
            </a:r>
            <a:r>
              <a:rPr lang="es-ES" b="1" dirty="0">
                <a:solidFill>
                  <a:schemeClr val="bg1"/>
                </a:solidFill>
              </a:rPr>
              <a:t>siempre se deben utilizar técnicas </a:t>
            </a:r>
            <a:r>
              <a:rPr lang="es-ES" b="1" u="sng" dirty="0">
                <a:solidFill>
                  <a:schemeClr val="bg1"/>
                </a:solidFill>
              </a:rPr>
              <a:t>para preservar las especies </a:t>
            </a:r>
            <a:r>
              <a:rPr lang="es-ES" b="1" dirty="0">
                <a:solidFill>
                  <a:schemeClr val="bg1"/>
                </a:solidFill>
              </a:rPr>
              <a:t>arbóreas</a:t>
            </a:r>
            <a:r>
              <a:rPr lang="es-ES" dirty="0">
                <a:solidFill>
                  <a:schemeClr val="bg1"/>
                </a:solidFill>
              </a:rPr>
              <a:t>.</a:t>
            </a:r>
          </a:p>
        </p:txBody>
      </p:sp>
    </p:spTree>
    <p:extLst>
      <p:ext uri="{BB962C8B-B14F-4D97-AF65-F5344CB8AC3E}">
        <p14:creationId xmlns:p14="http://schemas.microsoft.com/office/powerpoint/2010/main" val="1008394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2000" r="-12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05978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89857" y="2734809"/>
            <a:ext cx="8229600" cy="1143000"/>
          </a:xfrm>
        </p:spPr>
        <p:txBody>
          <a:bodyPr>
            <a:normAutofit/>
          </a:bodyPr>
          <a:lstStyle/>
          <a:p>
            <a:r>
              <a:rPr lang="es-ES" b="1" dirty="0">
                <a:solidFill>
                  <a:schemeClr val="bg1"/>
                </a:solidFill>
              </a:rPr>
              <a:t>Ideas sobre el propietario. </a:t>
            </a:r>
          </a:p>
        </p:txBody>
      </p:sp>
    </p:spTree>
    <p:extLst>
      <p:ext uri="{BB962C8B-B14F-4D97-AF65-F5344CB8AC3E}">
        <p14:creationId xmlns:p14="http://schemas.microsoft.com/office/powerpoint/2010/main" val="4478900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90133"/>
          </a:xfrm>
        </p:spPr>
        <p:txBody>
          <a:bodyPr>
            <a:normAutofit/>
          </a:bodyPr>
          <a:lstStyle/>
          <a:p>
            <a:r>
              <a:rPr lang="es-ES" b="1" dirty="0" smtClean="0">
                <a:solidFill>
                  <a:schemeClr val="bg1"/>
                </a:solidFill>
              </a:rPr>
              <a:t>Ideas </a:t>
            </a:r>
            <a:r>
              <a:rPr lang="es-ES" b="1" dirty="0">
                <a:solidFill>
                  <a:schemeClr val="bg1"/>
                </a:solidFill>
              </a:rPr>
              <a:t>sobre el Propietario</a:t>
            </a:r>
            <a:endParaRPr lang="es-CL" dirty="0">
              <a:solidFill>
                <a:schemeClr val="bg1"/>
              </a:solidFill>
            </a:endParaRPr>
          </a:p>
        </p:txBody>
      </p:sp>
      <p:sp>
        <p:nvSpPr>
          <p:cNvPr id="3" name="Marcador de contenido 2"/>
          <p:cNvSpPr>
            <a:spLocks noGrp="1"/>
          </p:cNvSpPr>
          <p:nvPr>
            <p:ph idx="1"/>
          </p:nvPr>
        </p:nvSpPr>
        <p:spPr>
          <a:xfrm>
            <a:off x="219919" y="1262743"/>
            <a:ext cx="8646289" cy="2219457"/>
          </a:xfrm>
        </p:spPr>
        <p:txBody>
          <a:bodyPr>
            <a:normAutofit/>
          </a:bodyPr>
          <a:lstStyle/>
          <a:p>
            <a:pPr algn="just"/>
            <a:r>
              <a:rPr lang="es-ES" b="1" dirty="0" smtClean="0">
                <a:solidFill>
                  <a:schemeClr val="bg1"/>
                </a:solidFill>
              </a:rPr>
              <a:t>Regulación distingue entre quien aparece como propietario del predio y el administrador del bien nacional de uso público.</a:t>
            </a:r>
            <a:endParaRPr lang="es-ES" dirty="0" smtClean="0">
              <a:solidFill>
                <a:schemeClr val="bg1"/>
              </a:solidFill>
            </a:endParaRPr>
          </a:p>
          <a:p>
            <a:pPr lvl="1" algn="just"/>
            <a:endParaRPr lang="es-ES" dirty="0">
              <a:solidFill>
                <a:schemeClr val="bg1"/>
              </a:solidFill>
            </a:endParaRPr>
          </a:p>
          <a:p>
            <a:pPr algn="just"/>
            <a:endParaRPr lang="es-ES" dirty="0"/>
          </a:p>
        </p:txBody>
      </p:sp>
      <p:sp>
        <p:nvSpPr>
          <p:cNvPr id="4" name="CuadroTexto 3"/>
          <p:cNvSpPr txBox="1"/>
          <p:nvPr/>
        </p:nvSpPr>
        <p:spPr>
          <a:xfrm>
            <a:off x="666044" y="3316447"/>
            <a:ext cx="3172178" cy="369332"/>
          </a:xfrm>
          <a:prstGeom prst="rect">
            <a:avLst/>
          </a:prstGeom>
          <a:noFill/>
          <a:ln w="28575">
            <a:solidFill>
              <a:schemeClr val="bg1"/>
            </a:solidFill>
          </a:ln>
        </p:spPr>
        <p:txBody>
          <a:bodyPr wrap="square" rtlCol="0">
            <a:spAutoFit/>
          </a:bodyPr>
          <a:lstStyle/>
          <a:p>
            <a:pPr algn="ctr"/>
            <a:r>
              <a:rPr lang="es-ES_tradnl" b="1" dirty="0" smtClean="0">
                <a:solidFill>
                  <a:schemeClr val="bg1"/>
                </a:solidFill>
              </a:rPr>
              <a:t>Propietario Particular</a:t>
            </a:r>
            <a:endParaRPr lang="es-ES_tradnl" b="1" dirty="0">
              <a:solidFill>
                <a:schemeClr val="bg1"/>
              </a:solidFill>
            </a:endParaRPr>
          </a:p>
        </p:txBody>
      </p:sp>
      <p:sp>
        <p:nvSpPr>
          <p:cNvPr id="5" name="CuadroTexto 4"/>
          <p:cNvSpPr txBox="1"/>
          <p:nvPr/>
        </p:nvSpPr>
        <p:spPr>
          <a:xfrm>
            <a:off x="5006622" y="3316447"/>
            <a:ext cx="3172178" cy="369332"/>
          </a:xfrm>
          <a:prstGeom prst="rect">
            <a:avLst/>
          </a:prstGeom>
          <a:noFill/>
          <a:ln w="28575">
            <a:solidFill>
              <a:schemeClr val="bg1"/>
            </a:solidFill>
          </a:ln>
        </p:spPr>
        <p:txBody>
          <a:bodyPr wrap="square" rtlCol="0">
            <a:spAutoFit/>
          </a:bodyPr>
          <a:lstStyle/>
          <a:p>
            <a:pPr algn="ctr"/>
            <a:r>
              <a:rPr lang="es-ES_tradnl" b="1" dirty="0" smtClean="0">
                <a:solidFill>
                  <a:schemeClr val="bg1"/>
                </a:solidFill>
              </a:rPr>
              <a:t>Administrador BNUP</a:t>
            </a:r>
            <a:endParaRPr lang="es-ES_tradnl" b="1" dirty="0">
              <a:solidFill>
                <a:schemeClr val="bg1"/>
              </a:solidFill>
            </a:endParaRPr>
          </a:p>
        </p:txBody>
      </p:sp>
      <p:sp>
        <p:nvSpPr>
          <p:cNvPr id="6" name="CuadroTexto 5"/>
          <p:cNvSpPr txBox="1"/>
          <p:nvPr/>
        </p:nvSpPr>
        <p:spPr>
          <a:xfrm>
            <a:off x="666044" y="4498979"/>
            <a:ext cx="3172178" cy="369332"/>
          </a:xfrm>
          <a:prstGeom prst="rect">
            <a:avLst/>
          </a:prstGeom>
          <a:noFill/>
          <a:ln w="28575">
            <a:solidFill>
              <a:schemeClr val="bg1"/>
            </a:solidFill>
          </a:ln>
        </p:spPr>
        <p:txBody>
          <a:bodyPr wrap="square" rtlCol="0">
            <a:spAutoFit/>
          </a:bodyPr>
          <a:lstStyle/>
          <a:p>
            <a:pPr algn="ctr"/>
            <a:r>
              <a:rPr lang="es-ES_tradnl" b="1" dirty="0" smtClean="0">
                <a:solidFill>
                  <a:schemeClr val="bg1"/>
                </a:solidFill>
              </a:rPr>
              <a:t>Servidumbre sobre el bien</a:t>
            </a:r>
            <a:endParaRPr lang="es-ES_tradnl" b="1" dirty="0">
              <a:solidFill>
                <a:schemeClr val="bg1"/>
              </a:solidFill>
            </a:endParaRPr>
          </a:p>
        </p:txBody>
      </p:sp>
      <p:sp>
        <p:nvSpPr>
          <p:cNvPr id="7" name="CuadroTexto 6"/>
          <p:cNvSpPr txBox="1"/>
          <p:nvPr/>
        </p:nvSpPr>
        <p:spPr>
          <a:xfrm>
            <a:off x="5006622" y="4498979"/>
            <a:ext cx="3172178" cy="369332"/>
          </a:xfrm>
          <a:prstGeom prst="rect">
            <a:avLst/>
          </a:prstGeom>
          <a:noFill/>
          <a:ln w="28575">
            <a:solidFill>
              <a:schemeClr val="bg1"/>
            </a:solidFill>
          </a:ln>
        </p:spPr>
        <p:txBody>
          <a:bodyPr wrap="square" rtlCol="0">
            <a:spAutoFit/>
          </a:bodyPr>
          <a:lstStyle/>
          <a:p>
            <a:pPr algn="ctr"/>
            <a:r>
              <a:rPr lang="es-ES_tradnl" b="1" dirty="0" smtClean="0">
                <a:solidFill>
                  <a:schemeClr val="bg1"/>
                </a:solidFill>
              </a:rPr>
              <a:t>Derecho de uso sobre el bien </a:t>
            </a:r>
            <a:endParaRPr lang="es-ES_tradnl" b="1" dirty="0">
              <a:solidFill>
                <a:schemeClr val="bg1"/>
              </a:solidFill>
            </a:endParaRPr>
          </a:p>
        </p:txBody>
      </p:sp>
      <p:sp>
        <p:nvSpPr>
          <p:cNvPr id="8" name="CuadroTexto 7"/>
          <p:cNvSpPr txBox="1"/>
          <p:nvPr/>
        </p:nvSpPr>
        <p:spPr>
          <a:xfrm>
            <a:off x="666044" y="5912344"/>
            <a:ext cx="3172178" cy="369332"/>
          </a:xfrm>
          <a:prstGeom prst="rect">
            <a:avLst/>
          </a:prstGeom>
          <a:noFill/>
          <a:ln w="28575">
            <a:solidFill>
              <a:schemeClr val="bg1"/>
            </a:solidFill>
          </a:ln>
        </p:spPr>
        <p:txBody>
          <a:bodyPr wrap="square" rtlCol="0">
            <a:spAutoFit/>
          </a:bodyPr>
          <a:lstStyle/>
          <a:p>
            <a:pPr algn="ctr"/>
            <a:r>
              <a:rPr lang="es-ES_tradnl" b="1" dirty="0" smtClean="0">
                <a:solidFill>
                  <a:schemeClr val="bg1"/>
                </a:solidFill>
              </a:rPr>
              <a:t>Regulación eléctrica intensa</a:t>
            </a:r>
            <a:endParaRPr lang="es-ES_tradnl" b="1" dirty="0">
              <a:solidFill>
                <a:schemeClr val="bg1"/>
              </a:solidFill>
            </a:endParaRPr>
          </a:p>
        </p:txBody>
      </p:sp>
      <p:sp>
        <p:nvSpPr>
          <p:cNvPr id="9" name="CuadroTexto 8"/>
          <p:cNvSpPr txBox="1"/>
          <p:nvPr/>
        </p:nvSpPr>
        <p:spPr>
          <a:xfrm>
            <a:off x="5006622" y="5535904"/>
            <a:ext cx="3172178" cy="923330"/>
          </a:xfrm>
          <a:prstGeom prst="rect">
            <a:avLst/>
          </a:prstGeom>
          <a:noFill/>
          <a:ln w="28575">
            <a:solidFill>
              <a:schemeClr val="bg1"/>
            </a:solidFill>
          </a:ln>
        </p:spPr>
        <p:txBody>
          <a:bodyPr wrap="square" rtlCol="0">
            <a:spAutoFit/>
          </a:bodyPr>
          <a:lstStyle/>
          <a:p>
            <a:pPr algn="ctr"/>
            <a:r>
              <a:rPr lang="es-ES_tradnl" b="1" dirty="0" smtClean="0">
                <a:solidFill>
                  <a:schemeClr val="bg1"/>
                </a:solidFill>
              </a:rPr>
              <a:t>Regulación menos intensa complementada con </a:t>
            </a:r>
            <a:r>
              <a:rPr lang="es-ES_tradnl" b="1" dirty="0" smtClean="0">
                <a:solidFill>
                  <a:schemeClr val="bg1"/>
                </a:solidFill>
              </a:rPr>
              <a:t>la sectorial</a:t>
            </a:r>
            <a:endParaRPr lang="es-ES_tradnl" b="1" dirty="0">
              <a:solidFill>
                <a:schemeClr val="bg1"/>
              </a:solidFill>
            </a:endParaRPr>
          </a:p>
        </p:txBody>
      </p:sp>
      <p:cxnSp>
        <p:nvCxnSpPr>
          <p:cNvPr id="13" name="Conector recto de flecha 12"/>
          <p:cNvCxnSpPr>
            <a:stCxn id="4" idx="2"/>
            <a:endCxn id="6" idx="0"/>
          </p:cNvCxnSpPr>
          <p:nvPr/>
        </p:nvCxnSpPr>
        <p:spPr>
          <a:xfrm>
            <a:off x="2252133" y="3685779"/>
            <a:ext cx="0" cy="813200"/>
          </a:xfrm>
          <a:prstGeom prst="straightConnector1">
            <a:avLst/>
          </a:prstGeom>
          <a:ln w="5715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15" name="Conector recto de flecha 14"/>
          <p:cNvCxnSpPr>
            <a:stCxn id="6" idx="2"/>
            <a:endCxn id="8" idx="0"/>
          </p:cNvCxnSpPr>
          <p:nvPr/>
        </p:nvCxnSpPr>
        <p:spPr>
          <a:xfrm>
            <a:off x="2252133" y="4868311"/>
            <a:ext cx="0" cy="1044033"/>
          </a:xfrm>
          <a:prstGeom prst="straightConnector1">
            <a:avLst/>
          </a:prstGeom>
          <a:ln w="5715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17" name="Conector recto de flecha 16"/>
          <p:cNvCxnSpPr>
            <a:stCxn id="5" idx="2"/>
            <a:endCxn id="7" idx="0"/>
          </p:cNvCxnSpPr>
          <p:nvPr/>
        </p:nvCxnSpPr>
        <p:spPr>
          <a:xfrm>
            <a:off x="6592711" y="3685779"/>
            <a:ext cx="0" cy="813200"/>
          </a:xfrm>
          <a:prstGeom prst="straightConnector1">
            <a:avLst/>
          </a:prstGeom>
          <a:ln w="5715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19" name="Conector recto de flecha 18"/>
          <p:cNvCxnSpPr>
            <a:stCxn id="7" idx="2"/>
            <a:endCxn id="9" idx="0"/>
          </p:cNvCxnSpPr>
          <p:nvPr/>
        </p:nvCxnSpPr>
        <p:spPr>
          <a:xfrm>
            <a:off x="6592711" y="4868311"/>
            <a:ext cx="0" cy="667593"/>
          </a:xfrm>
          <a:prstGeom prst="straightConnector1">
            <a:avLst/>
          </a:prstGeom>
          <a:ln w="57150">
            <a:solidFill>
              <a:schemeClr val="bg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44938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90133"/>
          </a:xfrm>
        </p:spPr>
        <p:txBody>
          <a:bodyPr>
            <a:normAutofit/>
          </a:bodyPr>
          <a:lstStyle/>
          <a:p>
            <a:r>
              <a:rPr lang="es-ES" b="1" dirty="0" smtClean="0">
                <a:solidFill>
                  <a:schemeClr val="bg1"/>
                </a:solidFill>
              </a:rPr>
              <a:t>Ideas </a:t>
            </a:r>
            <a:r>
              <a:rPr lang="es-ES" b="1" dirty="0">
                <a:solidFill>
                  <a:schemeClr val="bg1"/>
                </a:solidFill>
              </a:rPr>
              <a:t>sobre el Propietario</a:t>
            </a:r>
            <a:endParaRPr lang="es-CL" dirty="0">
              <a:solidFill>
                <a:schemeClr val="bg1"/>
              </a:solidFill>
            </a:endParaRPr>
          </a:p>
        </p:txBody>
      </p:sp>
      <p:sp>
        <p:nvSpPr>
          <p:cNvPr id="3" name="Marcador de contenido 2"/>
          <p:cNvSpPr>
            <a:spLocks noGrp="1"/>
          </p:cNvSpPr>
          <p:nvPr>
            <p:ph idx="1"/>
          </p:nvPr>
        </p:nvSpPr>
        <p:spPr>
          <a:xfrm>
            <a:off x="219919" y="1262744"/>
            <a:ext cx="8646289" cy="5170714"/>
          </a:xfrm>
        </p:spPr>
        <p:txBody>
          <a:bodyPr>
            <a:normAutofit lnSpcReduction="10000"/>
          </a:bodyPr>
          <a:lstStyle/>
          <a:p>
            <a:pPr algn="just"/>
            <a:r>
              <a:rPr lang="es-ES" b="1" dirty="0" smtClean="0">
                <a:solidFill>
                  <a:schemeClr val="bg1"/>
                </a:solidFill>
              </a:rPr>
              <a:t>Propietario del predio sirviente</a:t>
            </a:r>
            <a:r>
              <a:rPr lang="es-ES" dirty="0" smtClean="0">
                <a:solidFill>
                  <a:schemeClr val="bg1"/>
                </a:solidFill>
              </a:rPr>
              <a:t>. </a:t>
            </a:r>
          </a:p>
          <a:p>
            <a:pPr algn="just"/>
            <a:r>
              <a:rPr lang="es-ES" dirty="0" smtClean="0">
                <a:solidFill>
                  <a:schemeClr val="bg1"/>
                </a:solidFill>
              </a:rPr>
              <a:t>¿resulta relevante su calidad frente al ejercicio de la mantención?</a:t>
            </a:r>
          </a:p>
          <a:p>
            <a:pPr lvl="1" algn="just"/>
            <a:r>
              <a:rPr lang="es-ES" dirty="0" smtClean="0">
                <a:solidFill>
                  <a:schemeClr val="bg1"/>
                </a:solidFill>
              </a:rPr>
              <a:t>Foco en la </a:t>
            </a:r>
            <a:r>
              <a:rPr lang="es-ES" b="1" dirty="0" smtClean="0">
                <a:solidFill>
                  <a:schemeClr val="bg1"/>
                </a:solidFill>
              </a:rPr>
              <a:t>naturaleza del derecho real </a:t>
            </a:r>
            <a:r>
              <a:rPr lang="es-ES" dirty="0" smtClean="0">
                <a:solidFill>
                  <a:schemeClr val="bg1"/>
                </a:solidFill>
              </a:rPr>
              <a:t>y no de la obligación personal (hacer y no hacer).</a:t>
            </a:r>
          </a:p>
          <a:p>
            <a:pPr lvl="1" algn="just"/>
            <a:r>
              <a:rPr lang="es-ES" dirty="0" smtClean="0">
                <a:solidFill>
                  <a:schemeClr val="bg1"/>
                </a:solidFill>
              </a:rPr>
              <a:t>Son servidumbres cuyo efecto final es de interés general. </a:t>
            </a:r>
          </a:p>
          <a:p>
            <a:pPr lvl="1" algn="just"/>
            <a:r>
              <a:rPr lang="es-ES" dirty="0" smtClean="0">
                <a:solidFill>
                  <a:schemeClr val="bg1"/>
                </a:solidFill>
              </a:rPr>
              <a:t>En </a:t>
            </a:r>
            <a:r>
              <a:rPr lang="es-ES" dirty="0">
                <a:solidFill>
                  <a:schemeClr val="bg1"/>
                </a:solidFill>
              </a:rPr>
              <a:t>todo caso, </a:t>
            </a:r>
            <a:r>
              <a:rPr lang="es-ES" b="1" dirty="0">
                <a:solidFill>
                  <a:schemeClr val="bg1"/>
                </a:solidFill>
              </a:rPr>
              <a:t>no constituirá un obstáculo </a:t>
            </a:r>
            <a:r>
              <a:rPr lang="es-ES" b="1" dirty="0" smtClean="0">
                <a:solidFill>
                  <a:schemeClr val="bg1"/>
                </a:solidFill>
              </a:rPr>
              <a:t>para el ejercicio </a:t>
            </a:r>
            <a:r>
              <a:rPr lang="es-ES" b="1" dirty="0">
                <a:solidFill>
                  <a:schemeClr val="bg1"/>
                </a:solidFill>
              </a:rPr>
              <a:t>de </a:t>
            </a:r>
            <a:r>
              <a:rPr lang="es-ES" b="1" dirty="0" smtClean="0">
                <a:solidFill>
                  <a:schemeClr val="bg1"/>
                </a:solidFill>
              </a:rPr>
              <a:t>servidumbres </a:t>
            </a:r>
            <a:r>
              <a:rPr lang="es-ES" b="1" dirty="0">
                <a:solidFill>
                  <a:schemeClr val="bg1"/>
                </a:solidFill>
              </a:rPr>
              <a:t>eléctricas</a:t>
            </a:r>
            <a:r>
              <a:rPr lang="es-ES" dirty="0">
                <a:solidFill>
                  <a:schemeClr val="bg1"/>
                </a:solidFill>
              </a:rPr>
              <a:t> la existencia de otros </a:t>
            </a:r>
            <a:r>
              <a:rPr lang="es-ES" dirty="0" smtClean="0">
                <a:solidFill>
                  <a:schemeClr val="bg1"/>
                </a:solidFill>
              </a:rPr>
              <a:t>derechos, permisos </a:t>
            </a:r>
            <a:r>
              <a:rPr lang="es-ES" dirty="0">
                <a:solidFill>
                  <a:schemeClr val="bg1"/>
                </a:solidFill>
              </a:rPr>
              <a:t>o concesiones constituidos en el o los </a:t>
            </a:r>
            <a:r>
              <a:rPr lang="es-ES" dirty="0" smtClean="0">
                <a:solidFill>
                  <a:schemeClr val="bg1"/>
                </a:solidFill>
              </a:rPr>
              <a:t>predios por terceros (art. 31 bis LGSE).</a:t>
            </a:r>
          </a:p>
          <a:p>
            <a:pPr lvl="1" algn="just"/>
            <a:endParaRPr lang="es-ES" dirty="0">
              <a:solidFill>
                <a:schemeClr val="bg1"/>
              </a:solidFill>
            </a:endParaRPr>
          </a:p>
          <a:p>
            <a:pPr algn="just"/>
            <a:endParaRPr lang="es-ES" dirty="0"/>
          </a:p>
        </p:txBody>
      </p:sp>
    </p:spTree>
    <p:extLst>
      <p:ext uri="{BB962C8B-B14F-4D97-AF65-F5344CB8AC3E}">
        <p14:creationId xmlns:p14="http://schemas.microsoft.com/office/powerpoint/2010/main" val="19359203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smtClean="0">
                <a:solidFill>
                  <a:schemeClr val="bg1"/>
                </a:solidFill>
              </a:rPr>
              <a:t>Ideas </a:t>
            </a:r>
            <a:r>
              <a:rPr lang="es-ES" b="1" dirty="0">
                <a:solidFill>
                  <a:schemeClr val="bg1"/>
                </a:solidFill>
              </a:rPr>
              <a:t>sobre el Propietario</a:t>
            </a:r>
            <a:endParaRPr lang="es-CL" dirty="0">
              <a:solidFill>
                <a:schemeClr val="bg1"/>
              </a:solidFill>
            </a:endParaRPr>
          </a:p>
        </p:txBody>
      </p:sp>
      <p:sp>
        <p:nvSpPr>
          <p:cNvPr id="3" name="Marcador de contenido 2"/>
          <p:cNvSpPr>
            <a:spLocks noGrp="1"/>
          </p:cNvSpPr>
          <p:nvPr>
            <p:ph idx="1"/>
          </p:nvPr>
        </p:nvSpPr>
        <p:spPr>
          <a:xfrm>
            <a:off x="219919" y="1417638"/>
            <a:ext cx="8646289" cy="4708525"/>
          </a:xfrm>
        </p:spPr>
        <p:txBody>
          <a:bodyPr>
            <a:normAutofit/>
          </a:bodyPr>
          <a:lstStyle/>
          <a:p>
            <a:pPr algn="just"/>
            <a:r>
              <a:rPr lang="es-ES" b="1" dirty="0">
                <a:solidFill>
                  <a:schemeClr val="bg1"/>
                </a:solidFill>
              </a:rPr>
              <a:t>Sobre obligaciones del </a:t>
            </a:r>
            <a:r>
              <a:rPr lang="es-ES" b="1" dirty="0" smtClean="0">
                <a:solidFill>
                  <a:schemeClr val="bg1"/>
                </a:solidFill>
              </a:rPr>
              <a:t>propietarios</a:t>
            </a:r>
            <a:r>
              <a:rPr lang="es-ES" dirty="0" smtClean="0">
                <a:solidFill>
                  <a:schemeClr val="bg1"/>
                </a:solidFill>
              </a:rPr>
              <a:t>.</a:t>
            </a:r>
          </a:p>
          <a:p>
            <a:pPr algn="just"/>
            <a:r>
              <a:rPr lang="es-ES" dirty="0" smtClean="0">
                <a:solidFill>
                  <a:schemeClr val="bg1"/>
                </a:solidFill>
              </a:rPr>
              <a:t> </a:t>
            </a:r>
            <a:r>
              <a:rPr lang="es-ES" b="1" dirty="0" smtClean="0">
                <a:solidFill>
                  <a:schemeClr val="bg1"/>
                </a:solidFill>
              </a:rPr>
              <a:t>Obligación </a:t>
            </a:r>
            <a:r>
              <a:rPr lang="es-ES" b="1" dirty="0">
                <a:solidFill>
                  <a:schemeClr val="bg1"/>
                </a:solidFill>
              </a:rPr>
              <a:t>de H</a:t>
            </a:r>
            <a:r>
              <a:rPr lang="es-ES" b="1" dirty="0" smtClean="0">
                <a:solidFill>
                  <a:schemeClr val="bg1"/>
                </a:solidFill>
              </a:rPr>
              <a:t>acer:</a:t>
            </a:r>
          </a:p>
          <a:p>
            <a:pPr lvl="1" algn="just"/>
            <a:r>
              <a:rPr lang="es-ES" b="1" dirty="0" smtClean="0">
                <a:solidFill>
                  <a:schemeClr val="bg1"/>
                </a:solidFill>
              </a:rPr>
              <a:t>Permitir </a:t>
            </a:r>
            <a:r>
              <a:rPr lang="es-ES" b="1" dirty="0">
                <a:solidFill>
                  <a:schemeClr val="bg1"/>
                </a:solidFill>
              </a:rPr>
              <a:t>ingreso. (personas y </a:t>
            </a:r>
            <a:r>
              <a:rPr lang="es-ES" b="1" dirty="0" smtClean="0">
                <a:solidFill>
                  <a:schemeClr val="bg1"/>
                </a:solidFill>
              </a:rPr>
              <a:t>cosas)</a:t>
            </a:r>
          </a:p>
          <a:p>
            <a:pPr lvl="1" algn="just"/>
            <a:r>
              <a:rPr lang="es-ES" dirty="0" smtClean="0">
                <a:solidFill>
                  <a:schemeClr val="bg1"/>
                </a:solidFill>
              </a:rPr>
              <a:t>El </a:t>
            </a:r>
            <a:r>
              <a:rPr lang="es-ES" dirty="0">
                <a:solidFill>
                  <a:schemeClr val="bg1"/>
                </a:solidFill>
              </a:rPr>
              <a:t>dueño del predio sirviente está obligado a permitir la entrada de inspectores y obreros para efectuar trabajos de reparación y mantenimiento de las líneas, Asimismo el dueño del predio sirviente está obligado a permitir la entrada de los materiales necesarios para estos trabajos.</a:t>
            </a:r>
          </a:p>
          <a:p>
            <a:pPr algn="just"/>
            <a:endParaRPr lang="es-ES" dirty="0"/>
          </a:p>
        </p:txBody>
      </p:sp>
    </p:spTree>
    <p:extLst>
      <p:ext uri="{BB962C8B-B14F-4D97-AF65-F5344CB8AC3E}">
        <p14:creationId xmlns:p14="http://schemas.microsoft.com/office/powerpoint/2010/main" val="20620533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solidFill>
                  <a:schemeClr val="bg1"/>
                </a:solidFill>
              </a:rPr>
              <a:t>Ideas sobre el Propietario</a:t>
            </a:r>
            <a:endParaRPr lang="es-CL" dirty="0"/>
          </a:p>
        </p:txBody>
      </p:sp>
      <p:sp>
        <p:nvSpPr>
          <p:cNvPr id="3" name="Marcador de contenido 2"/>
          <p:cNvSpPr>
            <a:spLocks noGrp="1"/>
          </p:cNvSpPr>
          <p:nvPr>
            <p:ph idx="1"/>
          </p:nvPr>
        </p:nvSpPr>
        <p:spPr>
          <a:xfrm>
            <a:off x="457200" y="1600201"/>
            <a:ext cx="8229600" cy="1334910"/>
          </a:xfrm>
        </p:spPr>
        <p:txBody>
          <a:bodyPr>
            <a:normAutofit/>
          </a:bodyPr>
          <a:lstStyle/>
          <a:p>
            <a:pPr algn="just"/>
            <a:r>
              <a:rPr lang="es-ES" b="1" dirty="0">
                <a:solidFill>
                  <a:schemeClr val="bg1"/>
                </a:solidFill>
              </a:rPr>
              <a:t>Sobre obligaciones del </a:t>
            </a:r>
            <a:r>
              <a:rPr lang="es-ES" b="1" dirty="0" smtClean="0">
                <a:solidFill>
                  <a:schemeClr val="bg1"/>
                </a:solidFill>
              </a:rPr>
              <a:t>propietarios.</a:t>
            </a:r>
          </a:p>
          <a:p>
            <a:pPr algn="just"/>
            <a:r>
              <a:rPr lang="es-ES" b="1" dirty="0" smtClean="0">
                <a:solidFill>
                  <a:schemeClr val="bg1"/>
                </a:solidFill>
              </a:rPr>
              <a:t>Obligación de No Hacer.</a:t>
            </a:r>
          </a:p>
        </p:txBody>
      </p:sp>
      <p:sp>
        <p:nvSpPr>
          <p:cNvPr id="4" name="CuadroTexto 3"/>
          <p:cNvSpPr txBox="1"/>
          <p:nvPr/>
        </p:nvSpPr>
        <p:spPr>
          <a:xfrm>
            <a:off x="225777" y="3307643"/>
            <a:ext cx="4380089" cy="2092881"/>
          </a:xfrm>
          <a:prstGeom prst="rect">
            <a:avLst/>
          </a:prstGeom>
          <a:noFill/>
          <a:ln w="28575">
            <a:solidFill>
              <a:schemeClr val="bg1"/>
            </a:solidFill>
          </a:ln>
        </p:spPr>
        <p:txBody>
          <a:bodyPr wrap="square" rtlCol="0">
            <a:spAutoFit/>
          </a:bodyPr>
          <a:lstStyle/>
          <a:p>
            <a:pPr marL="0" lvl="1"/>
            <a:endParaRPr lang="es-ES" sz="2800" b="1" dirty="0" smtClean="0">
              <a:solidFill>
                <a:schemeClr val="bg1"/>
              </a:solidFill>
            </a:endParaRPr>
          </a:p>
          <a:p>
            <a:pPr marL="342900" lvl="1" indent="-342900">
              <a:buAutoNum type="arabicParenBoth"/>
            </a:pPr>
            <a:r>
              <a:rPr lang="es-ES" sz="2800" b="1" dirty="0" smtClean="0">
                <a:solidFill>
                  <a:schemeClr val="bg1"/>
                </a:solidFill>
              </a:rPr>
              <a:t>No Hacer</a:t>
            </a:r>
            <a:r>
              <a:rPr lang="es-ES" sz="2800" dirty="0" smtClean="0">
                <a:solidFill>
                  <a:schemeClr val="bg1"/>
                </a:solidFill>
              </a:rPr>
              <a:t> </a:t>
            </a:r>
            <a:r>
              <a:rPr lang="es-ES" sz="2800" dirty="0">
                <a:solidFill>
                  <a:schemeClr val="bg1"/>
                </a:solidFill>
              </a:rPr>
              <a:t>plantaciones, </a:t>
            </a:r>
            <a:endParaRPr lang="es-ES" sz="2800" dirty="0" smtClean="0">
              <a:solidFill>
                <a:schemeClr val="bg1"/>
              </a:solidFill>
            </a:endParaRPr>
          </a:p>
          <a:p>
            <a:pPr marL="342900" lvl="1" indent="-342900">
              <a:buAutoNum type="arabicParenBoth"/>
            </a:pPr>
            <a:r>
              <a:rPr lang="es-ES" sz="2800" b="1" dirty="0" smtClean="0">
                <a:solidFill>
                  <a:schemeClr val="bg1"/>
                </a:solidFill>
              </a:rPr>
              <a:t>No Hacer </a:t>
            </a:r>
            <a:r>
              <a:rPr lang="es-ES" sz="2800" dirty="0" smtClean="0">
                <a:solidFill>
                  <a:schemeClr val="bg1"/>
                </a:solidFill>
              </a:rPr>
              <a:t>construcciones</a:t>
            </a:r>
          </a:p>
          <a:p>
            <a:pPr marL="342900" lvl="1" indent="-342900">
              <a:buAutoNum type="arabicParenBoth"/>
            </a:pPr>
            <a:r>
              <a:rPr lang="es-ES" sz="2800" b="1" dirty="0" smtClean="0">
                <a:solidFill>
                  <a:schemeClr val="bg1"/>
                </a:solidFill>
              </a:rPr>
              <a:t>No Hacer </a:t>
            </a:r>
            <a:r>
              <a:rPr lang="es-ES" sz="2800" dirty="0" smtClean="0">
                <a:solidFill>
                  <a:schemeClr val="bg1"/>
                </a:solidFill>
              </a:rPr>
              <a:t>otras obras.</a:t>
            </a:r>
            <a:endParaRPr lang="es-ES" sz="2800" dirty="0">
              <a:solidFill>
                <a:schemeClr val="bg1"/>
              </a:solidFill>
            </a:endParaRPr>
          </a:p>
          <a:p>
            <a:endParaRPr lang="es-ES_tradnl" dirty="0"/>
          </a:p>
        </p:txBody>
      </p:sp>
      <p:sp>
        <p:nvSpPr>
          <p:cNvPr id="5" name="CuadroTexto 4"/>
          <p:cNvSpPr txBox="1"/>
          <p:nvPr/>
        </p:nvSpPr>
        <p:spPr>
          <a:xfrm>
            <a:off x="5356576" y="3668888"/>
            <a:ext cx="3623735" cy="1569660"/>
          </a:xfrm>
          <a:prstGeom prst="rect">
            <a:avLst/>
          </a:prstGeom>
          <a:noFill/>
          <a:ln w="28575">
            <a:solidFill>
              <a:schemeClr val="bg1"/>
            </a:solidFill>
          </a:ln>
        </p:spPr>
        <p:txBody>
          <a:bodyPr wrap="square" rtlCol="0">
            <a:spAutoFit/>
          </a:bodyPr>
          <a:lstStyle/>
          <a:p>
            <a:pPr marL="0" lvl="1"/>
            <a:r>
              <a:rPr lang="es-ES" sz="3200" dirty="0" smtClean="0">
                <a:solidFill>
                  <a:schemeClr val="bg1"/>
                </a:solidFill>
              </a:rPr>
              <a:t>que </a:t>
            </a:r>
            <a:r>
              <a:rPr lang="es-ES" sz="3200" dirty="0">
                <a:solidFill>
                  <a:schemeClr val="bg1"/>
                </a:solidFill>
              </a:rPr>
              <a:t>perturben el libre ejercicio de las </a:t>
            </a:r>
            <a:r>
              <a:rPr lang="es-ES" sz="3200" dirty="0" smtClean="0">
                <a:solidFill>
                  <a:schemeClr val="bg1"/>
                </a:solidFill>
              </a:rPr>
              <a:t>servidumbres.</a:t>
            </a:r>
            <a:endParaRPr lang="es-ES_tradnl" sz="3200" dirty="0"/>
          </a:p>
        </p:txBody>
      </p:sp>
      <p:sp>
        <p:nvSpPr>
          <p:cNvPr id="7" name="Más 6"/>
          <p:cNvSpPr/>
          <p:nvPr/>
        </p:nvSpPr>
        <p:spPr>
          <a:xfrm>
            <a:off x="4605867" y="4064251"/>
            <a:ext cx="750709" cy="778934"/>
          </a:xfrm>
          <a:prstGeom prst="mathPlus">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solidFill>
                <a:schemeClr val="bg1"/>
              </a:solidFill>
            </a:endParaRPr>
          </a:p>
        </p:txBody>
      </p:sp>
    </p:spTree>
    <p:extLst>
      <p:ext uri="{BB962C8B-B14F-4D97-AF65-F5344CB8AC3E}">
        <p14:creationId xmlns:p14="http://schemas.microsoft.com/office/powerpoint/2010/main" val="5111355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90133"/>
          </a:xfrm>
        </p:spPr>
        <p:txBody>
          <a:bodyPr>
            <a:normAutofit/>
          </a:bodyPr>
          <a:lstStyle/>
          <a:p>
            <a:r>
              <a:rPr lang="es-ES" b="1" dirty="0" smtClean="0">
                <a:solidFill>
                  <a:schemeClr val="bg1"/>
                </a:solidFill>
              </a:rPr>
              <a:t>Ideas </a:t>
            </a:r>
            <a:r>
              <a:rPr lang="es-ES" b="1" dirty="0">
                <a:solidFill>
                  <a:schemeClr val="bg1"/>
                </a:solidFill>
              </a:rPr>
              <a:t>sobre el Propietario</a:t>
            </a:r>
            <a:endParaRPr lang="es-CL" dirty="0">
              <a:solidFill>
                <a:schemeClr val="bg1"/>
              </a:solidFill>
            </a:endParaRPr>
          </a:p>
        </p:txBody>
      </p:sp>
      <p:sp>
        <p:nvSpPr>
          <p:cNvPr id="3" name="Marcador de contenido 2"/>
          <p:cNvSpPr>
            <a:spLocks noGrp="1"/>
          </p:cNvSpPr>
          <p:nvPr>
            <p:ph idx="1"/>
          </p:nvPr>
        </p:nvSpPr>
        <p:spPr>
          <a:xfrm>
            <a:off x="219919" y="1262744"/>
            <a:ext cx="8646289" cy="5170714"/>
          </a:xfrm>
        </p:spPr>
        <p:txBody>
          <a:bodyPr>
            <a:normAutofit fontScale="92500" lnSpcReduction="10000"/>
          </a:bodyPr>
          <a:lstStyle/>
          <a:p>
            <a:pPr algn="just"/>
            <a:r>
              <a:rPr lang="es-ES" b="1" dirty="0" smtClean="0">
                <a:solidFill>
                  <a:schemeClr val="bg1"/>
                </a:solidFill>
              </a:rPr>
              <a:t>Propietario del predio sirviente</a:t>
            </a:r>
            <a:r>
              <a:rPr lang="es-ES" dirty="0" smtClean="0">
                <a:solidFill>
                  <a:schemeClr val="bg1"/>
                </a:solidFill>
              </a:rPr>
              <a:t>. </a:t>
            </a:r>
          </a:p>
          <a:p>
            <a:pPr algn="just"/>
            <a:r>
              <a:rPr lang="es-ES" dirty="0" smtClean="0">
                <a:solidFill>
                  <a:schemeClr val="bg1"/>
                </a:solidFill>
              </a:rPr>
              <a:t>¿resulta relevante su calidad frente al ejercicio de la mantención?</a:t>
            </a:r>
          </a:p>
          <a:p>
            <a:pPr lvl="1" algn="just"/>
            <a:r>
              <a:rPr lang="es-ES" dirty="0" smtClean="0">
                <a:solidFill>
                  <a:schemeClr val="bg1"/>
                </a:solidFill>
              </a:rPr>
              <a:t>También </a:t>
            </a:r>
            <a:r>
              <a:rPr lang="es-ES" dirty="0">
                <a:solidFill>
                  <a:schemeClr val="bg1"/>
                </a:solidFill>
              </a:rPr>
              <a:t>es arbitrario pues </a:t>
            </a:r>
            <a:r>
              <a:rPr lang="es-ES" b="1" dirty="0" smtClean="0">
                <a:solidFill>
                  <a:schemeClr val="bg1"/>
                </a:solidFill>
              </a:rPr>
              <a:t>más allá </a:t>
            </a:r>
            <a:r>
              <a:rPr lang="es-ES" b="1" dirty="0">
                <a:solidFill>
                  <a:schemeClr val="bg1"/>
                </a:solidFill>
              </a:rPr>
              <a:t>de la </a:t>
            </a:r>
            <a:r>
              <a:rPr lang="es-ES" b="1" dirty="0" smtClean="0">
                <a:solidFill>
                  <a:schemeClr val="bg1"/>
                </a:solidFill>
              </a:rPr>
              <a:t>discusión </a:t>
            </a:r>
            <a:r>
              <a:rPr lang="es-ES" b="1" dirty="0">
                <a:solidFill>
                  <a:schemeClr val="bg1"/>
                </a:solidFill>
              </a:rPr>
              <a:t>en torno a </a:t>
            </a:r>
            <a:r>
              <a:rPr lang="es-ES" b="1" dirty="0" smtClean="0">
                <a:solidFill>
                  <a:schemeClr val="bg1"/>
                </a:solidFill>
              </a:rPr>
              <a:t>la existencia </a:t>
            </a:r>
            <a:r>
              <a:rPr lang="es-ES" b="1" dirty="0">
                <a:solidFill>
                  <a:schemeClr val="bg1"/>
                </a:solidFill>
              </a:rPr>
              <a:t>de la servidumbre </a:t>
            </a:r>
            <a:r>
              <a:rPr lang="es-ES" b="1" dirty="0" smtClean="0">
                <a:solidFill>
                  <a:schemeClr val="bg1"/>
                </a:solidFill>
              </a:rPr>
              <a:t>eléctrica</a:t>
            </a:r>
            <a:r>
              <a:rPr lang="es-ES" b="1" dirty="0">
                <a:solidFill>
                  <a:schemeClr val="bg1"/>
                </a:solidFill>
              </a:rPr>
              <a:t>, lo cierto es que de acuerdo a </a:t>
            </a:r>
            <a:r>
              <a:rPr lang="es-ES" b="1" dirty="0" smtClean="0">
                <a:solidFill>
                  <a:schemeClr val="bg1"/>
                </a:solidFill>
              </a:rPr>
              <a:t>los antecedentes </a:t>
            </a:r>
            <a:r>
              <a:rPr lang="es-ES" b="1" dirty="0">
                <a:solidFill>
                  <a:schemeClr val="bg1"/>
                </a:solidFill>
              </a:rPr>
              <a:t>del proceso, aceptados por las partes, ha existido </a:t>
            </a:r>
            <a:r>
              <a:rPr lang="es-ES" b="1" dirty="0" smtClean="0">
                <a:solidFill>
                  <a:schemeClr val="bg1"/>
                </a:solidFill>
              </a:rPr>
              <a:t>un emplazamiento eléctrico </a:t>
            </a:r>
            <a:r>
              <a:rPr lang="es-ES" b="1" dirty="0">
                <a:solidFill>
                  <a:schemeClr val="bg1"/>
                </a:solidFill>
              </a:rPr>
              <a:t>por muchos </a:t>
            </a:r>
            <a:r>
              <a:rPr lang="es-ES" b="1" dirty="0" smtClean="0">
                <a:solidFill>
                  <a:schemeClr val="bg1"/>
                </a:solidFill>
              </a:rPr>
              <a:t>años</a:t>
            </a:r>
            <a:r>
              <a:rPr lang="es-ES" dirty="0">
                <a:solidFill>
                  <a:schemeClr val="bg1"/>
                </a:solidFill>
              </a:rPr>
              <a:t>, de manera que la negativa </a:t>
            </a:r>
            <a:r>
              <a:rPr lang="es-ES" dirty="0" smtClean="0">
                <a:solidFill>
                  <a:schemeClr val="bg1"/>
                </a:solidFill>
              </a:rPr>
              <a:t>para las </a:t>
            </a:r>
            <a:r>
              <a:rPr lang="es-ES" dirty="0">
                <a:solidFill>
                  <a:schemeClr val="bg1"/>
                </a:solidFill>
              </a:rPr>
              <a:t>labores de roce y poda de </a:t>
            </a:r>
            <a:r>
              <a:rPr lang="es-ES" dirty="0" smtClean="0">
                <a:solidFill>
                  <a:schemeClr val="bg1"/>
                </a:solidFill>
              </a:rPr>
              <a:t>árboles </a:t>
            </a:r>
            <a:r>
              <a:rPr lang="es-ES" dirty="0">
                <a:solidFill>
                  <a:schemeClr val="bg1"/>
                </a:solidFill>
              </a:rPr>
              <a:t>aparece injustificada, </a:t>
            </a:r>
            <a:r>
              <a:rPr lang="es-ES" dirty="0" smtClean="0">
                <a:solidFill>
                  <a:schemeClr val="bg1"/>
                </a:solidFill>
              </a:rPr>
              <a:t>entorpeciendo una </a:t>
            </a:r>
            <a:r>
              <a:rPr lang="es-ES" dirty="0">
                <a:solidFill>
                  <a:schemeClr val="bg1"/>
                </a:solidFill>
              </a:rPr>
              <a:t>labor importante </a:t>
            </a:r>
            <a:r>
              <a:rPr lang="es-ES" dirty="0" smtClean="0">
                <a:solidFill>
                  <a:schemeClr val="bg1"/>
                </a:solidFill>
              </a:rPr>
              <a:t>por </a:t>
            </a:r>
            <a:r>
              <a:rPr lang="es-ES" dirty="0">
                <a:solidFill>
                  <a:schemeClr val="bg1"/>
                </a:solidFill>
              </a:rPr>
              <a:t>los riesgos que su </a:t>
            </a:r>
            <a:r>
              <a:rPr lang="es-ES" dirty="0" smtClean="0">
                <a:solidFill>
                  <a:schemeClr val="bg1"/>
                </a:solidFill>
              </a:rPr>
              <a:t>dilación </a:t>
            </a:r>
            <a:r>
              <a:rPr lang="es-ES" dirty="0">
                <a:solidFill>
                  <a:schemeClr val="bg1"/>
                </a:solidFill>
              </a:rPr>
              <a:t>pueden acarrear y </a:t>
            </a:r>
            <a:r>
              <a:rPr lang="es-ES" dirty="0" smtClean="0">
                <a:solidFill>
                  <a:schemeClr val="bg1"/>
                </a:solidFill>
              </a:rPr>
              <a:t>que por </a:t>
            </a:r>
            <a:r>
              <a:rPr lang="es-ES" dirty="0">
                <a:solidFill>
                  <a:schemeClr val="bg1"/>
                </a:solidFill>
              </a:rPr>
              <a:t>mandato legal debe efectuar la </a:t>
            </a:r>
            <a:r>
              <a:rPr lang="es-ES" dirty="0" smtClean="0">
                <a:solidFill>
                  <a:schemeClr val="bg1"/>
                </a:solidFill>
              </a:rPr>
              <a:t>recurrente </a:t>
            </a:r>
            <a:r>
              <a:rPr lang="es-ES" sz="2600" i="1" dirty="0" smtClean="0">
                <a:solidFill>
                  <a:schemeClr val="bg1"/>
                </a:solidFill>
              </a:rPr>
              <a:t>(ICA Concepción </a:t>
            </a:r>
            <a:r>
              <a:rPr lang="es-ES" sz="2600" i="1" dirty="0" err="1" smtClean="0">
                <a:solidFill>
                  <a:schemeClr val="bg1"/>
                </a:solidFill>
              </a:rPr>
              <a:t>Frontel</a:t>
            </a:r>
            <a:r>
              <a:rPr lang="es-ES" sz="2600" i="1" dirty="0" smtClean="0">
                <a:solidFill>
                  <a:schemeClr val="bg1"/>
                </a:solidFill>
              </a:rPr>
              <a:t> con Irigoyen rol 7202/12)</a:t>
            </a:r>
            <a:endParaRPr lang="es-ES" sz="2600" i="1" dirty="0">
              <a:solidFill>
                <a:schemeClr val="bg1"/>
              </a:solidFill>
            </a:endParaRPr>
          </a:p>
          <a:p>
            <a:pPr lvl="1" algn="just"/>
            <a:endParaRPr lang="es-ES" dirty="0">
              <a:solidFill>
                <a:schemeClr val="bg1"/>
              </a:solidFill>
            </a:endParaRPr>
          </a:p>
          <a:p>
            <a:pPr algn="just"/>
            <a:endParaRPr lang="es-ES" dirty="0"/>
          </a:p>
        </p:txBody>
      </p:sp>
    </p:spTree>
    <p:extLst>
      <p:ext uri="{BB962C8B-B14F-4D97-AF65-F5344CB8AC3E}">
        <p14:creationId xmlns:p14="http://schemas.microsoft.com/office/powerpoint/2010/main" val="20909311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99406"/>
          </a:xfrm>
        </p:spPr>
        <p:txBody>
          <a:bodyPr>
            <a:normAutofit fontScale="90000"/>
          </a:bodyPr>
          <a:lstStyle/>
          <a:p>
            <a:r>
              <a:rPr lang="es-ES" b="1" dirty="0" smtClean="0">
                <a:solidFill>
                  <a:schemeClr val="bg1"/>
                </a:solidFill>
              </a:rPr>
              <a:t/>
            </a:r>
            <a:br>
              <a:rPr lang="es-ES" b="1" dirty="0" smtClean="0">
                <a:solidFill>
                  <a:schemeClr val="bg1"/>
                </a:solidFill>
              </a:rPr>
            </a:br>
            <a:r>
              <a:rPr lang="es-ES" b="1" dirty="0" smtClean="0">
                <a:solidFill>
                  <a:schemeClr val="bg1"/>
                </a:solidFill>
              </a:rPr>
              <a:t>Ideas sobre el propietario</a:t>
            </a:r>
            <a:r>
              <a:rPr lang="es-CL" dirty="0">
                <a:solidFill>
                  <a:schemeClr val="bg1"/>
                </a:solidFill>
              </a:rPr>
              <a:t/>
            </a:r>
            <a:br>
              <a:rPr lang="es-CL" dirty="0">
                <a:solidFill>
                  <a:schemeClr val="bg1"/>
                </a:solidFill>
              </a:rPr>
            </a:br>
            <a:endParaRPr lang="es-ES_tradnl" dirty="0"/>
          </a:p>
        </p:txBody>
      </p:sp>
      <p:sp>
        <p:nvSpPr>
          <p:cNvPr id="3" name="Marcador de contenido 2"/>
          <p:cNvSpPr>
            <a:spLocks noGrp="1"/>
          </p:cNvSpPr>
          <p:nvPr>
            <p:ph idx="1"/>
          </p:nvPr>
        </p:nvSpPr>
        <p:spPr/>
        <p:txBody>
          <a:bodyPr>
            <a:normAutofit fontScale="85000" lnSpcReduction="20000"/>
          </a:bodyPr>
          <a:lstStyle/>
          <a:p>
            <a:pPr marL="0" indent="0" algn="just">
              <a:buNone/>
            </a:pPr>
            <a:r>
              <a:rPr lang="es-ES" b="1" dirty="0" smtClean="0">
                <a:solidFill>
                  <a:schemeClr val="bg1"/>
                </a:solidFill>
              </a:rPr>
              <a:t>No Hacer construcciones bajo líneas:</a:t>
            </a:r>
          </a:p>
          <a:p>
            <a:pPr marL="0" indent="0" algn="just">
              <a:buNone/>
            </a:pPr>
            <a:r>
              <a:rPr lang="es-ES" b="1" dirty="0" smtClean="0">
                <a:solidFill>
                  <a:schemeClr val="bg1"/>
                </a:solidFill>
              </a:rPr>
              <a:t>¿Prohibición absoluta?</a:t>
            </a:r>
          </a:p>
          <a:p>
            <a:pPr marL="514350" indent="-514350" algn="just">
              <a:buAutoNum type="arabicParenBoth"/>
            </a:pPr>
            <a:r>
              <a:rPr lang="es-ES" dirty="0" smtClean="0">
                <a:solidFill>
                  <a:schemeClr val="bg1"/>
                </a:solidFill>
              </a:rPr>
              <a:t>Al parecer no es una prohibición absoluta.</a:t>
            </a:r>
          </a:p>
          <a:p>
            <a:pPr marL="971550" lvl="1" indent="-571500" algn="just">
              <a:buFont typeface="+mj-lt"/>
              <a:buAutoNum type="romanUcPeriod"/>
            </a:pPr>
            <a:r>
              <a:rPr lang="es-ES" dirty="0" smtClean="0">
                <a:solidFill>
                  <a:schemeClr val="bg1"/>
                </a:solidFill>
              </a:rPr>
              <a:t>Casos autorizados por la SEC (RCF Art. 108) (seguridad)</a:t>
            </a:r>
          </a:p>
          <a:p>
            <a:pPr marL="971550" lvl="1" indent="-571500" algn="just">
              <a:buFont typeface="+mj-lt"/>
              <a:buAutoNum type="romanUcPeriod"/>
            </a:pPr>
            <a:r>
              <a:rPr lang="es-ES" dirty="0" smtClean="0">
                <a:solidFill>
                  <a:schemeClr val="bg1"/>
                </a:solidFill>
              </a:rPr>
              <a:t>No Perturbe/Afecte el derecho concesionario.</a:t>
            </a:r>
          </a:p>
          <a:p>
            <a:pPr marL="971550" lvl="1" indent="-571500" algn="just">
              <a:buFont typeface="+mj-lt"/>
              <a:buAutoNum type="romanUcPeriod"/>
            </a:pPr>
            <a:endParaRPr lang="es-ES" dirty="0" smtClean="0">
              <a:solidFill>
                <a:schemeClr val="bg1"/>
              </a:solidFill>
            </a:endParaRPr>
          </a:p>
          <a:p>
            <a:pPr marL="514350" indent="-514350" algn="just">
              <a:buAutoNum type="arabicParenBoth"/>
            </a:pPr>
            <a:r>
              <a:rPr lang="es-ES" dirty="0" smtClean="0">
                <a:solidFill>
                  <a:schemeClr val="bg1"/>
                </a:solidFill>
              </a:rPr>
              <a:t>Artículo </a:t>
            </a:r>
            <a:r>
              <a:rPr lang="es-ES" dirty="0">
                <a:solidFill>
                  <a:schemeClr val="bg1"/>
                </a:solidFill>
              </a:rPr>
              <a:t>5.1.9 de La Ordenanza General de Urbanismo y </a:t>
            </a:r>
            <a:r>
              <a:rPr lang="es-ES" dirty="0" smtClean="0">
                <a:solidFill>
                  <a:schemeClr val="bg1"/>
                </a:solidFill>
              </a:rPr>
              <a:t>Construcción: No </a:t>
            </a:r>
            <a:r>
              <a:rPr lang="es-ES" dirty="0">
                <a:solidFill>
                  <a:schemeClr val="bg1"/>
                </a:solidFill>
              </a:rPr>
              <a:t>se autorizarán construcciones de ningún tipo debajo de las líneas de alta tensión ni dentro de la franja de servidumbre de las mismas</a:t>
            </a:r>
            <a:r>
              <a:rPr lang="es-ES" dirty="0" smtClean="0">
                <a:solidFill>
                  <a:schemeClr val="bg1"/>
                </a:solidFill>
              </a:rPr>
              <a:t>.</a:t>
            </a:r>
            <a:endParaRPr lang="es-CL" dirty="0">
              <a:solidFill>
                <a:schemeClr val="bg1"/>
              </a:solidFill>
            </a:endParaRPr>
          </a:p>
          <a:p>
            <a:pPr marL="0" indent="0" algn="just">
              <a:buNone/>
            </a:pPr>
            <a:r>
              <a:rPr lang="es-ES" b="1" dirty="0" smtClean="0">
                <a:solidFill>
                  <a:schemeClr val="bg1"/>
                </a:solidFill>
              </a:rPr>
              <a:t>	</a:t>
            </a:r>
            <a:endParaRPr lang="es-ES" b="1" dirty="0">
              <a:solidFill>
                <a:schemeClr val="bg1"/>
              </a:solidFill>
            </a:endParaRPr>
          </a:p>
        </p:txBody>
      </p:sp>
    </p:spTree>
    <p:extLst>
      <p:ext uri="{BB962C8B-B14F-4D97-AF65-F5344CB8AC3E}">
        <p14:creationId xmlns:p14="http://schemas.microsoft.com/office/powerpoint/2010/main" val="16034830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l="-1844" r="-1844"/>
          <a:stretch>
            <a:fillRect/>
          </a:stretch>
        </p:blipFill>
        <p:spPr bwMode="auto">
          <a:xfrm>
            <a:off x="457200" y="407782"/>
            <a:ext cx="8229600" cy="5718382"/>
          </a:xfrm>
          <a:prstGeom prst="rect">
            <a:avLst/>
          </a:prstGeom>
          <a:noFill/>
          <a:ln w="9525">
            <a:noFill/>
            <a:miter lim="800000"/>
            <a:headEnd/>
            <a:tailEnd/>
          </a:ln>
        </p:spPr>
      </p:pic>
      <p:sp>
        <p:nvSpPr>
          <p:cNvPr id="5" name="Elipse 4"/>
          <p:cNvSpPr/>
          <p:nvPr/>
        </p:nvSpPr>
        <p:spPr>
          <a:xfrm>
            <a:off x="4629084" y="4532193"/>
            <a:ext cx="1837841" cy="1172418"/>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cxnSp>
        <p:nvCxnSpPr>
          <p:cNvPr id="6" name="Conector recto de flecha 5"/>
          <p:cNvCxnSpPr/>
          <p:nvPr/>
        </p:nvCxnSpPr>
        <p:spPr>
          <a:xfrm flipV="1">
            <a:off x="5709205" y="1312123"/>
            <a:ext cx="648072" cy="338437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 name="CuadroTexto 6"/>
          <p:cNvSpPr txBox="1"/>
          <p:nvPr/>
        </p:nvSpPr>
        <p:spPr>
          <a:xfrm>
            <a:off x="5458813" y="655784"/>
            <a:ext cx="2016224" cy="646331"/>
          </a:xfrm>
          <a:prstGeom prst="rect">
            <a:avLst/>
          </a:prstGeom>
          <a:noFill/>
          <a:ln w="25400">
            <a:solidFill>
              <a:srgbClr val="FF0000"/>
            </a:solidFill>
          </a:ln>
        </p:spPr>
        <p:txBody>
          <a:bodyPr wrap="square" rtlCol="0">
            <a:spAutoFit/>
          </a:bodyPr>
          <a:lstStyle/>
          <a:p>
            <a:r>
              <a:rPr lang="es-ES" b="1" dirty="0">
                <a:solidFill>
                  <a:srgbClr val="FF0000"/>
                </a:solidFill>
              </a:rPr>
              <a:t>Construcciones bajo la línea</a:t>
            </a:r>
          </a:p>
        </p:txBody>
      </p:sp>
      <p:pic>
        <p:nvPicPr>
          <p:cNvPr id="8" name="Imagen 7"/>
          <p:cNvPicPr>
            <a:picLocks noChangeAspect="1"/>
          </p:cNvPicPr>
          <p:nvPr/>
        </p:nvPicPr>
        <p:blipFill>
          <a:blip r:embed="rId3"/>
          <a:stretch>
            <a:fillRect/>
          </a:stretch>
        </p:blipFill>
        <p:spPr>
          <a:xfrm>
            <a:off x="5092619" y="4696498"/>
            <a:ext cx="791367" cy="841453"/>
          </a:xfrm>
          <a:prstGeom prst="rect">
            <a:avLst/>
          </a:prstGeom>
        </p:spPr>
      </p:pic>
    </p:spTree>
    <p:extLst>
      <p:ext uri="{BB962C8B-B14F-4D97-AF65-F5344CB8AC3E}">
        <p14:creationId xmlns:p14="http://schemas.microsoft.com/office/powerpoint/2010/main" val="14849954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99406"/>
          </a:xfrm>
        </p:spPr>
        <p:txBody>
          <a:bodyPr>
            <a:normAutofit fontScale="90000"/>
          </a:bodyPr>
          <a:lstStyle/>
          <a:p>
            <a:r>
              <a:rPr lang="es-ES" b="1" dirty="0" smtClean="0">
                <a:solidFill>
                  <a:schemeClr val="bg1"/>
                </a:solidFill>
              </a:rPr>
              <a:t/>
            </a:r>
            <a:br>
              <a:rPr lang="es-ES" b="1" dirty="0" smtClean="0">
                <a:solidFill>
                  <a:schemeClr val="bg1"/>
                </a:solidFill>
              </a:rPr>
            </a:br>
            <a:r>
              <a:rPr lang="es-ES" b="1" dirty="0" smtClean="0">
                <a:solidFill>
                  <a:schemeClr val="bg1"/>
                </a:solidFill>
              </a:rPr>
              <a:t>Ideas sobre el propietario</a:t>
            </a:r>
            <a:r>
              <a:rPr lang="es-CL" dirty="0">
                <a:solidFill>
                  <a:schemeClr val="bg1"/>
                </a:solidFill>
              </a:rPr>
              <a:t/>
            </a:r>
            <a:br>
              <a:rPr lang="es-CL" dirty="0">
                <a:solidFill>
                  <a:schemeClr val="bg1"/>
                </a:solidFill>
              </a:rPr>
            </a:br>
            <a:endParaRPr lang="es-ES_tradnl" dirty="0"/>
          </a:p>
        </p:txBody>
      </p:sp>
      <p:sp>
        <p:nvSpPr>
          <p:cNvPr id="3" name="Marcador de contenido 2"/>
          <p:cNvSpPr>
            <a:spLocks noGrp="1"/>
          </p:cNvSpPr>
          <p:nvPr>
            <p:ph idx="1"/>
          </p:nvPr>
        </p:nvSpPr>
        <p:spPr/>
        <p:txBody>
          <a:bodyPr>
            <a:normAutofit/>
          </a:bodyPr>
          <a:lstStyle/>
          <a:p>
            <a:pPr marL="0" indent="0" algn="just">
              <a:buNone/>
            </a:pPr>
            <a:r>
              <a:rPr lang="mr-IN" dirty="0">
                <a:solidFill>
                  <a:schemeClr val="bg1"/>
                </a:solidFill>
              </a:rPr>
              <a:t>……</a:t>
            </a:r>
            <a:r>
              <a:rPr lang="es-ES_tradnl" dirty="0">
                <a:solidFill>
                  <a:schemeClr val="bg1"/>
                </a:solidFill>
              </a:rPr>
              <a:t>Si infringiere esta disposición o sus plantaciones o arboledas crecieren de modo que perturbaren dicho ejercicio, </a:t>
            </a:r>
            <a:r>
              <a:rPr lang="es-ES_tradnl" b="1" u="sng" dirty="0">
                <a:solidFill>
                  <a:schemeClr val="bg1"/>
                </a:solidFill>
              </a:rPr>
              <a:t>el titular de la servidumbre</a:t>
            </a:r>
            <a:r>
              <a:rPr lang="es-ES_tradnl" b="1" dirty="0">
                <a:solidFill>
                  <a:schemeClr val="bg1"/>
                </a:solidFill>
              </a:rPr>
              <a:t> podrá subsanar la infracción a costa del dueño del suelo</a:t>
            </a:r>
            <a:r>
              <a:rPr lang="es-ES_tradnl" dirty="0">
                <a:solidFill>
                  <a:schemeClr val="bg1"/>
                </a:solidFill>
              </a:rPr>
              <a:t>.</a:t>
            </a:r>
            <a:endParaRPr lang="es-CL" dirty="0">
              <a:solidFill>
                <a:schemeClr val="bg1"/>
              </a:solidFill>
            </a:endParaRPr>
          </a:p>
          <a:p>
            <a:pPr marL="0" indent="0" algn="just">
              <a:buNone/>
            </a:pPr>
            <a:r>
              <a:rPr lang="es-ES" b="1" dirty="0" smtClean="0">
                <a:solidFill>
                  <a:schemeClr val="bg1"/>
                </a:solidFill>
              </a:rPr>
              <a:t>	</a:t>
            </a:r>
            <a:endParaRPr lang="es-ES" b="1" dirty="0">
              <a:solidFill>
                <a:schemeClr val="bg1"/>
              </a:solidFill>
            </a:endParaRPr>
          </a:p>
        </p:txBody>
      </p:sp>
    </p:spTree>
    <p:extLst>
      <p:ext uri="{BB962C8B-B14F-4D97-AF65-F5344CB8AC3E}">
        <p14:creationId xmlns:p14="http://schemas.microsoft.com/office/powerpoint/2010/main" val="19753832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555171" y="2473552"/>
            <a:ext cx="8229600" cy="1143000"/>
          </a:xfrm>
        </p:spPr>
        <p:txBody>
          <a:bodyPr>
            <a:normAutofit/>
          </a:bodyPr>
          <a:lstStyle/>
          <a:p>
            <a:r>
              <a:rPr lang="es-ES" b="1" dirty="0">
                <a:solidFill>
                  <a:schemeClr val="bg1"/>
                </a:solidFill>
              </a:rPr>
              <a:t>Ideas sobre la franja</a:t>
            </a:r>
            <a:endParaRPr lang="es-CL" dirty="0">
              <a:solidFill>
                <a:schemeClr val="bg1"/>
              </a:solidFill>
            </a:endParaRPr>
          </a:p>
        </p:txBody>
      </p:sp>
    </p:spTree>
    <p:extLst>
      <p:ext uri="{BB962C8B-B14F-4D97-AF65-F5344CB8AC3E}">
        <p14:creationId xmlns:p14="http://schemas.microsoft.com/office/powerpoint/2010/main" val="1417069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a:t>
            </a:r>
          </a:p>
        </p:txBody>
      </p:sp>
      <p:sp>
        <p:nvSpPr>
          <p:cNvPr id="3" name="Marcador de contenido 2"/>
          <p:cNvSpPr>
            <a:spLocks noGrp="1"/>
          </p:cNvSpPr>
          <p:nvPr>
            <p:ph idx="1"/>
          </p:nvPr>
        </p:nvSpPr>
        <p:spPr/>
        <p:txBody>
          <a:bodyPr>
            <a:normAutofit fontScale="77500" lnSpcReduction="20000"/>
          </a:bodyPr>
          <a:lstStyle/>
          <a:p>
            <a:pPr algn="just"/>
            <a:r>
              <a:rPr lang="es-ES" dirty="0">
                <a:solidFill>
                  <a:schemeClr val="bg1"/>
                </a:solidFill>
              </a:rPr>
              <a:t>Mensaje del Presidente de la República del 17 de Octubre de 1901, provocado por sucesos recientes acaecidos en la capital y que son la reproducción atenuada de conflictos de mayor transcendencia, ocurridos en otros países, sucesos que evidencian la necesidad premiosa de obligar a las empresas eléctricas a instalarse en forma que asegure la indemnidad del público.</a:t>
            </a:r>
          </a:p>
          <a:p>
            <a:pPr algn="just"/>
            <a:r>
              <a:rPr lang="es-ES" dirty="0">
                <a:solidFill>
                  <a:schemeClr val="bg1"/>
                </a:solidFill>
              </a:rPr>
              <a:t>Así como </a:t>
            </a:r>
            <a:r>
              <a:rPr lang="es-ES" b="1" dirty="0">
                <a:solidFill>
                  <a:schemeClr val="bg1"/>
                </a:solidFill>
              </a:rPr>
              <a:t>es indispensable garantir los intereses del público, sometiendo los servicios eléctricos de que se trata a una activa y severa vigilancia</a:t>
            </a:r>
            <a:r>
              <a:rPr lang="es-ES" dirty="0">
                <a:solidFill>
                  <a:schemeClr val="bg1"/>
                </a:solidFill>
              </a:rPr>
              <a:t>, parece justo al mismo tiempo otorgar a las empresas de este género las seguridades de la ley para su instalación y funcionamiento</a:t>
            </a:r>
          </a:p>
          <a:p>
            <a:pPr algn="just"/>
            <a:endParaRPr lang="es-ES" dirty="0">
              <a:solidFill>
                <a:schemeClr val="bg1"/>
              </a:solidFill>
            </a:endParaRPr>
          </a:p>
        </p:txBody>
      </p:sp>
    </p:spTree>
    <p:extLst>
      <p:ext uri="{BB962C8B-B14F-4D97-AF65-F5344CB8AC3E}">
        <p14:creationId xmlns:p14="http://schemas.microsoft.com/office/powerpoint/2010/main" val="4830131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l="-1844" r="-1844"/>
          <a:stretch>
            <a:fillRect/>
          </a:stretch>
        </p:blipFill>
        <p:spPr bwMode="auto">
          <a:xfrm>
            <a:off x="457200" y="407782"/>
            <a:ext cx="8229600" cy="5718382"/>
          </a:xfrm>
          <a:prstGeom prst="rect">
            <a:avLst/>
          </a:prstGeom>
          <a:noFill/>
          <a:ln w="9525">
            <a:noFill/>
            <a:miter lim="800000"/>
            <a:headEnd/>
            <a:tailEnd/>
          </a:ln>
        </p:spPr>
      </p:pic>
    </p:spTree>
    <p:extLst>
      <p:ext uri="{BB962C8B-B14F-4D97-AF65-F5344CB8AC3E}">
        <p14:creationId xmlns:p14="http://schemas.microsoft.com/office/powerpoint/2010/main" val="1237214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smtClean="0">
                <a:solidFill>
                  <a:schemeClr val="bg1"/>
                </a:solidFill>
              </a:rPr>
              <a:t>Ideas sobre la franja</a:t>
            </a:r>
            <a:endParaRPr lang="es-CL" dirty="0">
              <a:solidFill>
                <a:schemeClr val="bg1"/>
              </a:solidFill>
            </a:endParaRPr>
          </a:p>
        </p:txBody>
      </p:sp>
      <p:sp>
        <p:nvSpPr>
          <p:cNvPr id="3" name="Marcador de contenido 2"/>
          <p:cNvSpPr>
            <a:spLocks noGrp="1"/>
          </p:cNvSpPr>
          <p:nvPr>
            <p:ph idx="1"/>
          </p:nvPr>
        </p:nvSpPr>
        <p:spPr/>
        <p:txBody>
          <a:bodyPr>
            <a:normAutofit/>
          </a:bodyPr>
          <a:lstStyle/>
          <a:p>
            <a:pPr algn="just"/>
            <a:r>
              <a:rPr lang="es-ES" b="1" dirty="0">
                <a:solidFill>
                  <a:schemeClr val="bg1"/>
                </a:solidFill>
              </a:rPr>
              <a:t>Sobre el </a:t>
            </a:r>
            <a:r>
              <a:rPr lang="es-ES" b="1" i="1" dirty="0">
                <a:solidFill>
                  <a:schemeClr val="bg1"/>
                </a:solidFill>
              </a:rPr>
              <a:t>cálculo</a:t>
            </a:r>
            <a:r>
              <a:rPr lang="es-ES" b="1" dirty="0">
                <a:solidFill>
                  <a:schemeClr val="bg1"/>
                </a:solidFill>
              </a:rPr>
              <a:t> de la FRANJA</a:t>
            </a:r>
          </a:p>
          <a:p>
            <a:pPr lvl="1" algn="just"/>
            <a:r>
              <a:rPr lang="es-ES" dirty="0">
                <a:solidFill>
                  <a:schemeClr val="bg1"/>
                </a:solidFill>
              </a:rPr>
              <a:t>Empresa propone una Franja al momento de solicitar concesión. La SEC revisa las distancias en función de las características de las instalaciones, el viento y la geografía. Se incluye para calcular la franja, la condición de los árboles más allá de la franja. </a:t>
            </a:r>
            <a:endParaRPr lang="es-ES" dirty="0" smtClean="0">
              <a:solidFill>
                <a:schemeClr val="bg1"/>
              </a:solidFill>
            </a:endParaRPr>
          </a:p>
          <a:p>
            <a:pPr lvl="1" algn="just"/>
            <a:endParaRPr lang="es-ES" dirty="0">
              <a:solidFill>
                <a:schemeClr val="bg1"/>
              </a:solidFill>
            </a:endParaRPr>
          </a:p>
          <a:p>
            <a:pPr lvl="1" algn="just"/>
            <a:r>
              <a:rPr lang="es-ES" dirty="0">
                <a:solidFill>
                  <a:schemeClr val="bg1"/>
                </a:solidFill>
              </a:rPr>
              <a:t>La franja es al menos de 5 </a:t>
            </a:r>
            <a:r>
              <a:rPr lang="es-ES" dirty="0" err="1" smtClean="0">
                <a:solidFill>
                  <a:schemeClr val="bg1"/>
                </a:solidFill>
              </a:rPr>
              <a:t>mt</a:t>
            </a:r>
            <a:r>
              <a:rPr lang="es-ES" dirty="0" smtClean="0">
                <a:solidFill>
                  <a:schemeClr val="bg1"/>
                </a:solidFill>
              </a:rPr>
              <a:t> </a:t>
            </a:r>
            <a:r>
              <a:rPr lang="es-ES" dirty="0">
                <a:solidFill>
                  <a:schemeClr val="bg1"/>
                </a:solidFill>
              </a:rPr>
              <a:t>en líneas tipo C</a:t>
            </a:r>
            <a:r>
              <a:rPr lang="es-ES" dirty="0" smtClean="0">
                <a:solidFill>
                  <a:schemeClr val="bg1"/>
                </a:solidFill>
              </a:rPr>
              <a:t>.</a:t>
            </a:r>
            <a:endParaRPr lang="es-ES" dirty="0" smtClean="0">
              <a:solidFill>
                <a:schemeClr val="bg1"/>
              </a:solidFill>
            </a:endParaRPr>
          </a:p>
        </p:txBody>
      </p:sp>
    </p:spTree>
    <p:extLst>
      <p:ext uri="{BB962C8B-B14F-4D97-AF65-F5344CB8AC3E}">
        <p14:creationId xmlns:p14="http://schemas.microsoft.com/office/powerpoint/2010/main" val="19114351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solidFill>
                  <a:schemeClr val="bg1"/>
                </a:solidFill>
              </a:rPr>
              <a:t>Ideas sobre la franja</a:t>
            </a:r>
            <a:endParaRPr lang="es-CL" dirty="0">
              <a:solidFill>
                <a:schemeClr val="bg1"/>
              </a:solidFill>
            </a:endParaRPr>
          </a:p>
        </p:txBody>
      </p:sp>
      <p:sp>
        <p:nvSpPr>
          <p:cNvPr id="3" name="Marcador de contenido 2"/>
          <p:cNvSpPr>
            <a:spLocks noGrp="1"/>
          </p:cNvSpPr>
          <p:nvPr>
            <p:ph idx="1"/>
          </p:nvPr>
        </p:nvSpPr>
        <p:spPr/>
        <p:txBody>
          <a:bodyPr>
            <a:normAutofit/>
          </a:bodyPr>
          <a:lstStyle/>
          <a:p>
            <a:pPr algn="just"/>
            <a:r>
              <a:rPr lang="es-ES" b="1" dirty="0">
                <a:solidFill>
                  <a:schemeClr val="bg1"/>
                </a:solidFill>
              </a:rPr>
              <a:t>Sobre la servidumbre y la franja</a:t>
            </a:r>
          </a:p>
          <a:p>
            <a:pPr lvl="1" algn="just"/>
            <a:r>
              <a:rPr lang="es-ES" dirty="0">
                <a:solidFill>
                  <a:schemeClr val="bg1"/>
                </a:solidFill>
              </a:rPr>
              <a:t>La FRANJA siempre estará dentro de la servidumbre. No cambia de extensión en el tiempo.</a:t>
            </a:r>
          </a:p>
          <a:p>
            <a:pPr lvl="1" algn="just"/>
            <a:r>
              <a:rPr lang="es-ES" dirty="0">
                <a:solidFill>
                  <a:schemeClr val="bg1"/>
                </a:solidFill>
              </a:rPr>
              <a:t>Operadores sin </a:t>
            </a:r>
            <a:r>
              <a:rPr lang="es-ES" dirty="0" smtClean="0">
                <a:solidFill>
                  <a:schemeClr val="bg1"/>
                </a:solidFill>
              </a:rPr>
              <a:t>servidumbre deberían considerar </a:t>
            </a:r>
            <a:r>
              <a:rPr lang="es-ES" dirty="0">
                <a:solidFill>
                  <a:schemeClr val="bg1"/>
                </a:solidFill>
              </a:rPr>
              <a:t>al menos </a:t>
            </a:r>
            <a:r>
              <a:rPr lang="es-ES" dirty="0" smtClean="0">
                <a:solidFill>
                  <a:schemeClr val="bg1"/>
                </a:solidFill>
              </a:rPr>
              <a:t>5 </a:t>
            </a:r>
            <a:r>
              <a:rPr lang="es-ES" dirty="0">
                <a:solidFill>
                  <a:schemeClr val="bg1"/>
                </a:solidFill>
              </a:rPr>
              <a:t>metros de franja señalados por </a:t>
            </a:r>
            <a:r>
              <a:rPr lang="es-ES" dirty="0" smtClean="0">
                <a:solidFill>
                  <a:schemeClr val="bg1"/>
                </a:solidFill>
              </a:rPr>
              <a:t>RCF (N5).</a:t>
            </a:r>
            <a:endParaRPr lang="es-ES" dirty="0">
              <a:solidFill>
                <a:schemeClr val="bg1"/>
              </a:solidFill>
            </a:endParaRPr>
          </a:p>
        </p:txBody>
      </p:sp>
    </p:spTree>
    <p:extLst>
      <p:ext uri="{BB962C8B-B14F-4D97-AF65-F5344CB8AC3E}">
        <p14:creationId xmlns:p14="http://schemas.microsoft.com/office/powerpoint/2010/main" val="11498637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555171" y="2473552"/>
            <a:ext cx="8229600" cy="1143000"/>
          </a:xfrm>
        </p:spPr>
        <p:txBody>
          <a:bodyPr>
            <a:normAutofit/>
          </a:bodyPr>
          <a:lstStyle/>
          <a:p>
            <a:r>
              <a:rPr lang="es-ES" b="1" dirty="0">
                <a:solidFill>
                  <a:schemeClr val="bg1"/>
                </a:solidFill>
              </a:rPr>
              <a:t>Ideas sobre la </a:t>
            </a:r>
            <a:r>
              <a:rPr lang="es-ES" b="1" dirty="0" smtClean="0">
                <a:solidFill>
                  <a:schemeClr val="bg1"/>
                </a:solidFill>
              </a:rPr>
              <a:t>mantención</a:t>
            </a:r>
            <a:endParaRPr lang="es-CL" dirty="0">
              <a:solidFill>
                <a:schemeClr val="bg1"/>
              </a:solidFill>
            </a:endParaRPr>
          </a:p>
        </p:txBody>
      </p:sp>
    </p:spTree>
    <p:extLst>
      <p:ext uri="{BB962C8B-B14F-4D97-AF65-F5344CB8AC3E}">
        <p14:creationId xmlns:p14="http://schemas.microsoft.com/office/powerpoint/2010/main" val="15899401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79905"/>
          </a:xfrm>
        </p:spPr>
        <p:txBody>
          <a:bodyPr>
            <a:normAutofit/>
          </a:bodyPr>
          <a:lstStyle/>
          <a:p>
            <a:r>
              <a:rPr lang="es-ES" b="1" dirty="0">
                <a:solidFill>
                  <a:schemeClr val="bg1"/>
                </a:solidFill>
              </a:rPr>
              <a:t>Ideas sobre la mantención</a:t>
            </a:r>
            <a:endParaRPr lang="es-CL"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02813658"/>
              </p:ext>
            </p:extLst>
          </p:nvPr>
        </p:nvGraphicFramePr>
        <p:xfrm>
          <a:off x="101600" y="1253068"/>
          <a:ext cx="8861778" cy="3567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457200" y="5018881"/>
            <a:ext cx="8506178" cy="1292662"/>
          </a:xfrm>
          <a:prstGeom prst="rect">
            <a:avLst/>
          </a:prstGeom>
        </p:spPr>
        <p:txBody>
          <a:bodyPr wrap="square">
            <a:spAutoFit/>
          </a:bodyPr>
          <a:lstStyle/>
          <a:p>
            <a:pPr lvl="0" algn="just" defTabSz="914400">
              <a:defRPr/>
            </a:pPr>
            <a:r>
              <a:rPr lang="es-ES" sz="2600" dirty="0">
                <a:solidFill>
                  <a:schemeClr val="bg1"/>
                </a:solidFill>
              </a:rPr>
              <a:t>Las EE están </a:t>
            </a:r>
            <a:r>
              <a:rPr lang="es-ES" sz="2600" b="1" dirty="0">
                <a:solidFill>
                  <a:schemeClr val="bg1"/>
                </a:solidFill>
              </a:rPr>
              <a:t>obligadas a mantener</a:t>
            </a:r>
            <a:r>
              <a:rPr lang="es-ES" sz="2600" dirty="0">
                <a:solidFill>
                  <a:schemeClr val="bg1"/>
                </a:solidFill>
              </a:rPr>
              <a:t> sus instalaciones en condiciones seguras y que permitan un adecuado funcionamiento del SSPP. (139 LGSE)</a:t>
            </a:r>
          </a:p>
        </p:txBody>
      </p:sp>
    </p:spTree>
    <p:extLst>
      <p:ext uri="{BB962C8B-B14F-4D97-AF65-F5344CB8AC3E}">
        <p14:creationId xmlns:p14="http://schemas.microsoft.com/office/powerpoint/2010/main" val="12831097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79905"/>
          </a:xfrm>
        </p:spPr>
        <p:txBody>
          <a:bodyPr>
            <a:normAutofit/>
          </a:bodyPr>
          <a:lstStyle/>
          <a:p>
            <a:r>
              <a:rPr lang="es-ES" b="1" dirty="0">
                <a:solidFill>
                  <a:schemeClr val="bg1"/>
                </a:solidFill>
              </a:rPr>
              <a:t>Ideas sobre la mantención</a:t>
            </a:r>
            <a:endParaRPr lang="es-CL"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19796227"/>
              </p:ext>
            </p:extLst>
          </p:nvPr>
        </p:nvGraphicFramePr>
        <p:xfrm>
          <a:off x="214489" y="2009424"/>
          <a:ext cx="3962400" cy="3567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4064000" y="1462881"/>
            <a:ext cx="4786489" cy="4708981"/>
          </a:xfrm>
          <a:prstGeom prst="rect">
            <a:avLst/>
          </a:prstGeom>
        </p:spPr>
        <p:txBody>
          <a:bodyPr wrap="square">
            <a:spAutoFit/>
          </a:bodyPr>
          <a:lstStyle/>
          <a:p>
            <a:pPr marL="514350" indent="-514350" algn="just">
              <a:buAutoNum type="arabicParenBoth"/>
            </a:pPr>
            <a:r>
              <a:rPr lang="es-ES" sz="3000" dirty="0">
                <a:solidFill>
                  <a:schemeClr val="bg1"/>
                </a:solidFill>
              </a:rPr>
              <a:t>Operadores </a:t>
            </a:r>
            <a:r>
              <a:rPr lang="es-ES" sz="3000" b="1" dirty="0">
                <a:solidFill>
                  <a:schemeClr val="bg1"/>
                </a:solidFill>
              </a:rPr>
              <a:t>deben incluir en sus programas de mantención</a:t>
            </a:r>
            <a:r>
              <a:rPr lang="es-ES" sz="3000" dirty="0">
                <a:solidFill>
                  <a:schemeClr val="bg1"/>
                </a:solidFill>
              </a:rPr>
              <a:t>, labores de podas o cortes de árboles</a:t>
            </a:r>
            <a:r>
              <a:rPr lang="es-ES" sz="3000" dirty="0" smtClean="0">
                <a:solidFill>
                  <a:schemeClr val="bg1"/>
                </a:solidFill>
              </a:rPr>
              <a:t>.</a:t>
            </a:r>
          </a:p>
          <a:p>
            <a:pPr marL="514350" indent="-514350" algn="just">
              <a:buAutoNum type="arabicParenBoth"/>
            </a:pPr>
            <a:endParaRPr lang="es-ES" sz="3000" dirty="0">
              <a:solidFill>
                <a:schemeClr val="bg1"/>
              </a:solidFill>
            </a:endParaRPr>
          </a:p>
          <a:p>
            <a:pPr marL="514350" indent="-514350" algn="just">
              <a:buAutoNum type="arabicParenBoth"/>
            </a:pPr>
            <a:r>
              <a:rPr lang="es-ES" sz="3000" dirty="0">
                <a:solidFill>
                  <a:schemeClr val="bg1"/>
                </a:solidFill>
              </a:rPr>
              <a:t>Previo a la poda </a:t>
            </a:r>
            <a:r>
              <a:rPr lang="es-ES" sz="3000" b="1" dirty="0">
                <a:solidFill>
                  <a:schemeClr val="bg1"/>
                </a:solidFill>
              </a:rPr>
              <a:t>se debe de coordinar la actividad con propietarios o administradores</a:t>
            </a:r>
            <a:r>
              <a:rPr lang="es-ES" sz="3000" dirty="0">
                <a:solidFill>
                  <a:schemeClr val="bg1"/>
                </a:solidFill>
              </a:rPr>
              <a:t> del suelo (15 días de anticipación</a:t>
            </a:r>
            <a:r>
              <a:rPr lang="es-ES" sz="3000" dirty="0" smtClean="0">
                <a:solidFill>
                  <a:schemeClr val="bg1"/>
                </a:solidFill>
              </a:rPr>
              <a:t>).</a:t>
            </a:r>
            <a:endParaRPr lang="es-ES" sz="3000" dirty="0">
              <a:solidFill>
                <a:schemeClr val="bg1"/>
              </a:solidFill>
            </a:endParaRPr>
          </a:p>
        </p:txBody>
      </p:sp>
    </p:spTree>
    <p:extLst>
      <p:ext uri="{BB962C8B-B14F-4D97-AF65-F5344CB8AC3E}">
        <p14:creationId xmlns:p14="http://schemas.microsoft.com/office/powerpoint/2010/main" val="1227356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smtClean="0">
                <a:solidFill>
                  <a:schemeClr val="bg1"/>
                </a:solidFill>
              </a:rPr>
              <a:t>Ideas sobre la mantención</a:t>
            </a:r>
            <a:endParaRPr lang="es-CL" dirty="0">
              <a:solidFill>
                <a:schemeClr val="bg1"/>
              </a:solidFill>
            </a:endParaRPr>
          </a:p>
        </p:txBody>
      </p:sp>
      <p:sp>
        <p:nvSpPr>
          <p:cNvPr id="3" name="Marcador de contenido 2"/>
          <p:cNvSpPr>
            <a:spLocks noGrp="1"/>
          </p:cNvSpPr>
          <p:nvPr>
            <p:ph idx="1"/>
          </p:nvPr>
        </p:nvSpPr>
        <p:spPr>
          <a:xfrm>
            <a:off x="457200" y="1600200"/>
            <a:ext cx="8229600" cy="4913489"/>
          </a:xfrm>
        </p:spPr>
        <p:txBody>
          <a:bodyPr>
            <a:normAutofit fontScale="85000" lnSpcReduction="20000"/>
          </a:bodyPr>
          <a:lstStyle/>
          <a:p>
            <a:pPr algn="just"/>
            <a:r>
              <a:rPr lang="es-ES" b="1" dirty="0" smtClean="0">
                <a:solidFill>
                  <a:schemeClr val="bg1"/>
                </a:solidFill>
              </a:rPr>
              <a:t>¿Qué implica mantener?</a:t>
            </a:r>
            <a:r>
              <a:rPr lang="es-ES" dirty="0" smtClean="0">
                <a:solidFill>
                  <a:schemeClr val="bg1"/>
                </a:solidFill>
              </a:rPr>
              <a:t> </a:t>
            </a:r>
            <a:endParaRPr lang="es-ES" dirty="0">
              <a:solidFill>
                <a:schemeClr val="bg1"/>
              </a:solidFill>
            </a:endParaRPr>
          </a:p>
          <a:p>
            <a:pPr algn="just"/>
            <a:r>
              <a:rPr lang="es-ES" dirty="0">
                <a:solidFill>
                  <a:schemeClr val="bg1"/>
                </a:solidFill>
              </a:rPr>
              <a:t>Acciones destinadas a mantener las condiciones de continuidad, regularidad y seguridad del servicio eléctrico.</a:t>
            </a:r>
          </a:p>
          <a:p>
            <a:pPr algn="just"/>
            <a:endParaRPr lang="es-ES" dirty="0">
              <a:solidFill>
                <a:schemeClr val="bg1"/>
              </a:solidFill>
            </a:endParaRPr>
          </a:p>
          <a:p>
            <a:pPr lvl="1" algn="just"/>
            <a:r>
              <a:rPr lang="es-ES" dirty="0">
                <a:solidFill>
                  <a:schemeClr val="bg1"/>
                </a:solidFill>
              </a:rPr>
              <a:t>Acciones </a:t>
            </a:r>
            <a:r>
              <a:rPr lang="es-ES" b="1" u="sng" dirty="0">
                <a:solidFill>
                  <a:schemeClr val="bg1"/>
                </a:solidFill>
              </a:rPr>
              <a:t>sobre</a:t>
            </a:r>
            <a:r>
              <a:rPr lang="es-ES" dirty="0">
                <a:solidFill>
                  <a:schemeClr val="bg1"/>
                </a:solidFill>
              </a:rPr>
              <a:t> las instalaciones</a:t>
            </a:r>
          </a:p>
          <a:p>
            <a:pPr lvl="1" algn="just"/>
            <a:r>
              <a:rPr lang="es-ES" dirty="0">
                <a:solidFill>
                  <a:schemeClr val="bg1"/>
                </a:solidFill>
              </a:rPr>
              <a:t>Acciones </a:t>
            </a:r>
            <a:r>
              <a:rPr lang="es-ES" b="1" u="sng" dirty="0">
                <a:solidFill>
                  <a:schemeClr val="bg1"/>
                </a:solidFill>
              </a:rPr>
              <a:t>alrededor</a:t>
            </a:r>
            <a:r>
              <a:rPr lang="es-ES" dirty="0">
                <a:solidFill>
                  <a:schemeClr val="bg1"/>
                </a:solidFill>
              </a:rPr>
              <a:t> de las instalaciones.</a:t>
            </a:r>
          </a:p>
          <a:p>
            <a:pPr lvl="1" algn="just"/>
            <a:endParaRPr lang="es-ES" dirty="0">
              <a:solidFill>
                <a:schemeClr val="bg1"/>
              </a:solidFill>
            </a:endParaRPr>
          </a:p>
          <a:p>
            <a:pPr marL="457200" lvl="1" indent="0" algn="just">
              <a:buNone/>
            </a:pPr>
            <a:r>
              <a:rPr lang="es-ES" dirty="0" smtClean="0">
                <a:solidFill>
                  <a:schemeClr val="bg1"/>
                </a:solidFill>
              </a:rPr>
              <a:t>En resumen:</a:t>
            </a:r>
          </a:p>
          <a:p>
            <a:pPr marL="457200" lvl="1" indent="0" algn="just">
              <a:buNone/>
            </a:pPr>
            <a:r>
              <a:rPr lang="es-ES" dirty="0" smtClean="0">
                <a:solidFill>
                  <a:schemeClr val="bg1"/>
                </a:solidFill>
              </a:rPr>
              <a:t>(1) Vigilar.</a:t>
            </a:r>
          </a:p>
          <a:p>
            <a:pPr marL="457200" lvl="1" indent="0" algn="just">
              <a:buNone/>
            </a:pPr>
            <a:r>
              <a:rPr lang="es-ES" dirty="0" smtClean="0">
                <a:solidFill>
                  <a:schemeClr val="bg1"/>
                </a:solidFill>
              </a:rPr>
              <a:t>(2) Identificar riesgos.</a:t>
            </a:r>
          </a:p>
          <a:p>
            <a:pPr marL="457200" lvl="1" indent="0" algn="just">
              <a:buNone/>
            </a:pPr>
            <a:r>
              <a:rPr lang="es-ES" dirty="0" smtClean="0">
                <a:solidFill>
                  <a:schemeClr val="bg1"/>
                </a:solidFill>
              </a:rPr>
              <a:t>(3) Gestionar los riesgos.</a:t>
            </a:r>
          </a:p>
          <a:p>
            <a:pPr marL="457200" lvl="1" indent="0" algn="just">
              <a:buNone/>
            </a:pPr>
            <a:r>
              <a:rPr lang="es-ES" dirty="0" smtClean="0">
                <a:solidFill>
                  <a:schemeClr val="bg1"/>
                </a:solidFill>
              </a:rPr>
              <a:t>(4) Remover los riesgos.</a:t>
            </a:r>
            <a:endParaRPr lang="es-ES" dirty="0">
              <a:solidFill>
                <a:schemeClr val="bg1"/>
              </a:solidFill>
            </a:endParaRPr>
          </a:p>
        </p:txBody>
      </p:sp>
    </p:spTree>
    <p:extLst>
      <p:ext uri="{BB962C8B-B14F-4D97-AF65-F5344CB8AC3E}">
        <p14:creationId xmlns:p14="http://schemas.microsoft.com/office/powerpoint/2010/main" val="1879353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solidFill>
                  <a:schemeClr val="bg1"/>
                </a:solidFill>
              </a:rPr>
              <a:t>Ideas sobre la mantención</a:t>
            </a:r>
            <a:endParaRPr lang="es-CL" dirty="0"/>
          </a:p>
        </p:txBody>
      </p:sp>
      <p:sp>
        <p:nvSpPr>
          <p:cNvPr id="3" name="Marcador de contenido 2"/>
          <p:cNvSpPr>
            <a:spLocks noGrp="1"/>
          </p:cNvSpPr>
          <p:nvPr>
            <p:ph idx="1"/>
          </p:nvPr>
        </p:nvSpPr>
        <p:spPr>
          <a:xfrm>
            <a:off x="214489" y="1417638"/>
            <a:ext cx="5520267" cy="5242806"/>
          </a:xfrm>
        </p:spPr>
        <p:txBody>
          <a:bodyPr>
            <a:normAutofit fontScale="92500" lnSpcReduction="20000"/>
          </a:bodyPr>
          <a:lstStyle/>
          <a:p>
            <a:pPr algn="just"/>
            <a:r>
              <a:rPr lang="es-ES" b="1" dirty="0">
                <a:solidFill>
                  <a:schemeClr val="bg1"/>
                </a:solidFill>
              </a:rPr>
              <a:t>Sobre la gestión del </a:t>
            </a:r>
            <a:r>
              <a:rPr lang="es-ES" b="1" dirty="0" smtClean="0">
                <a:solidFill>
                  <a:schemeClr val="bg1"/>
                </a:solidFill>
              </a:rPr>
              <a:t>riesgo 1.</a:t>
            </a:r>
          </a:p>
          <a:p>
            <a:pPr lvl="1" algn="just"/>
            <a:r>
              <a:rPr lang="es-ES" dirty="0" smtClean="0">
                <a:solidFill>
                  <a:schemeClr val="bg1"/>
                </a:solidFill>
              </a:rPr>
              <a:t>La </a:t>
            </a:r>
            <a:r>
              <a:rPr lang="es-ES" b="1" dirty="0" smtClean="0">
                <a:solidFill>
                  <a:schemeClr val="bg1"/>
                </a:solidFill>
              </a:rPr>
              <a:t>altura de un árbol no es por si sola</a:t>
            </a:r>
            <a:r>
              <a:rPr lang="es-ES" dirty="0" smtClean="0">
                <a:solidFill>
                  <a:schemeClr val="bg1"/>
                </a:solidFill>
              </a:rPr>
              <a:t>, un riesgo para la instalación. </a:t>
            </a:r>
            <a:endParaRPr lang="es-ES" dirty="0">
              <a:solidFill>
                <a:schemeClr val="bg1"/>
              </a:solidFill>
            </a:endParaRPr>
          </a:p>
          <a:p>
            <a:pPr lvl="1" algn="just"/>
            <a:r>
              <a:rPr lang="es-ES" dirty="0">
                <a:solidFill>
                  <a:schemeClr val="bg1"/>
                </a:solidFill>
              </a:rPr>
              <a:t>Poda sobre </a:t>
            </a:r>
            <a:r>
              <a:rPr lang="es-ES" dirty="0" smtClean="0">
                <a:solidFill>
                  <a:schemeClr val="bg1"/>
                </a:solidFill>
              </a:rPr>
              <a:t>árboles </a:t>
            </a:r>
            <a:r>
              <a:rPr lang="es-ES" dirty="0">
                <a:solidFill>
                  <a:schemeClr val="bg1"/>
                </a:solidFill>
              </a:rPr>
              <a:t>próximos que </a:t>
            </a:r>
            <a:r>
              <a:rPr lang="es-ES" dirty="0" smtClean="0">
                <a:solidFill>
                  <a:schemeClr val="bg1"/>
                </a:solidFill>
              </a:rPr>
              <a:t>afecten a la instalación. </a:t>
            </a:r>
            <a:r>
              <a:rPr lang="es-ES" dirty="0">
                <a:solidFill>
                  <a:schemeClr val="bg1"/>
                </a:solidFill>
              </a:rPr>
              <a:t>(proximidad + </a:t>
            </a:r>
            <a:r>
              <a:rPr lang="es-ES" dirty="0" smtClean="0">
                <a:solidFill>
                  <a:schemeClr val="bg1"/>
                </a:solidFill>
              </a:rPr>
              <a:t>condición del árbol).</a:t>
            </a:r>
            <a:endParaRPr lang="es-ES" dirty="0">
              <a:solidFill>
                <a:schemeClr val="bg1"/>
              </a:solidFill>
            </a:endParaRPr>
          </a:p>
          <a:p>
            <a:pPr lvl="2" algn="just"/>
            <a:r>
              <a:rPr lang="es-ES" dirty="0">
                <a:solidFill>
                  <a:schemeClr val="bg1"/>
                </a:solidFill>
              </a:rPr>
              <a:t>Sentido de árboles </a:t>
            </a:r>
            <a:r>
              <a:rPr lang="es-ES" dirty="0" smtClean="0">
                <a:solidFill>
                  <a:schemeClr val="bg1"/>
                </a:solidFill>
              </a:rPr>
              <a:t>frutales </a:t>
            </a:r>
          </a:p>
          <a:p>
            <a:pPr lvl="2" algn="just"/>
            <a:r>
              <a:rPr lang="es-ES" dirty="0" smtClean="0">
                <a:solidFill>
                  <a:schemeClr val="bg1"/>
                </a:solidFill>
              </a:rPr>
              <a:t>conductores </a:t>
            </a:r>
            <a:r>
              <a:rPr lang="es-ES" dirty="0">
                <a:solidFill>
                  <a:schemeClr val="bg1"/>
                </a:solidFill>
              </a:rPr>
              <a:t>cubiertos</a:t>
            </a:r>
            <a:r>
              <a:rPr lang="es-ES" dirty="0" smtClean="0">
                <a:solidFill>
                  <a:schemeClr val="bg1"/>
                </a:solidFill>
              </a:rPr>
              <a:t>.</a:t>
            </a:r>
          </a:p>
          <a:p>
            <a:pPr lvl="2" algn="just"/>
            <a:endParaRPr lang="es-ES" dirty="0">
              <a:solidFill>
                <a:schemeClr val="bg1"/>
              </a:solidFill>
            </a:endParaRPr>
          </a:p>
          <a:p>
            <a:pPr lvl="1" algn="just"/>
            <a:r>
              <a:rPr lang="es-ES" b="1" dirty="0" smtClean="0">
                <a:solidFill>
                  <a:schemeClr val="bg1"/>
                </a:solidFill>
              </a:rPr>
              <a:t>Árboles </a:t>
            </a:r>
            <a:r>
              <a:rPr lang="es-ES" b="1" dirty="0">
                <a:solidFill>
                  <a:schemeClr val="bg1"/>
                </a:solidFill>
              </a:rPr>
              <a:t>vecinos </a:t>
            </a:r>
            <a:r>
              <a:rPr lang="es-ES" dirty="0" smtClean="0">
                <a:solidFill>
                  <a:schemeClr val="bg1"/>
                </a:solidFill>
              </a:rPr>
              <a:t>de </a:t>
            </a:r>
            <a:r>
              <a:rPr lang="es-ES" dirty="0">
                <a:solidFill>
                  <a:schemeClr val="bg1"/>
                </a:solidFill>
              </a:rPr>
              <a:t>altura + condición de riesgo habilitan la </a:t>
            </a:r>
            <a:r>
              <a:rPr lang="es-ES" dirty="0" smtClean="0">
                <a:solidFill>
                  <a:schemeClr val="bg1"/>
                </a:solidFill>
              </a:rPr>
              <a:t>gestión.</a:t>
            </a:r>
            <a:endParaRPr lang="es-ES" dirty="0">
              <a:solidFill>
                <a:schemeClr val="bg1"/>
              </a:solidFill>
            </a:endParaRPr>
          </a:p>
          <a:p>
            <a:pPr lvl="2" algn="just"/>
            <a:r>
              <a:rPr lang="es-ES" dirty="0">
                <a:solidFill>
                  <a:schemeClr val="bg1"/>
                </a:solidFill>
              </a:rPr>
              <a:t>Riesgo en demora lo asume el operador.</a:t>
            </a:r>
          </a:p>
          <a:p>
            <a:pPr algn="just"/>
            <a:endParaRPr lang="es-ES" dirty="0">
              <a:solidFill>
                <a:schemeClr val="bg1"/>
              </a:solidFill>
            </a:endParaRPr>
          </a:p>
          <a:p>
            <a:pPr algn="just"/>
            <a:endParaRPr lang="es-ES" dirty="0">
              <a:solidFill>
                <a:schemeClr val="bg1"/>
              </a:solidFill>
            </a:endParaRPr>
          </a:p>
        </p:txBody>
      </p:sp>
      <p:sp>
        <p:nvSpPr>
          <p:cNvPr id="5" name="CuadroTexto 4"/>
          <p:cNvSpPr txBox="1"/>
          <p:nvPr/>
        </p:nvSpPr>
        <p:spPr>
          <a:xfrm>
            <a:off x="7047089" y="2554509"/>
            <a:ext cx="1523999" cy="646331"/>
          </a:xfrm>
          <a:prstGeom prst="rect">
            <a:avLst/>
          </a:prstGeom>
          <a:noFill/>
          <a:ln w="50800">
            <a:solidFill>
              <a:schemeClr val="bg1"/>
            </a:solidFill>
          </a:ln>
        </p:spPr>
        <p:txBody>
          <a:bodyPr wrap="square" rtlCol="0">
            <a:spAutoFit/>
          </a:bodyPr>
          <a:lstStyle/>
          <a:p>
            <a:pPr algn="ctr"/>
            <a:r>
              <a:rPr lang="es-ES_tradnl" b="1" dirty="0" smtClean="0">
                <a:solidFill>
                  <a:schemeClr val="bg1"/>
                </a:solidFill>
              </a:rPr>
              <a:t>Dentro de la Franja</a:t>
            </a:r>
            <a:endParaRPr lang="es-ES_tradnl" b="1" dirty="0">
              <a:solidFill>
                <a:schemeClr val="bg1"/>
              </a:solidFill>
            </a:endParaRPr>
          </a:p>
        </p:txBody>
      </p:sp>
      <p:sp>
        <p:nvSpPr>
          <p:cNvPr id="6" name="CuadroTexto 5"/>
          <p:cNvSpPr txBox="1"/>
          <p:nvPr/>
        </p:nvSpPr>
        <p:spPr>
          <a:xfrm>
            <a:off x="7047088" y="5175953"/>
            <a:ext cx="1523999" cy="646331"/>
          </a:xfrm>
          <a:prstGeom prst="rect">
            <a:avLst/>
          </a:prstGeom>
          <a:noFill/>
          <a:ln w="50800">
            <a:solidFill>
              <a:schemeClr val="bg1"/>
            </a:solidFill>
          </a:ln>
        </p:spPr>
        <p:txBody>
          <a:bodyPr wrap="square" rtlCol="0">
            <a:spAutoFit/>
          </a:bodyPr>
          <a:lstStyle/>
          <a:p>
            <a:pPr algn="ctr"/>
            <a:r>
              <a:rPr lang="es-ES_tradnl" b="1" dirty="0" smtClean="0">
                <a:solidFill>
                  <a:schemeClr val="bg1"/>
                </a:solidFill>
              </a:rPr>
              <a:t>Fuera de la Franja</a:t>
            </a:r>
            <a:endParaRPr lang="es-ES_tradnl" b="1" dirty="0">
              <a:solidFill>
                <a:schemeClr val="bg1"/>
              </a:solidFill>
            </a:endParaRPr>
          </a:p>
        </p:txBody>
      </p:sp>
      <p:sp>
        <p:nvSpPr>
          <p:cNvPr id="7" name="Flecha derecha 6"/>
          <p:cNvSpPr/>
          <p:nvPr/>
        </p:nvSpPr>
        <p:spPr>
          <a:xfrm>
            <a:off x="6018390" y="2193146"/>
            <a:ext cx="732366" cy="1369055"/>
          </a:xfrm>
          <a:prstGeom prst="right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8" name="Flecha derecha 7"/>
          <p:cNvSpPr/>
          <p:nvPr/>
        </p:nvSpPr>
        <p:spPr>
          <a:xfrm>
            <a:off x="6018390" y="4814592"/>
            <a:ext cx="732366" cy="1369055"/>
          </a:xfrm>
          <a:prstGeom prst="right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7412228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solidFill>
                  <a:schemeClr val="bg1"/>
                </a:solidFill>
              </a:rPr>
              <a:t>Ideas sobre la mantención</a:t>
            </a:r>
            <a:endParaRPr lang="es-CL" dirty="0"/>
          </a:p>
        </p:txBody>
      </p:sp>
      <p:sp>
        <p:nvSpPr>
          <p:cNvPr id="3" name="Marcador de contenido 2"/>
          <p:cNvSpPr>
            <a:spLocks noGrp="1"/>
          </p:cNvSpPr>
          <p:nvPr>
            <p:ph idx="1"/>
          </p:nvPr>
        </p:nvSpPr>
        <p:spPr>
          <a:xfrm>
            <a:off x="457200" y="1600200"/>
            <a:ext cx="8229600" cy="4981222"/>
          </a:xfrm>
        </p:spPr>
        <p:txBody>
          <a:bodyPr>
            <a:normAutofit/>
          </a:bodyPr>
          <a:lstStyle/>
          <a:p>
            <a:pPr algn="just"/>
            <a:r>
              <a:rPr lang="es-ES" b="1" dirty="0">
                <a:solidFill>
                  <a:schemeClr val="bg1"/>
                </a:solidFill>
              </a:rPr>
              <a:t>Sobre la gestión del </a:t>
            </a:r>
            <a:r>
              <a:rPr lang="es-ES" b="1" dirty="0" smtClean="0">
                <a:solidFill>
                  <a:schemeClr val="bg1"/>
                </a:solidFill>
              </a:rPr>
              <a:t>riesgo 2.</a:t>
            </a:r>
            <a:endParaRPr lang="es-ES" b="1" dirty="0">
              <a:solidFill>
                <a:schemeClr val="bg1"/>
              </a:solidFill>
            </a:endParaRPr>
          </a:p>
          <a:p>
            <a:pPr lvl="1" algn="just"/>
            <a:r>
              <a:rPr lang="es-ES" dirty="0">
                <a:solidFill>
                  <a:schemeClr val="bg1"/>
                </a:solidFill>
              </a:rPr>
              <a:t>Limpieza de vegetación o material vecino</a:t>
            </a:r>
          </a:p>
          <a:p>
            <a:pPr lvl="1" algn="just"/>
            <a:r>
              <a:rPr lang="es-ES" dirty="0">
                <a:solidFill>
                  <a:schemeClr val="bg1"/>
                </a:solidFill>
              </a:rPr>
              <a:t>Con ocasión de un incendio</a:t>
            </a:r>
          </a:p>
          <a:p>
            <a:pPr lvl="1" algn="just"/>
            <a:r>
              <a:rPr lang="es-ES" dirty="0">
                <a:solidFill>
                  <a:schemeClr val="bg1"/>
                </a:solidFill>
              </a:rPr>
              <a:t>Ponga en riesgo la línea</a:t>
            </a:r>
          </a:p>
          <a:p>
            <a:pPr lvl="2" algn="just"/>
            <a:r>
              <a:rPr lang="es-ES" dirty="0">
                <a:solidFill>
                  <a:schemeClr val="bg1"/>
                </a:solidFill>
              </a:rPr>
              <a:t>Implica además limpiar los desechos.</a:t>
            </a: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8934520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solidFill>
                  <a:schemeClr val="bg1"/>
                </a:solidFill>
              </a:rPr>
              <a:t>Ideas sobre la mantención</a:t>
            </a:r>
            <a:endParaRPr lang="es-CL" dirty="0"/>
          </a:p>
        </p:txBody>
      </p:sp>
      <p:sp>
        <p:nvSpPr>
          <p:cNvPr id="3" name="Marcador de contenido 2"/>
          <p:cNvSpPr>
            <a:spLocks noGrp="1"/>
          </p:cNvSpPr>
          <p:nvPr>
            <p:ph idx="1"/>
          </p:nvPr>
        </p:nvSpPr>
        <p:spPr>
          <a:xfrm>
            <a:off x="457200" y="1600200"/>
            <a:ext cx="8229600" cy="4981222"/>
          </a:xfrm>
        </p:spPr>
        <p:txBody>
          <a:bodyPr>
            <a:normAutofit/>
          </a:bodyPr>
          <a:lstStyle/>
          <a:p>
            <a:pPr algn="just"/>
            <a:r>
              <a:rPr lang="es-ES" b="1" dirty="0">
                <a:solidFill>
                  <a:schemeClr val="bg1"/>
                </a:solidFill>
              </a:rPr>
              <a:t>Sobre la gestión del </a:t>
            </a:r>
            <a:r>
              <a:rPr lang="es-ES" b="1" dirty="0" smtClean="0">
                <a:solidFill>
                  <a:schemeClr val="bg1"/>
                </a:solidFill>
              </a:rPr>
              <a:t>riesgo 3.</a:t>
            </a:r>
            <a:endParaRPr lang="es-ES" b="1" dirty="0">
              <a:solidFill>
                <a:schemeClr val="bg1"/>
              </a:solidFill>
            </a:endParaRPr>
          </a:p>
          <a:p>
            <a:pPr lvl="1" algn="just"/>
            <a:r>
              <a:rPr lang="es-ES" dirty="0" smtClean="0">
                <a:solidFill>
                  <a:schemeClr val="bg1"/>
                </a:solidFill>
              </a:rPr>
              <a:t>Inexigibilidad de planes de manejo en franjas</a:t>
            </a:r>
          </a:p>
          <a:p>
            <a:pPr lvl="2" algn="just"/>
            <a:r>
              <a:rPr lang="es-ES" dirty="0" smtClean="0">
                <a:solidFill>
                  <a:schemeClr val="bg1"/>
                </a:solidFill>
              </a:rPr>
              <a:t>SCS </a:t>
            </a:r>
            <a:r>
              <a:rPr lang="es-ES" dirty="0" err="1" smtClean="0">
                <a:solidFill>
                  <a:schemeClr val="bg1"/>
                </a:solidFill>
              </a:rPr>
              <a:t>Coelcha</a:t>
            </a:r>
            <a:r>
              <a:rPr lang="es-ES" dirty="0" smtClean="0">
                <a:solidFill>
                  <a:schemeClr val="bg1"/>
                </a:solidFill>
              </a:rPr>
              <a:t> con </a:t>
            </a:r>
            <a:r>
              <a:rPr lang="es-ES" dirty="0" err="1" smtClean="0">
                <a:solidFill>
                  <a:schemeClr val="bg1"/>
                </a:solidFill>
              </a:rPr>
              <a:t>Mininco</a:t>
            </a:r>
            <a:r>
              <a:rPr lang="es-ES" dirty="0" smtClean="0">
                <a:solidFill>
                  <a:schemeClr val="bg1"/>
                </a:solidFill>
              </a:rPr>
              <a:t> rol 115/18</a:t>
            </a:r>
          </a:p>
          <a:p>
            <a:pPr lvl="2" algn="just"/>
            <a:r>
              <a:rPr lang="es-ES" i="1" dirty="0" smtClean="0">
                <a:solidFill>
                  <a:schemeClr val="bg1"/>
                </a:solidFill>
              </a:rPr>
              <a:t>Cº5. Asimismo</a:t>
            </a:r>
            <a:r>
              <a:rPr lang="es-ES" i="1" dirty="0">
                <a:solidFill>
                  <a:schemeClr val="bg1"/>
                </a:solidFill>
              </a:rPr>
              <a:t>, de lo expuesto se puede colegir que, para </a:t>
            </a:r>
            <a:r>
              <a:rPr lang="es-ES" i="1" dirty="0" smtClean="0">
                <a:solidFill>
                  <a:schemeClr val="bg1"/>
                </a:solidFill>
              </a:rPr>
              <a:t>los efectos </a:t>
            </a:r>
            <a:r>
              <a:rPr lang="es-ES" i="1" dirty="0">
                <a:solidFill>
                  <a:schemeClr val="bg1"/>
                </a:solidFill>
              </a:rPr>
              <a:t>de realizar estos trabajos conservativos de </a:t>
            </a:r>
            <a:r>
              <a:rPr lang="es-ES" i="1" dirty="0" smtClean="0">
                <a:solidFill>
                  <a:schemeClr val="bg1"/>
                </a:solidFill>
              </a:rPr>
              <a:t>la seguridad </a:t>
            </a:r>
            <a:r>
              <a:rPr lang="es-ES" i="1" dirty="0">
                <a:solidFill>
                  <a:schemeClr val="bg1"/>
                </a:solidFill>
              </a:rPr>
              <a:t>de la línea de media tensión, no resulta </a:t>
            </a:r>
            <a:r>
              <a:rPr lang="es-ES" i="1" dirty="0" smtClean="0">
                <a:solidFill>
                  <a:schemeClr val="bg1"/>
                </a:solidFill>
              </a:rPr>
              <a:t>exigible la </a:t>
            </a:r>
            <a:r>
              <a:rPr lang="es-ES" i="1" dirty="0">
                <a:solidFill>
                  <a:schemeClr val="bg1"/>
                </a:solidFill>
              </a:rPr>
              <a:t>elaboración y aprobación de un plan de manejo </a:t>
            </a:r>
            <a:r>
              <a:rPr lang="es-ES" i="1" dirty="0" smtClean="0">
                <a:solidFill>
                  <a:schemeClr val="bg1"/>
                </a:solidFill>
              </a:rPr>
              <a:t>forestal, como </a:t>
            </a:r>
            <a:r>
              <a:rPr lang="es-ES" i="1" dirty="0">
                <a:solidFill>
                  <a:schemeClr val="bg1"/>
                </a:solidFill>
              </a:rPr>
              <a:t>pretende la recurrida</a:t>
            </a:r>
            <a:r>
              <a:rPr lang="es-ES" dirty="0" smtClean="0">
                <a:solidFill>
                  <a:schemeClr val="bg1"/>
                </a:solidFill>
              </a:rPr>
              <a:t>. </a:t>
            </a:r>
            <a:endParaRPr lang="es-ES" dirty="0">
              <a:solidFill>
                <a:schemeClr val="bg1"/>
              </a:solidFill>
            </a:endParaRPr>
          </a:p>
          <a:p>
            <a:pPr lvl="2" algn="just"/>
            <a:endParaRPr lang="es-ES" dirty="0">
              <a:solidFill>
                <a:schemeClr val="bg1"/>
              </a:solidFill>
            </a:endParaRP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143366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a:t>
            </a:r>
          </a:p>
        </p:txBody>
      </p:sp>
      <p:sp>
        <p:nvSpPr>
          <p:cNvPr id="3" name="Marcador de contenido 2"/>
          <p:cNvSpPr>
            <a:spLocks noGrp="1"/>
          </p:cNvSpPr>
          <p:nvPr>
            <p:ph idx="1"/>
          </p:nvPr>
        </p:nvSpPr>
        <p:spPr/>
        <p:txBody>
          <a:bodyPr>
            <a:normAutofit/>
          </a:bodyPr>
          <a:lstStyle/>
          <a:p>
            <a:pPr marL="0" indent="0" algn="just">
              <a:buNone/>
            </a:pPr>
            <a:r>
              <a:rPr lang="es-ES" dirty="0">
                <a:solidFill>
                  <a:schemeClr val="bg1"/>
                </a:solidFill>
              </a:rPr>
              <a:t>Mas de 100 empresas eléctricas a lo largo de todo el país a principios de 1900. </a:t>
            </a:r>
            <a:endParaRPr lang="es-ES" dirty="0" smtClean="0">
              <a:solidFill>
                <a:schemeClr val="bg1"/>
              </a:solidFill>
            </a:endParaRPr>
          </a:p>
          <a:p>
            <a:pPr marL="0" indent="0" algn="just">
              <a:buNone/>
            </a:pPr>
            <a:r>
              <a:rPr lang="es-ES" dirty="0" smtClean="0">
                <a:solidFill>
                  <a:schemeClr val="bg1"/>
                </a:solidFill>
              </a:rPr>
              <a:t>Cada </a:t>
            </a:r>
            <a:r>
              <a:rPr lang="es-ES" dirty="0">
                <a:solidFill>
                  <a:schemeClr val="bg1"/>
                </a:solidFill>
              </a:rPr>
              <a:t>empresa se establecía con permisos municipales, esa tensión y arbitrariedad movilizó a las empresas a agruparse y al Gobierno a </a:t>
            </a:r>
            <a:r>
              <a:rPr lang="es-ES" b="1" dirty="0">
                <a:solidFill>
                  <a:schemeClr val="bg1"/>
                </a:solidFill>
              </a:rPr>
              <a:t>dictar en 1904 la Ley 1665.</a:t>
            </a:r>
          </a:p>
          <a:p>
            <a:pPr algn="just"/>
            <a:endParaRPr lang="es-ES" dirty="0">
              <a:solidFill>
                <a:schemeClr val="bg1"/>
              </a:solidFill>
            </a:endParaRPr>
          </a:p>
        </p:txBody>
      </p:sp>
    </p:spTree>
    <p:extLst>
      <p:ext uri="{BB962C8B-B14F-4D97-AF65-F5344CB8AC3E}">
        <p14:creationId xmlns:p14="http://schemas.microsoft.com/office/powerpoint/2010/main" val="8970409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solidFill>
                  <a:schemeClr val="bg1"/>
                </a:solidFill>
              </a:rPr>
              <a:t>Ideas sobre la mantención</a:t>
            </a:r>
            <a:endParaRPr lang="es-CL" dirty="0"/>
          </a:p>
        </p:txBody>
      </p:sp>
      <p:sp>
        <p:nvSpPr>
          <p:cNvPr id="3" name="Marcador de contenido 2"/>
          <p:cNvSpPr>
            <a:spLocks noGrp="1"/>
          </p:cNvSpPr>
          <p:nvPr>
            <p:ph idx="1"/>
          </p:nvPr>
        </p:nvSpPr>
        <p:spPr>
          <a:xfrm>
            <a:off x="457200" y="1600200"/>
            <a:ext cx="8229600" cy="4981222"/>
          </a:xfrm>
        </p:spPr>
        <p:txBody>
          <a:bodyPr>
            <a:normAutofit fontScale="85000" lnSpcReduction="20000"/>
          </a:bodyPr>
          <a:lstStyle/>
          <a:p>
            <a:pPr algn="just"/>
            <a:r>
              <a:rPr lang="es-ES" b="1" dirty="0">
                <a:solidFill>
                  <a:schemeClr val="bg1"/>
                </a:solidFill>
              </a:rPr>
              <a:t>Sobre la gestión del </a:t>
            </a:r>
            <a:r>
              <a:rPr lang="es-ES" b="1" dirty="0" smtClean="0">
                <a:solidFill>
                  <a:schemeClr val="bg1"/>
                </a:solidFill>
              </a:rPr>
              <a:t>riesgo 4.</a:t>
            </a:r>
            <a:endParaRPr lang="es-ES" b="1" dirty="0">
              <a:solidFill>
                <a:schemeClr val="bg1"/>
              </a:solidFill>
            </a:endParaRPr>
          </a:p>
          <a:p>
            <a:pPr algn="just"/>
            <a:r>
              <a:rPr lang="es-ES" dirty="0" smtClean="0">
                <a:solidFill>
                  <a:schemeClr val="bg1"/>
                </a:solidFill>
              </a:rPr>
              <a:t>Ordenanzas municipales no puede impedir </a:t>
            </a:r>
            <a:r>
              <a:rPr lang="es-ES" dirty="0" smtClean="0">
                <a:solidFill>
                  <a:schemeClr val="bg1"/>
                </a:solidFill>
              </a:rPr>
              <a:t>directa </a:t>
            </a:r>
            <a:r>
              <a:rPr lang="es-ES" dirty="0" smtClean="0">
                <a:solidFill>
                  <a:schemeClr val="bg1"/>
                </a:solidFill>
              </a:rPr>
              <a:t>o indirectamente la poda eléctrica pero </a:t>
            </a:r>
            <a:r>
              <a:rPr lang="es-ES" dirty="0" smtClean="0">
                <a:solidFill>
                  <a:schemeClr val="bg1"/>
                </a:solidFill>
              </a:rPr>
              <a:t>si, </a:t>
            </a:r>
            <a:r>
              <a:rPr lang="es-ES" dirty="0" smtClean="0">
                <a:solidFill>
                  <a:schemeClr val="bg1"/>
                </a:solidFill>
              </a:rPr>
              <a:t>exigir una coordinación con la EE previo a su ejecución.</a:t>
            </a:r>
          </a:p>
          <a:p>
            <a:pPr lvl="1" algn="just"/>
            <a:r>
              <a:rPr lang="es-ES" dirty="0" smtClean="0">
                <a:solidFill>
                  <a:schemeClr val="bg1"/>
                </a:solidFill>
              </a:rPr>
              <a:t>SCS </a:t>
            </a:r>
            <a:r>
              <a:rPr lang="es-ES" dirty="0" err="1" smtClean="0">
                <a:solidFill>
                  <a:schemeClr val="bg1"/>
                </a:solidFill>
              </a:rPr>
              <a:t>Chilectra</a:t>
            </a:r>
            <a:r>
              <a:rPr lang="es-ES" dirty="0" smtClean="0">
                <a:solidFill>
                  <a:schemeClr val="bg1"/>
                </a:solidFill>
              </a:rPr>
              <a:t> con Municipalidad Providencia 3684/01</a:t>
            </a:r>
          </a:p>
          <a:p>
            <a:pPr lvl="2" algn="just"/>
            <a:r>
              <a:rPr lang="es-ES" dirty="0" smtClean="0">
                <a:solidFill>
                  <a:schemeClr val="bg1"/>
                </a:solidFill>
              </a:rPr>
              <a:t>Que </a:t>
            </a:r>
            <a:r>
              <a:rPr lang="es-ES" dirty="0">
                <a:solidFill>
                  <a:schemeClr val="bg1"/>
                </a:solidFill>
              </a:rPr>
              <a:t>como se infiere de la exposición de motivos del D.F.L. </a:t>
            </a:r>
            <a:r>
              <a:rPr lang="es-ES" dirty="0" smtClean="0">
                <a:solidFill>
                  <a:schemeClr val="bg1"/>
                </a:solidFill>
              </a:rPr>
              <a:t>N°1 </a:t>
            </a:r>
            <a:r>
              <a:rPr lang="es-ES" dirty="0">
                <a:solidFill>
                  <a:schemeClr val="bg1"/>
                </a:solidFill>
              </a:rPr>
              <a:t>y del artículo 2 N°7 de esa Ley </a:t>
            </a:r>
            <a:r>
              <a:rPr lang="es-ES" dirty="0" smtClean="0">
                <a:solidFill>
                  <a:schemeClr val="bg1"/>
                </a:solidFill>
              </a:rPr>
              <a:t>Eléctrica</a:t>
            </a:r>
            <a:r>
              <a:rPr lang="es-ES" dirty="0">
                <a:solidFill>
                  <a:schemeClr val="bg1"/>
                </a:solidFill>
              </a:rPr>
              <a:t>, debe </a:t>
            </a:r>
            <a:r>
              <a:rPr lang="es-ES" dirty="0" smtClean="0">
                <a:solidFill>
                  <a:schemeClr val="bg1"/>
                </a:solidFill>
              </a:rPr>
              <a:t>entenderse que </a:t>
            </a:r>
            <a:r>
              <a:rPr lang="es-ES" dirty="0">
                <a:solidFill>
                  <a:schemeClr val="bg1"/>
                </a:solidFill>
              </a:rPr>
              <a:t>este cuerpo legal reguló orgánicamente las concesiones y </a:t>
            </a:r>
            <a:r>
              <a:rPr lang="es-ES" dirty="0" smtClean="0">
                <a:solidFill>
                  <a:schemeClr val="bg1"/>
                </a:solidFill>
              </a:rPr>
              <a:t>los permisos </a:t>
            </a:r>
            <a:r>
              <a:rPr lang="es-ES" dirty="0">
                <a:solidFill>
                  <a:schemeClr val="bg1"/>
                </a:solidFill>
              </a:rPr>
              <a:t>para prestar servicios eléctricos, de modo que si en un </a:t>
            </a:r>
            <a:r>
              <a:rPr lang="es-ES" dirty="0" smtClean="0">
                <a:solidFill>
                  <a:schemeClr val="bg1"/>
                </a:solidFill>
              </a:rPr>
              <a:t>caso entrega </a:t>
            </a:r>
            <a:r>
              <a:rPr lang="es-ES" dirty="0">
                <a:solidFill>
                  <a:schemeClr val="bg1"/>
                </a:solidFill>
              </a:rPr>
              <a:t>la regulación del uso de bienes nacionales de uso público a </a:t>
            </a:r>
            <a:r>
              <a:rPr lang="es-ES" dirty="0" smtClean="0">
                <a:solidFill>
                  <a:schemeClr val="bg1"/>
                </a:solidFill>
              </a:rPr>
              <a:t>la autoridad </a:t>
            </a:r>
            <a:r>
              <a:rPr lang="es-ES" dirty="0">
                <a:solidFill>
                  <a:schemeClr val="bg1"/>
                </a:solidFill>
              </a:rPr>
              <a:t>administrativa y en el otro a las municipalidades, </a:t>
            </a:r>
            <a:r>
              <a:rPr lang="es-ES" dirty="0" smtClean="0">
                <a:solidFill>
                  <a:schemeClr val="bg1"/>
                </a:solidFill>
              </a:rPr>
              <a:t>debe entenderse </a:t>
            </a:r>
            <a:r>
              <a:rPr lang="es-ES" dirty="0">
                <a:solidFill>
                  <a:schemeClr val="bg1"/>
                </a:solidFill>
              </a:rPr>
              <a:t>que una fuente regulatoria excluye a la otra. </a:t>
            </a:r>
            <a:r>
              <a:rPr lang="es-ES" dirty="0" smtClean="0">
                <a:solidFill>
                  <a:schemeClr val="bg1"/>
                </a:solidFill>
              </a:rPr>
              <a:t>En consecuencia</a:t>
            </a:r>
            <a:r>
              <a:rPr lang="es-ES" dirty="0">
                <a:solidFill>
                  <a:schemeClr val="bg1"/>
                </a:solidFill>
              </a:rPr>
              <a:t>, </a:t>
            </a:r>
            <a:r>
              <a:rPr lang="es-ES" b="1" dirty="0">
                <a:solidFill>
                  <a:schemeClr val="bg1"/>
                </a:solidFill>
              </a:rPr>
              <a:t>no se puede asumir que las municipalidades </a:t>
            </a:r>
            <a:r>
              <a:rPr lang="es-ES" b="1" dirty="0" smtClean="0">
                <a:solidFill>
                  <a:schemeClr val="bg1"/>
                </a:solidFill>
              </a:rPr>
              <a:t>estén facultadas </a:t>
            </a:r>
            <a:r>
              <a:rPr lang="es-ES" b="1" dirty="0">
                <a:solidFill>
                  <a:schemeClr val="bg1"/>
                </a:solidFill>
              </a:rPr>
              <a:t>para exigir permisos, derechos y garantías como </a:t>
            </a:r>
            <a:r>
              <a:rPr lang="es-ES" b="1" dirty="0" smtClean="0">
                <a:solidFill>
                  <a:schemeClr val="bg1"/>
                </a:solidFill>
              </a:rPr>
              <a:t>condición para </a:t>
            </a:r>
            <a:r>
              <a:rPr lang="es-ES" b="1" dirty="0">
                <a:solidFill>
                  <a:schemeClr val="bg1"/>
                </a:solidFill>
              </a:rPr>
              <a:t>usar bienes nacionales de uso público y, en general, realizar </a:t>
            </a:r>
            <a:r>
              <a:rPr lang="es-ES" b="1" dirty="0" smtClean="0">
                <a:solidFill>
                  <a:schemeClr val="bg1"/>
                </a:solidFill>
              </a:rPr>
              <a:t>las obras </a:t>
            </a:r>
            <a:r>
              <a:rPr lang="es-ES" b="1" dirty="0">
                <a:solidFill>
                  <a:schemeClr val="bg1"/>
                </a:solidFill>
              </a:rPr>
              <a:t>necesarias para prestar servicio público de distribución </a:t>
            </a:r>
            <a:r>
              <a:rPr lang="es-ES" b="1" dirty="0" smtClean="0">
                <a:solidFill>
                  <a:schemeClr val="bg1"/>
                </a:solidFill>
              </a:rPr>
              <a:t>eléctrica (Cº16)</a:t>
            </a:r>
            <a:r>
              <a:rPr lang="es-ES" dirty="0" smtClean="0">
                <a:solidFill>
                  <a:schemeClr val="bg1"/>
                </a:solidFill>
              </a:rPr>
              <a:t>.</a:t>
            </a:r>
            <a:endParaRPr lang="es-ES" dirty="0">
              <a:solidFill>
                <a:schemeClr val="bg1"/>
              </a:solidFill>
            </a:endParaRPr>
          </a:p>
          <a:p>
            <a:pPr lvl="3" algn="just"/>
            <a:endParaRPr lang="es-ES" dirty="0">
              <a:solidFill>
                <a:schemeClr val="bg1"/>
              </a:solidFill>
            </a:endParaRP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11710566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chemeClr val="bg1"/>
                </a:solidFill>
              </a:rPr>
              <a:t>Conclusiones</a:t>
            </a:r>
            <a:endParaRPr lang="es-ES_tradnl" b="1" dirty="0">
              <a:solidFill>
                <a:schemeClr val="bg1"/>
              </a:solidFill>
            </a:endParaRPr>
          </a:p>
        </p:txBody>
      </p:sp>
      <p:sp>
        <p:nvSpPr>
          <p:cNvPr id="3" name="Marcador de contenido 2"/>
          <p:cNvSpPr>
            <a:spLocks noGrp="1"/>
          </p:cNvSpPr>
          <p:nvPr>
            <p:ph idx="1"/>
          </p:nvPr>
        </p:nvSpPr>
        <p:spPr>
          <a:xfrm>
            <a:off x="457200" y="1417638"/>
            <a:ext cx="8229600" cy="4949295"/>
          </a:xfrm>
        </p:spPr>
        <p:txBody>
          <a:bodyPr>
            <a:normAutofit lnSpcReduction="10000"/>
          </a:bodyPr>
          <a:lstStyle/>
          <a:p>
            <a:pPr marL="0" indent="0" algn="just">
              <a:buNone/>
            </a:pPr>
            <a:r>
              <a:rPr lang="es-ES" dirty="0" smtClean="0">
                <a:solidFill>
                  <a:schemeClr val="bg1"/>
                </a:solidFill>
              </a:rPr>
              <a:t>(1) EE </a:t>
            </a:r>
            <a:r>
              <a:rPr lang="es-ES" dirty="0">
                <a:solidFill>
                  <a:schemeClr val="bg1"/>
                </a:solidFill>
              </a:rPr>
              <a:t>siempre deben mantener, y eso significa entre otras cosas, gestionar el </a:t>
            </a:r>
            <a:r>
              <a:rPr lang="es-ES" dirty="0" smtClean="0">
                <a:solidFill>
                  <a:schemeClr val="bg1"/>
                </a:solidFill>
              </a:rPr>
              <a:t>riesgo que amenace sus instalaciones.</a:t>
            </a:r>
            <a:endParaRPr lang="es-ES" dirty="0">
              <a:solidFill>
                <a:schemeClr val="bg1"/>
              </a:solidFill>
            </a:endParaRPr>
          </a:p>
          <a:p>
            <a:pPr marL="0" indent="0" algn="just">
              <a:buNone/>
            </a:pPr>
            <a:r>
              <a:rPr lang="es-ES" dirty="0" smtClean="0">
                <a:solidFill>
                  <a:schemeClr val="bg1"/>
                </a:solidFill>
              </a:rPr>
              <a:t>(2) EE </a:t>
            </a:r>
            <a:r>
              <a:rPr lang="es-ES" dirty="0">
                <a:solidFill>
                  <a:schemeClr val="bg1"/>
                </a:solidFill>
              </a:rPr>
              <a:t>y Municipios deben coordinarse.</a:t>
            </a:r>
          </a:p>
          <a:p>
            <a:pPr marL="0" indent="0" algn="just">
              <a:buNone/>
            </a:pPr>
            <a:r>
              <a:rPr lang="es-ES" dirty="0" smtClean="0">
                <a:solidFill>
                  <a:schemeClr val="bg1"/>
                </a:solidFill>
              </a:rPr>
              <a:t>(3) Podas </a:t>
            </a:r>
            <a:r>
              <a:rPr lang="es-ES" dirty="0">
                <a:solidFill>
                  <a:schemeClr val="bg1"/>
                </a:solidFill>
              </a:rPr>
              <a:t>y Talas Eléctricas deben ser las estrictamente necesarias sobre determinados árboles.</a:t>
            </a:r>
          </a:p>
          <a:p>
            <a:pPr marL="0" indent="0" algn="just">
              <a:buNone/>
            </a:pPr>
            <a:r>
              <a:rPr lang="es-ES" dirty="0" smtClean="0">
                <a:solidFill>
                  <a:schemeClr val="bg1"/>
                </a:solidFill>
              </a:rPr>
              <a:t>(4) Podas </a:t>
            </a:r>
            <a:r>
              <a:rPr lang="es-ES" dirty="0">
                <a:solidFill>
                  <a:schemeClr val="bg1"/>
                </a:solidFill>
              </a:rPr>
              <a:t>y </a:t>
            </a:r>
            <a:r>
              <a:rPr lang="es-ES" dirty="0" smtClean="0">
                <a:solidFill>
                  <a:schemeClr val="bg1"/>
                </a:solidFill>
              </a:rPr>
              <a:t>talas </a:t>
            </a:r>
            <a:r>
              <a:rPr lang="es-ES" dirty="0">
                <a:solidFill>
                  <a:schemeClr val="bg1"/>
                </a:solidFill>
              </a:rPr>
              <a:t>Eléctricas deben ejecutarse con criterios forestales de conservación de la especie arbórea. </a:t>
            </a:r>
          </a:p>
        </p:txBody>
      </p:sp>
    </p:spTree>
    <p:extLst>
      <p:ext uri="{BB962C8B-B14F-4D97-AF65-F5344CB8AC3E}">
        <p14:creationId xmlns:p14="http://schemas.microsoft.com/office/powerpoint/2010/main" val="3690206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a:t>
            </a:r>
          </a:p>
        </p:txBody>
      </p:sp>
      <p:sp>
        <p:nvSpPr>
          <p:cNvPr id="3" name="Marcador de contenido 2"/>
          <p:cNvSpPr>
            <a:spLocks noGrp="1"/>
          </p:cNvSpPr>
          <p:nvPr>
            <p:ph idx="1"/>
          </p:nvPr>
        </p:nvSpPr>
        <p:spPr>
          <a:xfrm>
            <a:off x="457200" y="1600200"/>
            <a:ext cx="8229600" cy="4699000"/>
          </a:xfrm>
        </p:spPr>
        <p:txBody>
          <a:bodyPr>
            <a:normAutofit fontScale="77500" lnSpcReduction="20000"/>
          </a:bodyPr>
          <a:lstStyle/>
          <a:p>
            <a:pPr marL="0" indent="0" algn="just">
              <a:buNone/>
            </a:pPr>
            <a:r>
              <a:rPr lang="es-ES" dirty="0">
                <a:solidFill>
                  <a:schemeClr val="bg1"/>
                </a:solidFill>
              </a:rPr>
              <a:t>1910 ya existía una </a:t>
            </a:r>
            <a:r>
              <a:rPr lang="es-ES" b="1" dirty="0">
                <a:solidFill>
                  <a:schemeClr val="bg1"/>
                </a:solidFill>
              </a:rPr>
              <a:t>primera gran crític</a:t>
            </a:r>
            <a:r>
              <a:rPr lang="es-ES" dirty="0">
                <a:solidFill>
                  <a:schemeClr val="bg1"/>
                </a:solidFill>
              </a:rPr>
              <a:t>a a la regulación, producida por una fuerte pugna del precio que se cobraba por parte de cada EE. Por lo mismo, se tomó la decisión mediante el Decreto 771, del 15 de marzo de 1916, que las EE deberían presentar tarifas a la aprobación del Presidente de la Republica en un plazo de 30 días. </a:t>
            </a:r>
          </a:p>
          <a:p>
            <a:pPr marL="0" indent="0" algn="just">
              <a:buNone/>
            </a:pPr>
            <a:r>
              <a:rPr lang="es-ES" dirty="0">
                <a:solidFill>
                  <a:schemeClr val="bg1"/>
                </a:solidFill>
              </a:rPr>
              <a:t>Las empresas que no dieren cumplimiento al decreto, no podrían obtener la renovación de los permisos, sin perjuicio del derecho del Gobierno para ponerles término.</a:t>
            </a:r>
          </a:p>
          <a:p>
            <a:pPr marL="0" indent="0" algn="just">
              <a:buNone/>
            </a:pPr>
            <a:r>
              <a:rPr lang="es-ES" dirty="0">
                <a:solidFill>
                  <a:schemeClr val="bg1"/>
                </a:solidFill>
              </a:rPr>
              <a:t>El senador Luis Claro Solar defensor de los argumentos de las EE declaraba; “</a:t>
            </a:r>
            <a:r>
              <a:rPr lang="es-ES" i="1" dirty="0">
                <a:solidFill>
                  <a:schemeClr val="bg1"/>
                </a:solidFill>
              </a:rPr>
              <a:t>Someter las tarifas a la aprobación del Gobierno equivale a matar  la industria</a:t>
            </a:r>
            <a:r>
              <a:rPr lang="es-ES" dirty="0" smtClean="0">
                <a:solidFill>
                  <a:schemeClr val="bg1"/>
                </a:solidFill>
              </a:rPr>
              <a:t>.”</a:t>
            </a:r>
          </a:p>
          <a:p>
            <a:pPr marL="0" indent="0" algn="just">
              <a:buNone/>
            </a:pPr>
            <a:endParaRPr lang="es-ES" dirty="0">
              <a:solidFill>
                <a:schemeClr val="bg1"/>
              </a:solidFill>
            </a:endParaRPr>
          </a:p>
          <a:p>
            <a:pPr marL="0" indent="0" algn="just">
              <a:buNone/>
            </a:pPr>
            <a:r>
              <a:rPr lang="es-ES" sz="2300" dirty="0" smtClean="0">
                <a:solidFill>
                  <a:schemeClr val="bg1"/>
                </a:solidFill>
              </a:rPr>
              <a:t>Fuente: Boletín Nº7 AEE del 1 octubre 1916</a:t>
            </a:r>
            <a:r>
              <a:rPr lang="es-ES" dirty="0" smtClean="0">
                <a:solidFill>
                  <a:schemeClr val="bg1"/>
                </a:solidFill>
              </a:rPr>
              <a:t> </a:t>
            </a:r>
            <a:endParaRPr lang="es-ES" dirty="0">
              <a:solidFill>
                <a:schemeClr val="bg1"/>
              </a:solidFill>
            </a:endParaRP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1393064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a:t>
            </a:r>
          </a:p>
        </p:txBody>
      </p:sp>
      <p:sp>
        <p:nvSpPr>
          <p:cNvPr id="3" name="Marcador de contenido 2"/>
          <p:cNvSpPr>
            <a:spLocks noGrp="1"/>
          </p:cNvSpPr>
          <p:nvPr>
            <p:ph idx="1"/>
          </p:nvPr>
        </p:nvSpPr>
        <p:spPr/>
        <p:txBody>
          <a:bodyPr>
            <a:normAutofit fontScale="92500" lnSpcReduction="20000"/>
          </a:bodyPr>
          <a:lstStyle/>
          <a:p>
            <a:pPr marL="0" indent="0" algn="just">
              <a:buNone/>
            </a:pPr>
            <a:r>
              <a:rPr lang="es-ES" dirty="0">
                <a:solidFill>
                  <a:schemeClr val="bg1"/>
                </a:solidFill>
              </a:rPr>
              <a:t>La </a:t>
            </a:r>
            <a:r>
              <a:rPr lang="es-ES" b="1" dirty="0">
                <a:solidFill>
                  <a:schemeClr val="bg1"/>
                </a:solidFill>
              </a:rPr>
              <a:t>segunda crítica </a:t>
            </a:r>
            <a:r>
              <a:rPr lang="es-ES" dirty="0">
                <a:solidFill>
                  <a:schemeClr val="bg1"/>
                </a:solidFill>
              </a:rPr>
              <a:t>hecha a la nueva regulación </a:t>
            </a:r>
            <a:r>
              <a:rPr lang="es-ES" dirty="0" smtClean="0">
                <a:solidFill>
                  <a:schemeClr val="bg1"/>
                </a:solidFill>
              </a:rPr>
              <a:t>eléctrica, </a:t>
            </a:r>
            <a:r>
              <a:rPr lang="es-ES" dirty="0">
                <a:solidFill>
                  <a:schemeClr val="bg1"/>
                </a:solidFill>
              </a:rPr>
              <a:t>fue que ella debía complementarse en el sentido de que las </a:t>
            </a:r>
            <a:r>
              <a:rPr lang="es-ES" b="1" dirty="0">
                <a:solidFill>
                  <a:schemeClr val="bg1"/>
                </a:solidFill>
              </a:rPr>
              <a:t>empresas eléctricas pudieran tener elementos legales suficientes para establecer su industria en forma de poder obligar a los particulares a permitir la servidumbre</a:t>
            </a:r>
            <a:r>
              <a:rPr lang="es-ES" dirty="0">
                <a:solidFill>
                  <a:schemeClr val="bg1"/>
                </a:solidFill>
              </a:rPr>
              <a:t>, necesaria para la instalación de conductores de alta tensión y de esa manera, para poder llevar fuerza motriz a largas distancias</a:t>
            </a:r>
            <a:r>
              <a:rPr lang="es-ES" dirty="0" smtClean="0">
                <a:solidFill>
                  <a:schemeClr val="bg1"/>
                </a:solidFill>
              </a:rPr>
              <a:t>.</a:t>
            </a:r>
          </a:p>
          <a:p>
            <a:pPr marL="0" indent="0" algn="just">
              <a:buNone/>
            </a:pPr>
            <a:endParaRPr lang="es-ES" dirty="0" smtClean="0">
              <a:solidFill>
                <a:schemeClr val="bg1"/>
              </a:solidFill>
            </a:endParaRPr>
          </a:p>
          <a:p>
            <a:pPr marL="0" indent="0" algn="just">
              <a:buNone/>
            </a:pPr>
            <a:r>
              <a:rPr lang="es-ES" sz="2200" dirty="0">
                <a:solidFill>
                  <a:schemeClr val="bg1"/>
                </a:solidFill>
              </a:rPr>
              <a:t>Fuente: Boletín Nº7 AEE del 1 octubre 1916 </a:t>
            </a:r>
          </a:p>
          <a:p>
            <a:pPr marL="0" indent="0" algn="just">
              <a:buNone/>
            </a:pPr>
            <a:endParaRPr lang="es-ES" dirty="0">
              <a:solidFill>
                <a:schemeClr val="bg1"/>
              </a:solidFill>
            </a:endParaRPr>
          </a:p>
          <a:p>
            <a:pPr algn="just"/>
            <a:endParaRPr lang="es-ES" dirty="0">
              <a:solidFill>
                <a:schemeClr val="bg1"/>
              </a:solidFill>
            </a:endParaRPr>
          </a:p>
          <a:p>
            <a:pPr algn="just"/>
            <a:endParaRPr lang="es-ES" dirty="0">
              <a:solidFill>
                <a:schemeClr val="bg1"/>
              </a:solidFill>
            </a:endParaRPr>
          </a:p>
        </p:txBody>
      </p:sp>
    </p:spTree>
    <p:extLst>
      <p:ext uri="{BB962C8B-B14F-4D97-AF65-F5344CB8AC3E}">
        <p14:creationId xmlns:p14="http://schemas.microsoft.com/office/powerpoint/2010/main" val="431332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21372"/>
            <a:ext cx="8229600" cy="1143000"/>
          </a:xfrm>
        </p:spPr>
        <p:txBody>
          <a:bodyPr>
            <a:normAutofit/>
          </a:bodyPr>
          <a:lstStyle/>
          <a:p>
            <a:r>
              <a:rPr lang="es-CL" dirty="0">
                <a:solidFill>
                  <a:schemeClr val="bg1"/>
                </a:solidFill>
              </a:rPr>
              <a:t>La </a:t>
            </a:r>
            <a:r>
              <a:rPr lang="es-CL" dirty="0" smtClean="0">
                <a:solidFill>
                  <a:schemeClr val="bg1"/>
                </a:solidFill>
              </a:rPr>
              <a:t>historia</a:t>
            </a:r>
            <a:endParaRPr lang="es-CL" dirty="0">
              <a:solidFill>
                <a:schemeClr val="bg1"/>
              </a:solidFill>
            </a:endParaRPr>
          </a:p>
        </p:txBody>
      </p:sp>
      <p:sp>
        <p:nvSpPr>
          <p:cNvPr id="5" name="Rectángulo 4">
            <a:extLst>
              <a:ext uri="{FF2B5EF4-FFF2-40B4-BE49-F238E27FC236}">
                <a16:creationId xmlns:a16="http://schemas.microsoft.com/office/drawing/2014/main" xmlns="" id="{5B9ECE94-7A30-4748-B10A-15E90E94B272}"/>
              </a:ext>
            </a:extLst>
          </p:cNvPr>
          <p:cNvSpPr/>
          <p:nvPr/>
        </p:nvSpPr>
        <p:spPr>
          <a:xfrm>
            <a:off x="1422641" y="4178191"/>
            <a:ext cx="1194046" cy="54012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a:t>LGSE </a:t>
            </a:r>
          </a:p>
          <a:p>
            <a:pPr algn="ctr"/>
            <a:r>
              <a:rPr lang="es-CL" dirty="0"/>
              <a:t>DL </a:t>
            </a:r>
            <a:r>
              <a:rPr lang="es-CL" dirty="0" smtClean="0"/>
              <a:t>252</a:t>
            </a:r>
            <a:endParaRPr lang="es-CL" dirty="0"/>
          </a:p>
        </p:txBody>
      </p:sp>
      <p:sp>
        <p:nvSpPr>
          <p:cNvPr id="6" name="Rectángulo 5">
            <a:extLst>
              <a:ext uri="{FF2B5EF4-FFF2-40B4-BE49-F238E27FC236}">
                <a16:creationId xmlns:a16="http://schemas.microsoft.com/office/drawing/2014/main" xmlns="" id="{8252AC27-2958-475A-AD69-54A61B022063}"/>
              </a:ext>
            </a:extLst>
          </p:cNvPr>
          <p:cNvSpPr/>
          <p:nvPr/>
        </p:nvSpPr>
        <p:spPr>
          <a:xfrm>
            <a:off x="3947616" y="3446406"/>
            <a:ext cx="1190352" cy="5801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a:t>DS </a:t>
            </a:r>
            <a:r>
              <a:rPr lang="es-CL" smtClean="0"/>
              <a:t>4188</a:t>
            </a:r>
            <a:endParaRPr lang="es-CL" dirty="0"/>
          </a:p>
          <a:p>
            <a:pPr algn="ctr"/>
            <a:r>
              <a:rPr lang="es-CL" dirty="0"/>
              <a:t>RGTO CF</a:t>
            </a:r>
          </a:p>
        </p:txBody>
      </p:sp>
      <p:sp>
        <p:nvSpPr>
          <p:cNvPr id="9" name="Rectángulo 8">
            <a:extLst>
              <a:ext uri="{FF2B5EF4-FFF2-40B4-BE49-F238E27FC236}">
                <a16:creationId xmlns:a16="http://schemas.microsoft.com/office/drawing/2014/main" xmlns="" id="{CB745C28-E323-43FF-96C6-F1708F0C5916}"/>
              </a:ext>
            </a:extLst>
          </p:cNvPr>
          <p:cNvSpPr/>
          <p:nvPr/>
        </p:nvSpPr>
        <p:spPr>
          <a:xfrm>
            <a:off x="6468897" y="5000009"/>
            <a:ext cx="1194046" cy="5843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dirty="0"/>
          </a:p>
          <a:p>
            <a:pPr algn="ctr"/>
            <a:r>
              <a:rPr lang="es-CL" dirty="0"/>
              <a:t>LGSE </a:t>
            </a:r>
            <a:endParaRPr lang="es-CL" dirty="0" smtClean="0"/>
          </a:p>
          <a:p>
            <a:pPr algn="ctr"/>
            <a:r>
              <a:rPr lang="es-CL" dirty="0" smtClean="0"/>
              <a:t>DFL 1</a:t>
            </a:r>
            <a:endParaRPr lang="es-CL" dirty="0"/>
          </a:p>
          <a:p>
            <a:pPr algn="ctr"/>
            <a:endParaRPr lang="es-CL" dirty="0"/>
          </a:p>
        </p:txBody>
      </p:sp>
      <p:cxnSp>
        <p:nvCxnSpPr>
          <p:cNvPr id="11" name="Conector recto 10">
            <a:extLst>
              <a:ext uri="{FF2B5EF4-FFF2-40B4-BE49-F238E27FC236}">
                <a16:creationId xmlns:a16="http://schemas.microsoft.com/office/drawing/2014/main" xmlns="" id="{A805F4AC-B5B8-4871-9B18-132F53F809E3}"/>
              </a:ext>
            </a:extLst>
          </p:cNvPr>
          <p:cNvCxnSpPr>
            <a:cxnSpLocks/>
          </p:cNvCxnSpPr>
          <p:nvPr/>
        </p:nvCxnSpPr>
        <p:spPr>
          <a:xfrm>
            <a:off x="221942" y="2618913"/>
            <a:ext cx="8637973"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2" name="Rectángulo 11">
            <a:extLst>
              <a:ext uri="{FF2B5EF4-FFF2-40B4-BE49-F238E27FC236}">
                <a16:creationId xmlns:a16="http://schemas.microsoft.com/office/drawing/2014/main" xmlns="" id="{9330B4E8-8CC7-4409-BF62-3588328457EE}"/>
              </a:ext>
            </a:extLst>
          </p:cNvPr>
          <p:cNvSpPr/>
          <p:nvPr/>
        </p:nvSpPr>
        <p:spPr>
          <a:xfrm>
            <a:off x="221942" y="3013116"/>
            <a:ext cx="1194046" cy="4151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a:t>LGSE 1665</a:t>
            </a:r>
          </a:p>
        </p:txBody>
      </p:sp>
      <p:sp>
        <p:nvSpPr>
          <p:cNvPr id="13" name="Rectángulo 12">
            <a:extLst>
              <a:ext uri="{FF2B5EF4-FFF2-40B4-BE49-F238E27FC236}">
                <a16:creationId xmlns:a16="http://schemas.microsoft.com/office/drawing/2014/main" xmlns="" id="{E214B916-5E1D-4DE5-8FD1-88D0BCF5F08F}"/>
              </a:ext>
            </a:extLst>
          </p:cNvPr>
          <p:cNvSpPr/>
          <p:nvPr/>
        </p:nvSpPr>
        <p:spPr>
          <a:xfrm>
            <a:off x="5251651" y="4285597"/>
            <a:ext cx="1194046" cy="61192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smtClean="0"/>
              <a:t>LGSE</a:t>
            </a:r>
          </a:p>
          <a:p>
            <a:pPr algn="ctr"/>
            <a:r>
              <a:rPr lang="es-CL" dirty="0" smtClean="0"/>
              <a:t>DFL 4</a:t>
            </a:r>
            <a:endParaRPr lang="es-CL" dirty="0"/>
          </a:p>
        </p:txBody>
      </p:sp>
      <p:cxnSp>
        <p:nvCxnSpPr>
          <p:cNvPr id="17" name="Conector recto de flecha 16">
            <a:extLst>
              <a:ext uri="{FF2B5EF4-FFF2-40B4-BE49-F238E27FC236}">
                <a16:creationId xmlns:a16="http://schemas.microsoft.com/office/drawing/2014/main" xmlns="" id="{67A62B9E-F313-48DC-BEEB-4099E253C5A7}"/>
              </a:ext>
            </a:extLst>
          </p:cNvPr>
          <p:cNvCxnSpPr/>
          <p:nvPr/>
        </p:nvCxnSpPr>
        <p:spPr>
          <a:xfrm>
            <a:off x="798990" y="1939771"/>
            <a:ext cx="0" cy="1050654"/>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1" name="Rectángulo 20">
            <a:extLst>
              <a:ext uri="{FF2B5EF4-FFF2-40B4-BE49-F238E27FC236}">
                <a16:creationId xmlns:a16="http://schemas.microsoft.com/office/drawing/2014/main" xmlns="" id="{B88F9FB3-0A7F-4C55-B2C2-16ED634E6DDB}"/>
              </a:ext>
            </a:extLst>
          </p:cNvPr>
          <p:cNvSpPr/>
          <p:nvPr/>
        </p:nvSpPr>
        <p:spPr>
          <a:xfrm>
            <a:off x="2658811" y="5824429"/>
            <a:ext cx="1194046" cy="52729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smtClean="0"/>
              <a:t>RGLSE</a:t>
            </a:r>
          </a:p>
          <a:p>
            <a:pPr algn="ctr"/>
            <a:r>
              <a:rPr lang="es-CL" dirty="0" smtClean="0"/>
              <a:t>DS 3386</a:t>
            </a:r>
            <a:endParaRPr lang="es-CL" dirty="0"/>
          </a:p>
        </p:txBody>
      </p:sp>
      <p:sp>
        <p:nvSpPr>
          <p:cNvPr id="22" name="Rectángulo 21">
            <a:extLst>
              <a:ext uri="{FF2B5EF4-FFF2-40B4-BE49-F238E27FC236}">
                <a16:creationId xmlns:a16="http://schemas.microsoft.com/office/drawing/2014/main" xmlns="" id="{A3ED2152-5885-4848-A28A-B90465B1AD90}"/>
              </a:ext>
            </a:extLst>
          </p:cNvPr>
          <p:cNvSpPr/>
          <p:nvPr/>
        </p:nvSpPr>
        <p:spPr>
          <a:xfrm>
            <a:off x="221942" y="3507839"/>
            <a:ext cx="1194046" cy="54014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a:t>RLGSE </a:t>
            </a:r>
          </a:p>
          <a:p>
            <a:pPr algn="ctr"/>
            <a:r>
              <a:rPr lang="es-CL" dirty="0"/>
              <a:t>DS 4896</a:t>
            </a:r>
          </a:p>
        </p:txBody>
      </p:sp>
      <p:sp>
        <p:nvSpPr>
          <p:cNvPr id="23" name="Rectángulo 22">
            <a:extLst>
              <a:ext uri="{FF2B5EF4-FFF2-40B4-BE49-F238E27FC236}">
                <a16:creationId xmlns:a16="http://schemas.microsoft.com/office/drawing/2014/main" xmlns="" id="{7112078B-C02F-4876-9E2B-767A55AF55D6}"/>
              </a:ext>
            </a:extLst>
          </p:cNvPr>
          <p:cNvSpPr/>
          <p:nvPr/>
        </p:nvSpPr>
        <p:spPr>
          <a:xfrm>
            <a:off x="201967" y="1480535"/>
            <a:ext cx="1194046" cy="4151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a:t>1904</a:t>
            </a:r>
          </a:p>
        </p:txBody>
      </p:sp>
      <p:cxnSp>
        <p:nvCxnSpPr>
          <p:cNvPr id="24" name="Conector recto de flecha 23">
            <a:extLst>
              <a:ext uri="{FF2B5EF4-FFF2-40B4-BE49-F238E27FC236}">
                <a16:creationId xmlns:a16="http://schemas.microsoft.com/office/drawing/2014/main" xmlns="" id="{383C18C4-109A-45DC-B256-DBED1A98489F}"/>
              </a:ext>
            </a:extLst>
          </p:cNvPr>
          <p:cNvCxnSpPr>
            <a:stCxn id="25" idx="2"/>
            <a:endCxn id="5" idx="0"/>
          </p:cNvCxnSpPr>
          <p:nvPr/>
        </p:nvCxnSpPr>
        <p:spPr>
          <a:xfrm flipH="1">
            <a:off x="2019664" y="1909239"/>
            <a:ext cx="32712" cy="2268952"/>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5" name="Rectángulo 24">
            <a:extLst>
              <a:ext uri="{FF2B5EF4-FFF2-40B4-BE49-F238E27FC236}">
                <a16:creationId xmlns:a16="http://schemas.microsoft.com/office/drawing/2014/main" xmlns="" id="{9F4BA8CF-25A7-4FB6-A6EF-AE897DE9FD13}"/>
              </a:ext>
            </a:extLst>
          </p:cNvPr>
          <p:cNvSpPr/>
          <p:nvPr/>
        </p:nvSpPr>
        <p:spPr>
          <a:xfrm>
            <a:off x="1455353" y="1494061"/>
            <a:ext cx="1194046" cy="4151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a:t>1925</a:t>
            </a:r>
          </a:p>
        </p:txBody>
      </p:sp>
      <p:sp>
        <p:nvSpPr>
          <p:cNvPr id="15" name="Rectángulo 14">
            <a:extLst>
              <a:ext uri="{FF2B5EF4-FFF2-40B4-BE49-F238E27FC236}">
                <a16:creationId xmlns:a16="http://schemas.microsoft.com/office/drawing/2014/main" xmlns="" id="{9F4BA8CF-25A7-4FB6-A6EF-AE897DE9FD13}"/>
              </a:ext>
            </a:extLst>
          </p:cNvPr>
          <p:cNvSpPr/>
          <p:nvPr/>
        </p:nvSpPr>
        <p:spPr>
          <a:xfrm>
            <a:off x="2717840" y="1494061"/>
            <a:ext cx="1194046" cy="4151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smtClean="0"/>
              <a:t>1931</a:t>
            </a:r>
            <a:endParaRPr lang="es-CL" dirty="0"/>
          </a:p>
        </p:txBody>
      </p:sp>
      <p:sp>
        <p:nvSpPr>
          <p:cNvPr id="16" name="Rectángulo 15">
            <a:extLst>
              <a:ext uri="{FF2B5EF4-FFF2-40B4-BE49-F238E27FC236}">
                <a16:creationId xmlns:a16="http://schemas.microsoft.com/office/drawing/2014/main" xmlns="" id="{9F4BA8CF-25A7-4FB6-A6EF-AE897DE9FD13}"/>
              </a:ext>
            </a:extLst>
          </p:cNvPr>
          <p:cNvSpPr/>
          <p:nvPr/>
        </p:nvSpPr>
        <p:spPr>
          <a:xfrm>
            <a:off x="3968390" y="1494061"/>
            <a:ext cx="1194046" cy="4151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smtClean="0"/>
              <a:t>1955</a:t>
            </a:r>
          </a:p>
        </p:txBody>
      </p:sp>
      <p:sp>
        <p:nvSpPr>
          <p:cNvPr id="18" name="Rectángulo 17">
            <a:extLst>
              <a:ext uri="{FF2B5EF4-FFF2-40B4-BE49-F238E27FC236}">
                <a16:creationId xmlns:a16="http://schemas.microsoft.com/office/drawing/2014/main" xmlns="" id="{9F4BA8CF-25A7-4FB6-A6EF-AE897DE9FD13}"/>
              </a:ext>
            </a:extLst>
          </p:cNvPr>
          <p:cNvSpPr/>
          <p:nvPr/>
        </p:nvSpPr>
        <p:spPr>
          <a:xfrm>
            <a:off x="5251651" y="1493495"/>
            <a:ext cx="1194046" cy="4151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smtClean="0"/>
              <a:t>1959</a:t>
            </a:r>
            <a:endParaRPr lang="es-CL" dirty="0"/>
          </a:p>
        </p:txBody>
      </p:sp>
      <p:cxnSp>
        <p:nvCxnSpPr>
          <p:cNvPr id="19" name="Conector recto de flecha 18">
            <a:extLst>
              <a:ext uri="{FF2B5EF4-FFF2-40B4-BE49-F238E27FC236}">
                <a16:creationId xmlns:a16="http://schemas.microsoft.com/office/drawing/2014/main" xmlns="" id="{383C18C4-109A-45DC-B256-DBED1A98489F}"/>
              </a:ext>
            </a:extLst>
          </p:cNvPr>
          <p:cNvCxnSpPr/>
          <p:nvPr/>
        </p:nvCxnSpPr>
        <p:spPr>
          <a:xfrm>
            <a:off x="5848674" y="1909239"/>
            <a:ext cx="0" cy="2347075"/>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0" name="Conector recto de flecha 19">
            <a:extLst>
              <a:ext uri="{FF2B5EF4-FFF2-40B4-BE49-F238E27FC236}">
                <a16:creationId xmlns:a16="http://schemas.microsoft.com/office/drawing/2014/main" xmlns="" id="{383C18C4-109A-45DC-B256-DBED1A98489F}"/>
              </a:ext>
            </a:extLst>
          </p:cNvPr>
          <p:cNvCxnSpPr>
            <a:stCxn id="15" idx="2"/>
            <a:endCxn id="37" idx="0"/>
          </p:cNvCxnSpPr>
          <p:nvPr/>
        </p:nvCxnSpPr>
        <p:spPr>
          <a:xfrm flipH="1">
            <a:off x="3255834" y="1909239"/>
            <a:ext cx="59029" cy="3206108"/>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6" name="Conector recto de flecha 25">
            <a:extLst>
              <a:ext uri="{FF2B5EF4-FFF2-40B4-BE49-F238E27FC236}">
                <a16:creationId xmlns:a16="http://schemas.microsoft.com/office/drawing/2014/main" xmlns="" id="{383C18C4-109A-45DC-B256-DBED1A98489F}"/>
              </a:ext>
            </a:extLst>
          </p:cNvPr>
          <p:cNvCxnSpPr>
            <a:stCxn id="16" idx="2"/>
            <a:endCxn id="6" idx="0"/>
          </p:cNvCxnSpPr>
          <p:nvPr/>
        </p:nvCxnSpPr>
        <p:spPr>
          <a:xfrm flipH="1">
            <a:off x="4542792" y="1909239"/>
            <a:ext cx="22621" cy="1537167"/>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9" name="Rectángulo 28">
            <a:extLst>
              <a:ext uri="{FF2B5EF4-FFF2-40B4-BE49-F238E27FC236}">
                <a16:creationId xmlns:a16="http://schemas.microsoft.com/office/drawing/2014/main" xmlns="" id="{9F4BA8CF-25A7-4FB6-A6EF-AE897DE9FD13}"/>
              </a:ext>
            </a:extLst>
          </p:cNvPr>
          <p:cNvSpPr/>
          <p:nvPr/>
        </p:nvSpPr>
        <p:spPr>
          <a:xfrm>
            <a:off x="6514138" y="1493495"/>
            <a:ext cx="1194046" cy="4151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smtClean="0"/>
              <a:t>1985</a:t>
            </a:r>
            <a:endParaRPr lang="es-CL" dirty="0"/>
          </a:p>
        </p:txBody>
      </p:sp>
      <p:sp>
        <p:nvSpPr>
          <p:cNvPr id="30" name="Rectángulo 29">
            <a:extLst>
              <a:ext uri="{FF2B5EF4-FFF2-40B4-BE49-F238E27FC236}">
                <a16:creationId xmlns:a16="http://schemas.microsoft.com/office/drawing/2014/main" xmlns="" id="{9F4BA8CF-25A7-4FB6-A6EF-AE897DE9FD13}"/>
              </a:ext>
            </a:extLst>
          </p:cNvPr>
          <p:cNvSpPr/>
          <p:nvPr/>
        </p:nvSpPr>
        <p:spPr>
          <a:xfrm>
            <a:off x="7776627" y="1493495"/>
            <a:ext cx="1194046" cy="4151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smtClean="0"/>
              <a:t>1997</a:t>
            </a:r>
            <a:endParaRPr lang="es-CL" dirty="0"/>
          </a:p>
        </p:txBody>
      </p:sp>
      <p:cxnSp>
        <p:nvCxnSpPr>
          <p:cNvPr id="31" name="Conector recto de flecha 30">
            <a:extLst>
              <a:ext uri="{FF2B5EF4-FFF2-40B4-BE49-F238E27FC236}">
                <a16:creationId xmlns:a16="http://schemas.microsoft.com/office/drawing/2014/main" xmlns="" id="{383C18C4-109A-45DC-B256-DBED1A98489F}"/>
              </a:ext>
            </a:extLst>
          </p:cNvPr>
          <p:cNvCxnSpPr>
            <a:endCxn id="9" idx="0"/>
          </p:cNvCxnSpPr>
          <p:nvPr/>
        </p:nvCxnSpPr>
        <p:spPr>
          <a:xfrm>
            <a:off x="7042720" y="1939771"/>
            <a:ext cx="23200" cy="3060238"/>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32" name="Conector recto de flecha 31">
            <a:extLst>
              <a:ext uri="{FF2B5EF4-FFF2-40B4-BE49-F238E27FC236}">
                <a16:creationId xmlns:a16="http://schemas.microsoft.com/office/drawing/2014/main" xmlns="" id="{383C18C4-109A-45DC-B256-DBED1A98489F}"/>
              </a:ext>
            </a:extLst>
          </p:cNvPr>
          <p:cNvCxnSpPr>
            <a:endCxn id="33" idx="0"/>
          </p:cNvCxnSpPr>
          <p:nvPr/>
        </p:nvCxnSpPr>
        <p:spPr>
          <a:xfrm>
            <a:off x="8373650" y="1909239"/>
            <a:ext cx="0" cy="3923017"/>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33" name="Rectángulo 32">
            <a:extLst>
              <a:ext uri="{FF2B5EF4-FFF2-40B4-BE49-F238E27FC236}">
                <a16:creationId xmlns:a16="http://schemas.microsoft.com/office/drawing/2014/main" xmlns="" id="{B88F9FB3-0A7F-4C55-B2C2-16ED634E6DDB}"/>
              </a:ext>
            </a:extLst>
          </p:cNvPr>
          <p:cNvSpPr/>
          <p:nvPr/>
        </p:nvSpPr>
        <p:spPr>
          <a:xfrm>
            <a:off x="7776627" y="5832256"/>
            <a:ext cx="1194046" cy="52729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smtClean="0"/>
              <a:t>RGLSE</a:t>
            </a:r>
          </a:p>
          <a:p>
            <a:pPr algn="ctr"/>
            <a:r>
              <a:rPr lang="es-CL" dirty="0" smtClean="0"/>
              <a:t>DS 327</a:t>
            </a:r>
          </a:p>
        </p:txBody>
      </p:sp>
      <p:sp>
        <p:nvSpPr>
          <p:cNvPr id="37" name="Rectángulo 36">
            <a:extLst>
              <a:ext uri="{FF2B5EF4-FFF2-40B4-BE49-F238E27FC236}">
                <a16:creationId xmlns:a16="http://schemas.microsoft.com/office/drawing/2014/main" xmlns="" id="{5B9ECE94-7A30-4748-B10A-15E90E94B272}"/>
              </a:ext>
            </a:extLst>
          </p:cNvPr>
          <p:cNvSpPr/>
          <p:nvPr/>
        </p:nvSpPr>
        <p:spPr>
          <a:xfrm>
            <a:off x="2658811" y="5115347"/>
            <a:ext cx="1194046" cy="54012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CL" dirty="0"/>
              <a:t>LGSE </a:t>
            </a:r>
          </a:p>
          <a:p>
            <a:pPr algn="ctr"/>
            <a:r>
              <a:rPr lang="es-CL" dirty="0"/>
              <a:t>DL </a:t>
            </a:r>
            <a:r>
              <a:rPr lang="es-CL" dirty="0" smtClean="0"/>
              <a:t>244</a:t>
            </a:r>
            <a:endParaRPr lang="es-CL" dirty="0"/>
          </a:p>
        </p:txBody>
      </p:sp>
    </p:spTree>
    <p:extLst>
      <p:ext uri="{BB962C8B-B14F-4D97-AF65-F5344CB8AC3E}">
        <p14:creationId xmlns:p14="http://schemas.microsoft.com/office/powerpoint/2010/main" val="2327606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solidFill>
                  <a:schemeClr val="bg1"/>
                </a:solidFill>
              </a:rPr>
              <a:t>La historia de la Poda Eléctrica</a:t>
            </a:r>
          </a:p>
        </p:txBody>
      </p:sp>
      <p:sp>
        <p:nvSpPr>
          <p:cNvPr id="3" name="Marcador de contenido 2"/>
          <p:cNvSpPr>
            <a:spLocks noGrp="1"/>
          </p:cNvSpPr>
          <p:nvPr>
            <p:ph idx="1"/>
          </p:nvPr>
        </p:nvSpPr>
        <p:spPr/>
        <p:txBody>
          <a:bodyPr>
            <a:normAutofit fontScale="92500" lnSpcReduction="10000"/>
          </a:bodyPr>
          <a:lstStyle/>
          <a:p>
            <a:pPr marL="0" indent="0" algn="just">
              <a:buNone/>
            </a:pPr>
            <a:r>
              <a:rPr lang="es-ES" dirty="0">
                <a:solidFill>
                  <a:schemeClr val="bg1"/>
                </a:solidFill>
              </a:rPr>
              <a:t>El 14 de diciembre de 1904 se expide el Decreto 4896 Reglamento de la Ley 1665. </a:t>
            </a:r>
          </a:p>
          <a:p>
            <a:pPr marL="0" indent="0" algn="just">
              <a:buNone/>
            </a:pPr>
            <a:r>
              <a:rPr lang="es-ES" dirty="0">
                <a:solidFill>
                  <a:schemeClr val="bg1"/>
                </a:solidFill>
              </a:rPr>
              <a:t>En su </a:t>
            </a:r>
            <a:r>
              <a:rPr lang="es-ES" b="1" dirty="0">
                <a:solidFill>
                  <a:schemeClr val="bg1"/>
                </a:solidFill>
              </a:rPr>
              <a:t>artículo 28 </a:t>
            </a:r>
            <a:r>
              <a:rPr lang="es-ES" dirty="0">
                <a:solidFill>
                  <a:schemeClr val="bg1"/>
                </a:solidFill>
              </a:rPr>
              <a:t>dispuso que las líneas aéreas, tanto los soportes (postes, consolas, aisladores u otra suerte de apoyes) como los conductores, debía </a:t>
            </a:r>
            <a:r>
              <a:rPr lang="es-ES" b="1" dirty="0">
                <a:solidFill>
                  <a:schemeClr val="bg1"/>
                </a:solidFill>
              </a:rPr>
              <a:t>ser calculados e instalados tomando en cuenta coeficientes de seguridad</a:t>
            </a:r>
            <a:r>
              <a:rPr lang="es-ES" dirty="0">
                <a:solidFill>
                  <a:schemeClr val="bg1"/>
                </a:solidFill>
              </a:rPr>
              <a:t> que alejaran todo peligro de ruptura o caída de esos soportes y conductores, </a:t>
            </a:r>
            <a:r>
              <a:rPr lang="es-ES" b="1" dirty="0">
                <a:solidFill>
                  <a:schemeClr val="bg1"/>
                </a:solidFill>
              </a:rPr>
              <a:t>bajo la acción de los esfuerzos a que normal o accidentalmente pudieran quedar sometidos</a:t>
            </a:r>
            <a:r>
              <a:rPr lang="es-ES" dirty="0">
                <a:solidFill>
                  <a:schemeClr val="bg1"/>
                </a:solidFill>
              </a:rPr>
              <a:t>.</a:t>
            </a:r>
          </a:p>
        </p:txBody>
      </p:sp>
    </p:spTree>
    <p:extLst>
      <p:ext uri="{BB962C8B-B14F-4D97-AF65-F5344CB8AC3E}">
        <p14:creationId xmlns:p14="http://schemas.microsoft.com/office/powerpoint/2010/main" val="80173890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10585</TotalTime>
  <Words>2940</Words>
  <Application>Microsoft Macintosh PowerPoint</Application>
  <PresentationFormat>Presentación en pantalla (4:3)</PresentationFormat>
  <Paragraphs>270</Paragraphs>
  <Slides>51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51</vt:i4>
      </vt:variant>
    </vt:vector>
  </HeadingPairs>
  <TitlesOfParts>
    <vt:vector size="55" baseType="lpstr">
      <vt:lpstr>Calibri</vt:lpstr>
      <vt:lpstr>Mangal</vt:lpstr>
      <vt:lpstr>Arial</vt:lpstr>
      <vt:lpstr>Tema de Office</vt:lpstr>
      <vt:lpstr>Vegetación, franjas de seguridad y mantención de líneas eléctricas</vt:lpstr>
      <vt:lpstr>A revisar…</vt:lpstr>
      <vt:lpstr>Presentación de PowerPoint</vt:lpstr>
      <vt:lpstr>La historia</vt:lpstr>
      <vt:lpstr>La historia</vt:lpstr>
      <vt:lpstr>La historia</vt:lpstr>
      <vt:lpstr>La historia</vt:lpstr>
      <vt:lpstr>La historia</vt:lpstr>
      <vt:lpstr>La historia de la Poda Eléctrica</vt:lpstr>
      <vt:lpstr>La historia de la Poda Eléctrica</vt:lpstr>
      <vt:lpstr>La historia de la Poda Eléctrica</vt:lpstr>
      <vt:lpstr>La historia de la Poda Eléctrica</vt:lpstr>
      <vt:lpstr>La historia de la Poda Eléctrica</vt:lpstr>
      <vt:lpstr>La historia de la Poda Eléctrica</vt:lpstr>
      <vt:lpstr>La historia de la Poda Eléctrica</vt:lpstr>
      <vt:lpstr>La historia de la Poda Eléctrica</vt:lpstr>
      <vt:lpstr>La historia de la Poda Eléctrica</vt:lpstr>
      <vt:lpstr>La historia de la Poda Eléctrica</vt:lpstr>
      <vt:lpstr>La historia de la Poda Eléctrica</vt:lpstr>
      <vt:lpstr>La historia de la Poda Eléctrica</vt:lpstr>
      <vt:lpstr>La historia de la Poda Eléctrica</vt:lpstr>
      <vt:lpstr>Resumen sobre la historia de la Poda</vt:lpstr>
      <vt:lpstr>Resumen sobre la historia de la Poda</vt:lpstr>
      <vt:lpstr>Resumen sobre la historia de la Poda</vt:lpstr>
      <vt:lpstr>Propuesta de aproximación</vt:lpstr>
      <vt:lpstr>Ideas sobre la poda.</vt:lpstr>
      <vt:lpstr>Ideas sobre la poda</vt:lpstr>
      <vt:lpstr>Ideas sobre la poda </vt:lpstr>
      <vt:lpstr>Ideas sobre la poda</vt:lpstr>
      <vt:lpstr>Ideas sobre el propietario. </vt:lpstr>
      <vt:lpstr>Ideas sobre el Propietario</vt:lpstr>
      <vt:lpstr>Ideas sobre el Propietario</vt:lpstr>
      <vt:lpstr>Ideas sobre el Propietario</vt:lpstr>
      <vt:lpstr>Ideas sobre el Propietario</vt:lpstr>
      <vt:lpstr>Ideas sobre el Propietario</vt:lpstr>
      <vt:lpstr> Ideas sobre el propietario </vt:lpstr>
      <vt:lpstr>Presentación de PowerPoint</vt:lpstr>
      <vt:lpstr> Ideas sobre el propietario </vt:lpstr>
      <vt:lpstr>Ideas sobre la franja</vt:lpstr>
      <vt:lpstr>Presentación de PowerPoint</vt:lpstr>
      <vt:lpstr>Ideas sobre la franja</vt:lpstr>
      <vt:lpstr>Ideas sobre la franja</vt:lpstr>
      <vt:lpstr>Ideas sobre la mantención</vt:lpstr>
      <vt:lpstr>Ideas sobre la mantención</vt:lpstr>
      <vt:lpstr>Ideas sobre la mantención</vt:lpstr>
      <vt:lpstr>Ideas sobre la mantención</vt:lpstr>
      <vt:lpstr>Ideas sobre la mantención</vt:lpstr>
      <vt:lpstr>Ideas sobre la mantención</vt:lpstr>
      <vt:lpstr>Ideas sobre la mantención</vt:lpstr>
      <vt:lpstr>Ideas sobre la mantención</vt:lpstr>
      <vt:lpstr>Conclusiones</vt:lpstr>
    </vt:vector>
  </TitlesOfParts>
  <Company>SCV</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Taller Técnico/Jurídico 1 </dc:title>
  <dc:creator>Sergio Corvalan Valenzuela</dc:creator>
  <cp:lastModifiedBy>Usuario de Microsoft Office</cp:lastModifiedBy>
  <cp:revision>129</cp:revision>
  <dcterms:created xsi:type="dcterms:W3CDTF">2017-06-14T23:25:39Z</dcterms:created>
  <dcterms:modified xsi:type="dcterms:W3CDTF">2018-08-28T18:40:46Z</dcterms:modified>
</cp:coreProperties>
</file>