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4" r:id="rId1"/>
  </p:sldMasterIdLst>
  <p:notesMasterIdLst>
    <p:notesMasterId r:id="rId20"/>
  </p:notesMasterIdLst>
  <p:sldIdLst>
    <p:sldId id="256" r:id="rId2"/>
    <p:sldId id="347" r:id="rId3"/>
    <p:sldId id="373" r:id="rId4"/>
    <p:sldId id="351" r:id="rId5"/>
    <p:sldId id="374" r:id="rId6"/>
    <p:sldId id="375" r:id="rId7"/>
    <p:sldId id="376" r:id="rId8"/>
    <p:sldId id="377" r:id="rId9"/>
    <p:sldId id="378" r:id="rId10"/>
    <p:sldId id="380" r:id="rId11"/>
    <p:sldId id="381" r:id="rId12"/>
    <p:sldId id="382" r:id="rId13"/>
    <p:sldId id="383" r:id="rId14"/>
    <p:sldId id="384" r:id="rId15"/>
    <p:sldId id="385" r:id="rId16"/>
    <p:sldId id="386" r:id="rId17"/>
    <p:sldId id="387" r:id="rId18"/>
    <p:sldId id="388" r:id="rId1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06" autoAdjust="0"/>
    <p:restoredTop sz="83351" autoAdjust="0"/>
  </p:normalViewPr>
  <p:slideViewPr>
    <p:cSldViewPr snapToGrid="0" snapToObjects="1">
      <p:cViewPr varScale="1">
        <p:scale>
          <a:sx n="85" d="100"/>
          <a:sy n="85" d="100"/>
        </p:scale>
        <p:origin x="-1728"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DA8B2F-3DD3-6947-96E6-F45E0DA12720}" type="datetimeFigureOut">
              <a:rPr lang="es-ES_tradnl" smtClean="0"/>
              <a:t>29-08-18</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83C0A0-4CB0-F34D-85B0-F45337C31A84}" type="slidenum">
              <a:rPr lang="es-ES_tradnl" smtClean="0"/>
              <a:t>‹Nr.›</a:t>
            </a:fld>
            <a:endParaRPr lang="es-ES_tradnl"/>
          </a:p>
        </p:txBody>
      </p:sp>
    </p:spTree>
    <p:extLst>
      <p:ext uri="{BB962C8B-B14F-4D97-AF65-F5344CB8AC3E}">
        <p14:creationId xmlns:p14="http://schemas.microsoft.com/office/powerpoint/2010/main" val="114656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a:t>
            </a:fld>
            <a:endParaRPr lang="es-ES_tradnl"/>
          </a:p>
        </p:txBody>
      </p:sp>
    </p:spTree>
    <p:extLst>
      <p:ext uri="{BB962C8B-B14F-4D97-AF65-F5344CB8AC3E}">
        <p14:creationId xmlns:p14="http://schemas.microsoft.com/office/powerpoint/2010/main" val="1989414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10</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Se compararon</a:t>
            </a:r>
            <a:r>
              <a:rPr lang="es-ES" baseline="0" dirty="0" smtClean="0"/>
              <a:t> boletas de gastos</a:t>
            </a:r>
          </a:p>
          <a:p>
            <a:r>
              <a:rPr lang="es-ES" baseline="0" dirty="0" smtClean="0"/>
              <a:t>No se evaluaron los beneficios</a:t>
            </a:r>
          </a:p>
          <a:p>
            <a:r>
              <a:rPr lang="es-ES" baseline="0" dirty="0" smtClean="0"/>
              <a:t>Todas las intervenciones son m</a:t>
            </a:r>
            <a:r>
              <a:rPr lang="es-ES" baseline="0" dirty="0" smtClean="0"/>
              <a:t>ás costo efectivas que la tradicional</a:t>
            </a:r>
          </a:p>
          <a:p>
            <a:r>
              <a:rPr lang="es-ES" baseline="0" dirty="0" smtClean="0"/>
              <a:t>Estas se vuelven más baratas que las tradicionales entre a los 3-12 años dependiendo de la </a:t>
            </a:r>
            <a:r>
              <a:rPr lang="es-ES" baseline="0" dirty="0" err="1" smtClean="0"/>
              <a:t>intervación</a:t>
            </a:r>
            <a:r>
              <a:rPr lang="es-ES" baseline="0" dirty="0" smtClean="0"/>
              <a:t> y después de 30 años se vuelven entre 2.4. a 3.9 veces más baratas</a:t>
            </a:r>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11</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12</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13</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smtClean="0">
                <a:solidFill>
                  <a:schemeClr val="tx1"/>
                </a:solidFill>
                <a:effectLst/>
                <a:latin typeface="+mn-lt"/>
                <a:ea typeface="+mn-ea"/>
                <a:cs typeface="+mn-cs"/>
              </a:rPr>
              <a:t>In the United States during the 2000s, IVM was codified into the ANSI A300 part 7 standard, increasing the understanding and commitment to IVM. </a:t>
            </a:r>
            <a:endParaRPr lang="es-ES_tradnl"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ANSI A300 standards are voluntary industry consensus standards developed by the Tree Care Industry Association (“TCI”), a trade association of tree care firms and affiliated companies. The TCI meets regularly to write new and review existing ANSI 300 standards. The committee includes industry representatives, utility, municipal and federal sectors and other interested organizations. </a:t>
            </a:r>
            <a:endParaRPr lang="es-ES_tradnl"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14</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smtClean="0">
                <a:solidFill>
                  <a:schemeClr val="tx1"/>
                </a:solidFill>
                <a:effectLst/>
                <a:latin typeface="+mn-lt"/>
                <a:ea typeface="+mn-ea"/>
                <a:cs typeface="+mn-cs"/>
              </a:rPr>
              <a:t>In the United States the Right of Way (“ROW”) Stewardship Council is an accreditation entity. It was established in December 2012, and it includes representatives from environmental NGO’s, government regulators, academia, the public, electric industry organizations, transmission asset managers, suppliers, contractors and consultants. </a:t>
            </a:r>
            <a:endParaRPr lang="es-ES_tradnl"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15</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smtClean="0">
                <a:solidFill>
                  <a:schemeClr val="tx1"/>
                </a:solidFill>
                <a:effectLst/>
                <a:latin typeface="+mn-lt"/>
                <a:ea typeface="+mn-ea"/>
                <a:cs typeface="+mn-cs"/>
              </a:rPr>
              <a:t>On top of the benefits already mentioned, the implementation of IVM in Chile could be part of the solution of a Chile-specific challenge. As a Government convened Commission declared in 2016, the environmental assessment of projects needs to be improved. There is uncertainty regarding what specifically should be assessed within the SEIA, and the 2016 SEIA Commission is of the opinion that, although biodiversity should be protected by the SEIA, as the law stands today it is not. There is lack of clarity regarding the scope of the environmental assessment that each government entity must carry out, which can lead to overlapping and/or sub-optimal assessment. Also, the Commission identified that in many cases the assessments of government entities lack a solid technical base. Finally, according to the 2016 SEIA Commission, in the environmental assessment there is not enough focus on compensation and mitigation measures, with the consequent detriment to the environment.</a:t>
            </a:r>
            <a:endParaRPr lang="es-ES_tradnl"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16</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sz="1200" kern="1200" dirty="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17</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5829F131-E4F1-9C4D-A1D8-7E1FAC8905BC}" type="slidenum">
              <a:rPr lang="es-ES_tradnl" smtClean="0"/>
              <a:t>18</a:t>
            </a:fld>
            <a:endParaRPr lang="es-ES_tradnl"/>
          </a:p>
        </p:txBody>
      </p:sp>
    </p:spTree>
    <p:extLst>
      <p:ext uri="{BB962C8B-B14F-4D97-AF65-F5344CB8AC3E}">
        <p14:creationId xmlns:p14="http://schemas.microsoft.com/office/powerpoint/2010/main" val="77876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32.000 </a:t>
            </a:r>
            <a:r>
              <a:rPr lang="es-ES" dirty="0" err="1" smtClean="0"/>
              <a:t>kms</a:t>
            </a:r>
            <a:r>
              <a:rPr lang="es-ES" dirty="0" smtClean="0"/>
              <a:t>: De</a:t>
            </a:r>
            <a:r>
              <a:rPr lang="es-ES" baseline="0" dirty="0" smtClean="0"/>
              <a:t> una extensi</a:t>
            </a:r>
            <a:r>
              <a:rPr lang="es-ES" baseline="0" dirty="0" smtClean="0"/>
              <a:t>ón suficiente para cruzar Europa de Norte a Sur. </a:t>
            </a:r>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2</a:t>
            </a:fld>
            <a:endParaRPr lang="es-ES_tradnl"/>
          </a:p>
        </p:txBody>
      </p:sp>
    </p:spTree>
    <p:extLst>
      <p:ext uri="{BB962C8B-B14F-4D97-AF65-F5344CB8AC3E}">
        <p14:creationId xmlns:p14="http://schemas.microsoft.com/office/powerpoint/2010/main" val="3105149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smtClean="0"/>
          </a:p>
          <a:p>
            <a:r>
              <a:rPr lang="es-ES" dirty="0" smtClean="0"/>
              <a:t>Corta</a:t>
            </a:r>
            <a:r>
              <a:rPr lang="es-ES" baseline="0" dirty="0" smtClean="0"/>
              <a:t> total y poda de los </a:t>
            </a:r>
            <a:r>
              <a:rPr lang="es-ES" baseline="0" dirty="0" smtClean="0"/>
              <a:t>árboles, lo que afecta no sólo los árboles sino que también la vegetación que se encuentra debajo de ella, la cual queda expuesta al clima y la luz. Si esto es perjudicial o beneficioso depende del tipo de vegetación. </a:t>
            </a:r>
          </a:p>
          <a:p>
            <a:endParaRPr lang="es-ES" baseline="0" dirty="0" smtClean="0"/>
          </a:p>
          <a:p>
            <a:r>
              <a:rPr lang="es-ES" baseline="0" dirty="0" smtClean="0"/>
              <a:t>Los bosques serán alterados permanentemente a favor de vegetación baja y que necesita sol. Esto puede generación una fragmentación del </a:t>
            </a:r>
            <a:r>
              <a:rPr lang="es-ES" baseline="0" dirty="0" err="1" smtClean="0"/>
              <a:t>habitat</a:t>
            </a:r>
            <a:r>
              <a:rPr lang="es-ES" baseline="0" dirty="0" smtClean="0"/>
              <a:t> de especies que requieren un bosque para crecer. </a:t>
            </a:r>
          </a:p>
          <a:p>
            <a:endParaRPr lang="es-ES" baseline="0" dirty="0" smtClean="0"/>
          </a:p>
          <a:p>
            <a:r>
              <a:rPr lang="es-ES" baseline="0" dirty="0" smtClean="0"/>
              <a:t>La eliminación de la vegetación produce erosión del suelo. Las maquinarias de mantenimiento (además de las maquinarias de construcción) pueden producir que el suelo sea más compacto, lo que limita la productividad de la tierra. La remoción de ciertas plantas puede asimismo alterar el nivel de nutrientes en la tierra lo que también impacta en su productividad. </a:t>
            </a:r>
          </a:p>
          <a:p>
            <a:endParaRPr lang="es-ES" baseline="0" dirty="0" smtClean="0"/>
          </a:p>
          <a:p>
            <a:r>
              <a:rPr lang="es-ES" baseline="0" dirty="0" smtClean="0"/>
              <a:t>La eliminación o modificación de la vegetación puede producir fragmentación del </a:t>
            </a:r>
            <a:r>
              <a:rPr lang="es-ES" baseline="0" dirty="0" err="1" smtClean="0"/>
              <a:t>habitat</a:t>
            </a:r>
            <a:r>
              <a:rPr lang="es-ES" baseline="0" dirty="0" smtClean="0"/>
              <a:t> de la fauna, reducir su </a:t>
            </a:r>
            <a:r>
              <a:rPr lang="es-ES" baseline="0" dirty="0" err="1" smtClean="0"/>
              <a:t>habitat</a:t>
            </a:r>
            <a:r>
              <a:rPr lang="es-ES" baseline="0" dirty="0" smtClean="0"/>
              <a:t> y limitar su conectividad</a:t>
            </a:r>
          </a:p>
          <a:p>
            <a:endParaRPr lang="es-ES" baseline="0" dirty="0" smtClean="0"/>
          </a:p>
          <a:p>
            <a:r>
              <a:rPr lang="es-ES" baseline="0" dirty="0" smtClean="0"/>
              <a:t>Social y cultural. Al remover árboles altos, hay un impacto visual inmediato.</a:t>
            </a:r>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3</a:t>
            </a:fld>
            <a:endParaRPr lang="es-ES_tradnl"/>
          </a:p>
        </p:txBody>
      </p:sp>
    </p:spTree>
    <p:extLst>
      <p:ext uri="{BB962C8B-B14F-4D97-AF65-F5344CB8AC3E}">
        <p14:creationId xmlns:p14="http://schemas.microsoft.com/office/powerpoint/2010/main" val="3911569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El PELP</a:t>
            </a:r>
            <a:r>
              <a:rPr lang="es-ES" baseline="0" dirty="0" smtClean="0"/>
              <a:t> model</a:t>
            </a:r>
            <a:r>
              <a:rPr lang="es-ES" baseline="0" dirty="0" smtClean="0"/>
              <a:t>ó 5 escenarios igualmente probables para el año 2046. En todos los escenarios, la mayor capacidad instalada nueva proviene de la energía solar y eólica. En todos ellas la energía solar está ubicada en la I, II y II región, estando los centros de consumo en el centro y centro sur del país. En 4 de ellos la energía </a:t>
            </a:r>
            <a:r>
              <a:rPr lang="es-ES" baseline="0" dirty="0" err="1" smtClean="0"/>
              <a:t>eolica</a:t>
            </a:r>
            <a:r>
              <a:rPr lang="es-ES" baseline="0" dirty="0" smtClean="0"/>
              <a:t> está en el norte, en una está repartida en norte, centro y sur. </a:t>
            </a:r>
          </a:p>
          <a:p>
            <a:endParaRPr lang="es-ES" baseline="0" dirty="0" smtClean="0"/>
          </a:p>
          <a:p>
            <a:r>
              <a:rPr lang="es-ES" baseline="0" dirty="0" smtClean="0"/>
              <a:t>Esto genera la siguiente paradoja, mientras más verde es nuestra energía desde la perspectiva del cambio climático, mayor será la huella ambiental de esa energía, por el impacto generado por las líneas de transmisión. Esto genera entonces el imperativo de mejorar la huella ambiental de las líneas de transmisión.</a:t>
            </a:r>
          </a:p>
          <a:p>
            <a:endParaRPr lang="es-ES" baseline="0" dirty="0" smtClean="0"/>
          </a:p>
          <a:p>
            <a:r>
              <a:rPr lang="es-ES" baseline="0" dirty="0" smtClean="0"/>
              <a:t> </a:t>
            </a:r>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4</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El</a:t>
            </a:r>
            <a:r>
              <a:rPr lang="es-ES" baseline="0" dirty="0" smtClean="0"/>
              <a:t> </a:t>
            </a:r>
            <a:r>
              <a:rPr lang="es-ES" baseline="0" dirty="0" err="1" smtClean="0"/>
              <a:t>prinicipal</a:t>
            </a:r>
            <a:r>
              <a:rPr lang="es-ES" baseline="0" dirty="0" smtClean="0"/>
              <a:t> motor de este proyecto fue justamente conciliar dos mandatos aparentemente contradictorios en la Uni</a:t>
            </a:r>
            <a:r>
              <a:rPr lang="es-ES" baseline="0" dirty="0" smtClean="0"/>
              <a:t>ón Europea. La directiva de incorporar 20% de </a:t>
            </a:r>
            <a:r>
              <a:rPr lang="es-ES" baseline="0" dirty="0" err="1" smtClean="0"/>
              <a:t>energia</a:t>
            </a:r>
            <a:r>
              <a:rPr lang="es-ES" baseline="0" dirty="0" smtClean="0"/>
              <a:t> renovable a la matriz al año 2020, la creación de un mercado regional de transmisión y la directiva para mantener los sitios que forman parte del sistema Natura 2000, </a:t>
            </a:r>
            <a:r>
              <a:rPr lang="es-ES" baseline="0" dirty="0" err="1" smtClean="0"/>
              <a:t>areas</a:t>
            </a:r>
            <a:r>
              <a:rPr lang="es-ES" baseline="0" dirty="0" smtClean="0"/>
              <a:t> </a:t>
            </a:r>
            <a:r>
              <a:rPr lang="es-ES" baseline="0" dirty="0" err="1" smtClean="0"/>
              <a:t>semi</a:t>
            </a:r>
            <a:r>
              <a:rPr lang="es-ES" baseline="0" dirty="0" smtClean="0"/>
              <a:t>-naturales que tiene importancia ambiental por la diversidad o excepcionalidad de la fauna y flora que contienen. </a:t>
            </a:r>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5</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6</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7</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8</a:t>
            </a:fld>
            <a:endParaRPr lang="es-ES_tradnl"/>
          </a:p>
        </p:txBody>
      </p:sp>
    </p:spTree>
    <p:extLst>
      <p:ext uri="{BB962C8B-B14F-4D97-AF65-F5344CB8AC3E}">
        <p14:creationId xmlns:p14="http://schemas.microsoft.com/office/powerpoint/2010/main" val="2694820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883C0A0-4CB0-F34D-85B0-F45337C31A84}" type="slidenum">
              <a:rPr lang="es-ES_tradnl" smtClean="0"/>
              <a:t>9</a:t>
            </a:fld>
            <a:endParaRPr lang="es-ES_tradnl"/>
          </a:p>
        </p:txBody>
      </p:sp>
    </p:spTree>
    <p:extLst>
      <p:ext uri="{BB962C8B-B14F-4D97-AF65-F5344CB8AC3E}">
        <p14:creationId xmlns:p14="http://schemas.microsoft.com/office/powerpoint/2010/main" val="2694820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_tradnl"/>
              <a:t>Clic para editar título</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61713BA3-A000-0145-9163-1B1FB5B6D883}" type="datetimeFigureOut">
              <a:rPr lang="es-ES" smtClean="0"/>
              <a:t>29-08-18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5AE4B34-F992-F448-A295-74F6DD12FBD0}" type="slidenum">
              <a:rPr lang="es-ES" smtClean="0"/>
              <a:t>‹Nr.›</a:t>
            </a:fld>
            <a:endParaRPr lang="es-E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4" name="Date Placeholder 3"/>
          <p:cNvSpPr>
            <a:spLocks noGrp="1"/>
          </p:cNvSpPr>
          <p:nvPr>
            <p:ph type="dt" sz="half" idx="10"/>
          </p:nvPr>
        </p:nvSpPr>
        <p:spPr/>
        <p:txBody>
          <a:bodyPr/>
          <a:lstStyle/>
          <a:p>
            <a:fld id="{61713BA3-A000-0145-9163-1B1FB5B6D883}" type="datetimeFigureOut">
              <a:rPr lang="es-ES" smtClean="0"/>
              <a:t>29-08-18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5AE4B34-F992-F448-A295-74F6DD12FBD0}" type="slidenum">
              <a:rPr lang="es-ES" smtClean="0"/>
              <a:t>‹Nr.›</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_tradnl"/>
              <a:t>Clic para editar título</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61713BA3-A000-0145-9163-1B1FB5B6D883}" type="datetimeFigureOut">
              <a:rPr lang="es-ES" smtClean="0"/>
              <a:t>29-08-18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5AE4B34-F992-F448-A295-74F6DD12FBD0}" type="slidenum">
              <a:rPr lang="es-ES" smtClean="0"/>
              <a:t>‹Nr.›</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4" name="Date Placeholder 3"/>
          <p:cNvSpPr>
            <a:spLocks noGrp="1"/>
          </p:cNvSpPr>
          <p:nvPr>
            <p:ph type="dt" sz="half" idx="10"/>
          </p:nvPr>
        </p:nvSpPr>
        <p:spPr/>
        <p:txBody>
          <a:bodyPr/>
          <a:lstStyle/>
          <a:p>
            <a:fld id="{61713BA3-A000-0145-9163-1B1FB5B6D883}" type="datetimeFigureOut">
              <a:rPr lang="es-ES" smtClean="0"/>
              <a:t>29-08-18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5AE4B34-F992-F448-A295-74F6DD12FBD0}" type="slidenum">
              <a:rPr lang="es-ES" smtClean="0"/>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_tradnl"/>
              <a:t>Clic para editar título</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61713BA3-A000-0145-9163-1B1FB5B6D883}" type="datetimeFigureOut">
              <a:rPr lang="es-ES" smtClean="0"/>
              <a:t>29-08-18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5AE4B34-F992-F448-A295-74F6DD12FBD0}" type="slidenum">
              <a:rPr lang="es-ES" smtClean="0"/>
              <a:t>‹Nr.›</a:t>
            </a:fld>
            <a:endParaRPr lang="es-E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61713BA3-A000-0145-9163-1B1FB5B6D883}" type="datetimeFigureOut">
              <a:rPr lang="es-ES" smtClean="0"/>
              <a:t>29-08-18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5AE4B34-F992-F448-A295-74F6DD12FBD0}" type="slidenum">
              <a:rPr lang="es-ES" smtClean="0"/>
              <a:t>‹Nr.›</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 para editar título</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61713BA3-A000-0145-9163-1B1FB5B6D883}" type="datetimeFigureOut">
              <a:rPr lang="es-ES" smtClean="0"/>
              <a:t>29-08-18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35AE4B34-F992-F448-A295-74F6DD12FBD0}" type="slidenum">
              <a:rPr lang="es-ES" smtClean="0"/>
              <a:t>‹Nr.›</a:t>
            </a:fld>
            <a:endParaRPr lang="es-E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Date Placeholder 2"/>
          <p:cNvSpPr>
            <a:spLocks noGrp="1"/>
          </p:cNvSpPr>
          <p:nvPr>
            <p:ph type="dt" sz="half" idx="10"/>
          </p:nvPr>
        </p:nvSpPr>
        <p:spPr/>
        <p:txBody>
          <a:bodyPr/>
          <a:lstStyle/>
          <a:p>
            <a:fld id="{61713BA3-A000-0145-9163-1B1FB5B6D883}" type="datetimeFigureOut">
              <a:rPr lang="es-ES" smtClean="0"/>
              <a:t>29-08-18</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35AE4B34-F992-F448-A295-74F6DD12FBD0}" type="slidenum">
              <a:rPr lang="es-ES" smtClean="0"/>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713BA3-A000-0145-9163-1B1FB5B6D883}" type="datetimeFigureOut">
              <a:rPr lang="es-ES" smtClean="0"/>
              <a:t>29-08-18</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35AE4B34-F992-F448-A295-74F6DD12FBD0}" type="slidenum">
              <a:rPr lang="es-ES" smtClean="0"/>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_tradnl"/>
              <a:t>Clic para editar título</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61713BA3-A000-0145-9163-1B1FB5B6D883}" type="datetimeFigureOut">
              <a:rPr lang="es-ES" smtClean="0"/>
              <a:t>29-08-18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5AE4B34-F992-F448-A295-74F6DD12FBD0}" type="slidenum">
              <a:rPr lang="es-ES" smtClean="0"/>
              <a:t>‹Nr.›</a:t>
            </a:fld>
            <a:endParaRPr lang="es-E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_tradnl"/>
              <a:t>Clic para editar título</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61713BA3-A000-0145-9163-1B1FB5B6D883}" type="datetimeFigureOut">
              <a:rPr lang="es-ES" smtClean="0"/>
              <a:t>29-08-18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5AE4B34-F992-F448-A295-74F6DD12FBD0}" type="slidenum">
              <a:rPr lang="es-ES" smtClean="0"/>
              <a:t>‹Nr.›</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_tradnl" dirty="0"/>
              <a:t>Clic para editar título</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1713BA3-A000-0145-9163-1B1FB5B6D883}" type="datetimeFigureOut">
              <a:rPr lang="es-ES" smtClean="0"/>
              <a:t>29-08-18</a:t>
            </a:fld>
            <a:endParaRPr lang="es-E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E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35AE4B34-F992-F448-A295-74F6DD12FBD0}" type="slidenum">
              <a:rPr lang="es-ES" smtClean="0"/>
              <a:t>‹Nr.›</a:t>
            </a:fld>
            <a:endParaRPr lang="es-E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22031" y="1200978"/>
            <a:ext cx="8440615" cy="1927225"/>
          </a:xfrm>
        </p:spPr>
        <p:txBody>
          <a:bodyPr>
            <a:noAutofit/>
          </a:bodyPr>
          <a:lstStyle/>
          <a:p>
            <a:r>
              <a:rPr lang="es-CL" sz="4000" dirty="0">
                <a:solidFill>
                  <a:srgbClr val="A53926"/>
                </a:solidFill>
                <a:latin typeface="Avenir Book"/>
                <a:cs typeface="Avenir Book"/>
              </a:rPr>
              <a:t>Corredores sustentables: </a:t>
            </a:r>
            <a:r>
              <a:rPr lang="es-CL" sz="4000" cap="none" dirty="0">
                <a:solidFill>
                  <a:srgbClr val="A53926"/>
                </a:solidFill>
                <a:latin typeface="Avenir Book"/>
                <a:cs typeface="Avenir Book"/>
              </a:rPr>
              <a:t/>
            </a:r>
            <a:br>
              <a:rPr lang="es-CL" sz="4000" cap="none" dirty="0">
                <a:solidFill>
                  <a:srgbClr val="A53926"/>
                </a:solidFill>
                <a:latin typeface="Avenir Book"/>
                <a:cs typeface="Avenir Book"/>
              </a:rPr>
            </a:br>
            <a:r>
              <a:rPr lang="es-CL" sz="3500" cap="none" dirty="0">
                <a:solidFill>
                  <a:srgbClr val="A53926"/>
                </a:solidFill>
                <a:latin typeface="Avenir Book"/>
                <a:cs typeface="Avenir Book"/>
              </a:rPr>
              <a:t>Integrando prácticas de infraestructura verde en la expansión y mantenimiento de la </a:t>
            </a:r>
            <a:r>
              <a:rPr lang="es-CL" sz="3500" cap="none" dirty="0" smtClean="0">
                <a:solidFill>
                  <a:srgbClr val="A53926"/>
                </a:solidFill>
                <a:latin typeface="Avenir Book"/>
                <a:cs typeface="Avenir Book"/>
              </a:rPr>
              <a:t>transmisión </a:t>
            </a:r>
            <a:r>
              <a:rPr lang="es-CL" sz="3500" cap="none" dirty="0">
                <a:solidFill>
                  <a:srgbClr val="A53926"/>
                </a:solidFill>
                <a:latin typeface="Avenir Book"/>
                <a:cs typeface="Avenir Book"/>
              </a:rPr>
              <a:t>en Chile. </a:t>
            </a:r>
          </a:p>
        </p:txBody>
      </p:sp>
      <p:sp>
        <p:nvSpPr>
          <p:cNvPr id="3" name="Subtítulo 2"/>
          <p:cNvSpPr>
            <a:spLocks noGrp="1"/>
          </p:cNvSpPr>
          <p:nvPr>
            <p:ph type="subTitle" idx="1"/>
          </p:nvPr>
        </p:nvSpPr>
        <p:spPr>
          <a:xfrm>
            <a:off x="4916215" y="5111628"/>
            <a:ext cx="3774688" cy="1466743"/>
          </a:xfrm>
        </p:spPr>
        <p:txBody>
          <a:bodyPr>
            <a:normAutofit/>
          </a:bodyPr>
          <a:lstStyle/>
          <a:p>
            <a:r>
              <a:rPr lang="es-CL" sz="1600" b="1" dirty="0" smtClean="0">
                <a:latin typeface="Avenir Book"/>
                <a:cs typeface="Avenir Book"/>
              </a:rPr>
              <a:t>Daniela</a:t>
            </a:r>
            <a:r>
              <a:rPr lang="es-CL" sz="1800" b="1" dirty="0" smtClean="0">
                <a:latin typeface="Avenir Book"/>
                <a:cs typeface="Avenir Book"/>
              </a:rPr>
              <a:t> Martínez G.</a:t>
            </a:r>
          </a:p>
          <a:p>
            <a:r>
              <a:rPr lang="es-CL" sz="1600" dirty="0" smtClean="0">
                <a:latin typeface="Avenir Book"/>
                <a:cs typeface="Avenir Book"/>
              </a:rPr>
              <a:t>Abogada, Universidad de Chile</a:t>
            </a:r>
          </a:p>
          <a:p>
            <a:r>
              <a:rPr lang="es-CL" sz="1600" dirty="0" smtClean="0">
                <a:latin typeface="Avenir Book"/>
                <a:cs typeface="Avenir Book"/>
              </a:rPr>
              <a:t>Master en Derecho y Master en Administraci</a:t>
            </a:r>
            <a:r>
              <a:rPr lang="es-CL" sz="1600" dirty="0" smtClean="0">
                <a:latin typeface="Avenir Book"/>
                <a:cs typeface="Avenir Book"/>
              </a:rPr>
              <a:t>ón Pública,</a:t>
            </a:r>
            <a:r>
              <a:rPr lang="es-CL" sz="1600" dirty="0" smtClean="0">
                <a:latin typeface="Avenir Book"/>
                <a:cs typeface="Avenir Book"/>
              </a:rPr>
              <a:t> Universidad </a:t>
            </a:r>
            <a:r>
              <a:rPr lang="es-CL" sz="1600" dirty="0">
                <a:latin typeface="Avenir Book"/>
                <a:cs typeface="Avenir Book"/>
              </a:rPr>
              <a:t>de </a:t>
            </a:r>
            <a:r>
              <a:rPr lang="es-CL" sz="1600" dirty="0" smtClean="0">
                <a:latin typeface="Avenir Book"/>
                <a:cs typeface="Avenir Book"/>
              </a:rPr>
              <a:t>Harvard</a:t>
            </a:r>
            <a:endParaRPr lang="es-CL" sz="1600" dirty="0">
              <a:latin typeface="Avenir Book"/>
              <a:cs typeface="Avenir Book"/>
            </a:endParaRPr>
          </a:p>
        </p:txBody>
      </p:sp>
      <p:sp>
        <p:nvSpPr>
          <p:cNvPr id="4" name="Subtítulo 2"/>
          <p:cNvSpPr txBox="1">
            <a:spLocks/>
          </p:cNvSpPr>
          <p:nvPr/>
        </p:nvSpPr>
        <p:spPr>
          <a:xfrm>
            <a:off x="552785" y="3472103"/>
            <a:ext cx="8138118" cy="1576667"/>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r>
              <a:rPr lang="es-CL" sz="2000" b="1" dirty="0" smtClean="0">
                <a:latin typeface="Avenir Book"/>
                <a:cs typeface="Avenir Book"/>
              </a:rPr>
              <a:t>Proyecto de investigaci</a:t>
            </a:r>
            <a:r>
              <a:rPr lang="es-CL" sz="2000" b="1" dirty="0" smtClean="0">
                <a:latin typeface="Avenir Book"/>
                <a:cs typeface="Avenir Book"/>
              </a:rPr>
              <a:t>ón desarrollado en colaboración con el Lincoln Institute of Land Policy, Cambridge, EE.UU.</a:t>
            </a:r>
          </a:p>
          <a:p>
            <a:endParaRPr lang="es-CL" sz="2000" b="1" dirty="0" smtClean="0">
              <a:latin typeface="Avenir Book"/>
              <a:cs typeface="Avenir Book"/>
            </a:endParaRPr>
          </a:p>
          <a:p>
            <a:r>
              <a:rPr lang="es-CL" sz="2000" b="1" dirty="0" smtClean="0">
                <a:latin typeface="Avenir Book"/>
                <a:cs typeface="Avenir Book"/>
              </a:rPr>
              <a:t>Preparado </a:t>
            </a:r>
            <a:r>
              <a:rPr lang="es-CL" sz="2000" b="1" dirty="0">
                <a:latin typeface="Avenir Book"/>
                <a:cs typeface="Avenir Book"/>
              </a:rPr>
              <a:t>para las XVIII Jornadas de Derecho de Energía</a:t>
            </a:r>
          </a:p>
        </p:txBody>
      </p:sp>
    </p:spTree>
    <p:extLst>
      <p:ext uri="{BB962C8B-B14F-4D97-AF65-F5344CB8AC3E}">
        <p14:creationId xmlns:p14="http://schemas.microsoft.com/office/powerpoint/2010/main" val="426083610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LIFE-Elia: 5 beneficios</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0" y="1553966"/>
            <a:ext cx="7825382" cy="4646201"/>
          </a:xfrm>
        </p:spPr>
        <p:txBody>
          <a:bodyPr>
            <a:normAutofit fontScale="70000" lnSpcReduction="20000"/>
          </a:bodyPr>
          <a:lstStyle/>
          <a:p>
            <a:pPr>
              <a:buClr>
                <a:schemeClr val="accent2">
                  <a:lumMod val="40000"/>
                  <a:lumOff val="60000"/>
                </a:schemeClr>
              </a:buClr>
            </a:pPr>
            <a:endParaRPr lang="en-US" dirty="0">
              <a:latin typeface="Avenir Book"/>
              <a:cs typeface="Avenir Book"/>
            </a:endParaRPr>
          </a:p>
          <a:p>
            <a:pPr marL="457200" indent="-457200" algn="just">
              <a:buClr>
                <a:schemeClr val="accent2">
                  <a:lumMod val="40000"/>
                  <a:lumOff val="60000"/>
                </a:schemeClr>
              </a:buClr>
              <a:buFont typeface="+mj-lt"/>
              <a:buAutoNum type="arabicPeriod"/>
            </a:pPr>
            <a:r>
              <a:rPr lang="es-ES_tradnl" sz="2600" dirty="0" smtClean="0">
                <a:latin typeface="Avenir Book"/>
                <a:cs typeface="Avenir Book"/>
              </a:rPr>
              <a:t>Seguras desde la perspectiva el</a:t>
            </a:r>
            <a:r>
              <a:rPr lang="es-ES_tradnl" sz="2600" dirty="0" smtClean="0">
                <a:latin typeface="Avenir Book"/>
                <a:cs typeface="Avenir Book"/>
              </a:rPr>
              <a:t>éctrica</a:t>
            </a:r>
            <a:r>
              <a:rPr lang="es-CL" sz="2600" dirty="0" smtClean="0">
                <a:latin typeface="Avenir Book"/>
                <a:cs typeface="Avenir Book"/>
              </a:rPr>
              <a:t>.</a:t>
            </a:r>
          </a:p>
          <a:p>
            <a:pPr marL="457200" indent="-457200" algn="just">
              <a:buClr>
                <a:schemeClr val="accent2">
                  <a:lumMod val="40000"/>
                  <a:lumOff val="60000"/>
                </a:schemeClr>
              </a:buClr>
              <a:buFont typeface="+mj-lt"/>
              <a:buAutoNum type="arabicPeriod"/>
            </a:pPr>
            <a:endParaRPr lang="es-CL" sz="2600" dirty="0" smtClean="0">
              <a:latin typeface="Avenir Book"/>
              <a:cs typeface="Avenir Book"/>
            </a:endParaRPr>
          </a:p>
          <a:p>
            <a:pPr marL="457200" indent="-457200" algn="just">
              <a:buClr>
                <a:schemeClr val="accent2">
                  <a:lumMod val="40000"/>
                  <a:lumOff val="60000"/>
                </a:schemeClr>
              </a:buClr>
              <a:buFont typeface="+mj-lt"/>
              <a:buAutoNum type="arabicPeriod"/>
            </a:pPr>
            <a:r>
              <a:rPr lang="es-CL" sz="2600" dirty="0" smtClean="0">
                <a:latin typeface="Avenir Book"/>
                <a:cs typeface="Avenir Book"/>
              </a:rPr>
              <a:t>Con beneficios ambientales, e.g. El retorno de especies extintas a la zona.</a:t>
            </a:r>
          </a:p>
          <a:p>
            <a:pPr marL="457200" indent="-457200" algn="just">
              <a:buClr>
                <a:schemeClr val="accent2">
                  <a:lumMod val="40000"/>
                  <a:lumOff val="60000"/>
                </a:schemeClr>
              </a:buClr>
              <a:buFont typeface="+mj-lt"/>
              <a:buAutoNum type="arabicPeriod"/>
            </a:pPr>
            <a:endParaRPr lang="es-CL" sz="2600" dirty="0" smtClean="0">
              <a:latin typeface="Avenir Book"/>
              <a:cs typeface="Avenir Book"/>
            </a:endParaRPr>
          </a:p>
          <a:p>
            <a:pPr marL="457200" indent="-457200" algn="just">
              <a:buClr>
                <a:schemeClr val="accent2">
                  <a:lumMod val="40000"/>
                  <a:lumOff val="60000"/>
                </a:schemeClr>
              </a:buClr>
              <a:buFont typeface="+mj-lt"/>
              <a:buAutoNum type="arabicPeriod"/>
            </a:pPr>
            <a:r>
              <a:rPr lang="es-CL" sz="2600" dirty="0" smtClean="0">
                <a:latin typeface="Avenir Book"/>
                <a:cs typeface="Avenir Book"/>
              </a:rPr>
              <a:t>Con beneficios estéticos y para la comunidad local (e.g. Beneficio económico del pastoreo o huerto), lo que redunda en mayor aceptación. </a:t>
            </a:r>
          </a:p>
          <a:p>
            <a:pPr marL="457200" indent="-457200" algn="just">
              <a:buClr>
                <a:schemeClr val="accent2">
                  <a:lumMod val="40000"/>
                  <a:lumOff val="60000"/>
                </a:schemeClr>
              </a:buClr>
              <a:buFont typeface="+mj-lt"/>
              <a:buAutoNum type="arabicPeriod"/>
            </a:pPr>
            <a:endParaRPr lang="es-CL" sz="2600" dirty="0" smtClean="0">
              <a:latin typeface="Avenir Book"/>
              <a:cs typeface="Avenir Book"/>
            </a:endParaRPr>
          </a:p>
          <a:p>
            <a:pPr marL="457200" indent="-457200" algn="just">
              <a:buClr>
                <a:schemeClr val="accent2">
                  <a:lumMod val="40000"/>
                  <a:lumOff val="60000"/>
                </a:schemeClr>
              </a:buClr>
              <a:buFont typeface="+mj-lt"/>
              <a:buAutoNum type="arabicPeriod"/>
            </a:pPr>
            <a:r>
              <a:rPr lang="es-CL" sz="2600" dirty="0" smtClean="0">
                <a:latin typeface="Avenir Book"/>
                <a:cs typeface="Avenir Book"/>
              </a:rPr>
              <a:t>Mejora en la entrega de permisos por la autoridad.</a:t>
            </a:r>
          </a:p>
          <a:p>
            <a:pPr marL="457200" indent="-457200" algn="just">
              <a:buClr>
                <a:schemeClr val="accent2">
                  <a:lumMod val="40000"/>
                  <a:lumOff val="60000"/>
                </a:schemeClr>
              </a:buClr>
              <a:buFont typeface="+mj-lt"/>
              <a:buAutoNum type="arabicPeriod"/>
            </a:pPr>
            <a:endParaRPr lang="es-CL" sz="2600" dirty="0" smtClean="0">
              <a:latin typeface="Avenir Book"/>
              <a:cs typeface="Avenir Book"/>
            </a:endParaRPr>
          </a:p>
          <a:p>
            <a:pPr marL="457200" indent="-457200" algn="just">
              <a:buClr>
                <a:schemeClr val="accent2">
                  <a:lumMod val="40000"/>
                  <a:lumOff val="60000"/>
                </a:schemeClr>
              </a:buClr>
              <a:buFont typeface="+mj-lt"/>
              <a:buAutoNum type="arabicPeriod"/>
            </a:pPr>
            <a:r>
              <a:rPr lang="es-CL" sz="2600" dirty="0" smtClean="0">
                <a:latin typeface="Avenir Book"/>
                <a:cs typeface="Avenir Book"/>
              </a:rPr>
              <a:t>Y más costo-efectivo que la forma tradicional de mantención de la vegetación</a:t>
            </a:r>
          </a:p>
          <a:p>
            <a:pPr marL="457200" indent="-457200" algn="just">
              <a:buClr>
                <a:schemeClr val="accent2">
                  <a:lumMod val="40000"/>
                  <a:lumOff val="60000"/>
                </a:schemeClr>
              </a:buClr>
              <a:buFont typeface="+mj-lt"/>
              <a:buAutoNum type="arabicPeriod"/>
            </a:pPr>
            <a:endParaRPr lang="es-CL" sz="2600" dirty="0" smtClean="0">
              <a:latin typeface="Avenir Book"/>
              <a:cs typeface="Avenir Book"/>
            </a:endParaRPr>
          </a:p>
          <a:p>
            <a:pPr marL="0" indent="0" algn="just">
              <a:buClr>
                <a:schemeClr val="accent2">
                  <a:lumMod val="40000"/>
                  <a:lumOff val="60000"/>
                </a:schemeClr>
              </a:buClr>
              <a:buNone/>
            </a:pPr>
            <a:r>
              <a:rPr lang="es-CL" sz="2600" dirty="0" smtClean="0">
                <a:latin typeface="Avenir Book"/>
                <a:cs typeface="Avenir Book"/>
              </a:rPr>
              <a:t>El proyecto fue tan exitoso que Elia y RTE se comprometieron a extenderlo a otros segementos de su red.</a:t>
            </a:r>
            <a:endParaRPr lang="en-US" sz="2600"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spTree>
    <p:extLst>
      <p:ext uri="{BB962C8B-B14F-4D97-AF65-F5344CB8AC3E}">
        <p14:creationId xmlns:p14="http://schemas.microsoft.com/office/powerpoint/2010/main" val="19648489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Más costo-efectivo que el sistema tradicional</a:t>
            </a:r>
            <a:endParaRPr lang="es-CL" dirty="0">
              <a:solidFill>
                <a:schemeClr val="tx2">
                  <a:lumMod val="75000"/>
                </a:schemeClr>
              </a:solidFill>
              <a:latin typeface="Avenir Book"/>
              <a:cs typeface="Avenir Book"/>
            </a:endParaRPr>
          </a:p>
        </p:txBody>
      </p:sp>
      <p:pic>
        <p:nvPicPr>
          <p:cNvPr id="5" name="Marcador de contenido 4">
            <a:extLst>
              <a:ext uri="{FF2B5EF4-FFF2-40B4-BE49-F238E27FC236}">
                <a16:creationId xmlns:a16="http://schemas.microsoft.com/office/drawing/2014/main" xmlns="" id="{3DD40D4A-11E7-A544-ACA8-00A86FAAA240}"/>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47700" y="2063750"/>
            <a:ext cx="7848600" cy="3949700"/>
          </a:xfrm>
          <a:prstGeom prst="rect">
            <a:avLst/>
          </a:prstGeom>
          <a:noFill/>
          <a:ln>
            <a:noFill/>
          </a:ln>
        </p:spPr>
      </p:pic>
    </p:spTree>
    <p:extLst>
      <p:ext uri="{BB962C8B-B14F-4D97-AF65-F5344CB8AC3E}">
        <p14:creationId xmlns:p14="http://schemas.microsoft.com/office/powerpoint/2010/main" val="92332141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Como LIFE-Elia, otros: “IVM”</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0" y="1553966"/>
            <a:ext cx="7825382" cy="4646201"/>
          </a:xfrm>
        </p:spPr>
        <p:txBody>
          <a:bodyPr>
            <a:normAutofit fontScale="92500" lnSpcReduction="20000"/>
          </a:bodyPr>
          <a:lstStyle/>
          <a:p>
            <a:pPr algn="just">
              <a:buClr>
                <a:schemeClr val="accent2">
                  <a:lumMod val="40000"/>
                  <a:lumOff val="60000"/>
                </a:schemeClr>
              </a:buClr>
            </a:pPr>
            <a:r>
              <a:rPr lang="es-ES_tradnl" dirty="0" smtClean="0">
                <a:latin typeface="Avenir Book"/>
                <a:cs typeface="Avenir Book"/>
              </a:rPr>
              <a:t>Desde los 1980s en Estados Unidos se aplica lo que se ha llamado “manejo integrado de la vegetación”.</a:t>
            </a:r>
          </a:p>
          <a:p>
            <a:pPr algn="just">
              <a:buClr>
                <a:schemeClr val="accent2">
                  <a:lumMod val="40000"/>
                  <a:lumOff val="60000"/>
                </a:schemeClr>
              </a:buClr>
            </a:pPr>
            <a:endParaRPr lang="es-ES_tradnl" dirty="0" smtClean="0">
              <a:latin typeface="Avenir Book"/>
              <a:cs typeface="Avenir Book"/>
            </a:endParaRPr>
          </a:p>
          <a:p>
            <a:pPr algn="just">
              <a:buClr>
                <a:schemeClr val="accent2">
                  <a:lumMod val="40000"/>
                  <a:lumOff val="60000"/>
                </a:schemeClr>
              </a:buClr>
            </a:pPr>
            <a:r>
              <a:rPr lang="es-ES_tradnl" dirty="0" smtClean="0">
                <a:latin typeface="Avenir Book"/>
                <a:cs typeface="Avenir Book"/>
              </a:rPr>
              <a:t>Esta técnica surgió a partir de los principios de las técnicas de manejo de pestes, en donde los árboles altos son la “peste” que hay que manejar. </a:t>
            </a:r>
          </a:p>
          <a:p>
            <a:pPr algn="just">
              <a:buClr>
                <a:schemeClr val="accent2">
                  <a:lumMod val="40000"/>
                  <a:lumOff val="60000"/>
                </a:schemeClr>
              </a:buClr>
            </a:pPr>
            <a:endParaRPr lang="es-ES_tradnl" dirty="0" smtClean="0">
              <a:latin typeface="Avenir Book"/>
              <a:cs typeface="Avenir Book"/>
            </a:endParaRPr>
          </a:p>
          <a:p>
            <a:pPr algn="just">
              <a:buClr>
                <a:schemeClr val="accent2">
                  <a:lumMod val="40000"/>
                  <a:lumOff val="60000"/>
                </a:schemeClr>
              </a:buClr>
            </a:pPr>
            <a:r>
              <a:rPr lang="es-ES_tradnl" dirty="0" smtClean="0">
                <a:latin typeface="Avenir Book"/>
                <a:cs typeface="Avenir Book"/>
              </a:rPr>
              <a:t>Consiste en plantar especies bajas que impidan el crecimiento de especies altas.</a:t>
            </a:r>
          </a:p>
          <a:p>
            <a:pPr algn="just">
              <a:buClr>
                <a:schemeClr val="accent2">
                  <a:lumMod val="40000"/>
                  <a:lumOff val="60000"/>
                </a:schemeClr>
              </a:buClr>
            </a:pPr>
            <a:endParaRPr lang="es-ES_tradnl" dirty="0" smtClean="0">
              <a:latin typeface="Avenir Book"/>
              <a:cs typeface="Avenir Book"/>
            </a:endParaRPr>
          </a:p>
          <a:p>
            <a:pPr algn="just">
              <a:buClr>
                <a:schemeClr val="accent2">
                  <a:lumMod val="40000"/>
                  <a:lumOff val="60000"/>
                </a:schemeClr>
              </a:buClr>
            </a:pPr>
            <a:r>
              <a:rPr lang="es-ES_tradnl" dirty="0" smtClean="0">
                <a:latin typeface="Avenir Book"/>
                <a:cs typeface="Avenir Book"/>
              </a:rPr>
              <a:t>Hoy la aplican en </a:t>
            </a:r>
            <a:r>
              <a:rPr lang="es-ES_tradnl" dirty="0">
                <a:latin typeface="Avenir Book"/>
                <a:cs typeface="Avenir Book"/>
              </a:rPr>
              <a:t>Estados </a:t>
            </a:r>
            <a:r>
              <a:rPr lang="es-ES_tradnl" dirty="0" smtClean="0">
                <a:latin typeface="Avenir Book"/>
                <a:cs typeface="Avenir Book"/>
              </a:rPr>
              <a:t>Unidos: </a:t>
            </a:r>
            <a:r>
              <a:rPr lang="en-US" dirty="0">
                <a:latin typeface="Avenir Book"/>
                <a:cs typeface="Avenir Book"/>
              </a:rPr>
              <a:t>New York Power Authority, Pacific Gas and Electric Company, Vermont Electric Company, Bonneville Power Administration, Sacramento Municipal Utility District, Arizona Public Service and </a:t>
            </a:r>
            <a:r>
              <a:rPr lang="en-US" dirty="0" err="1">
                <a:latin typeface="Avenir Book"/>
                <a:cs typeface="Avenir Book"/>
              </a:rPr>
              <a:t>AltaLink</a:t>
            </a:r>
            <a:r>
              <a:rPr lang="en-US" dirty="0">
                <a:latin typeface="Avenir Book"/>
                <a:cs typeface="Avenir Book"/>
              </a:rPr>
              <a:t>.</a:t>
            </a:r>
            <a:endParaRPr lang="es-ES_tradnl" dirty="0">
              <a:latin typeface="Avenir Book"/>
              <a:cs typeface="Avenir Book"/>
            </a:endParaRPr>
          </a:p>
          <a:p>
            <a:pPr algn="just">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spTree>
    <p:extLst>
      <p:ext uri="{BB962C8B-B14F-4D97-AF65-F5344CB8AC3E}">
        <p14:creationId xmlns:p14="http://schemas.microsoft.com/office/powerpoint/2010/main" val="30774702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Mejorando la huella ambiental </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0" y="1553966"/>
            <a:ext cx="7825382" cy="4646201"/>
          </a:xfrm>
        </p:spPr>
        <p:txBody>
          <a:bodyPr>
            <a:normAutofit lnSpcReduction="10000"/>
          </a:bodyPr>
          <a:lstStyle/>
          <a:p>
            <a:pPr algn="just">
              <a:buClr>
                <a:schemeClr val="accent2">
                  <a:lumMod val="40000"/>
                  <a:lumOff val="60000"/>
                </a:schemeClr>
              </a:buClr>
            </a:pPr>
            <a:r>
              <a:rPr lang="es-ES_tradnl" dirty="0" smtClean="0">
                <a:latin typeface="Avenir Book"/>
                <a:cs typeface="Avenir Book"/>
              </a:rPr>
              <a:t>El proyecto LIFE-Elia y las empresas que aplican IVM en EEUU prueban que hay una mejor forma de hacer las cosas que puede ser más segura, más barata, y ambiental y socialmente positivas.</a:t>
            </a:r>
          </a:p>
          <a:p>
            <a:pPr algn="just">
              <a:buClr>
                <a:schemeClr val="accent2">
                  <a:lumMod val="40000"/>
                  <a:lumOff val="60000"/>
                </a:schemeClr>
              </a:buClr>
            </a:pPr>
            <a:endParaRPr lang="es-ES_tradnl" dirty="0" smtClean="0">
              <a:latin typeface="Avenir Book"/>
              <a:cs typeface="Avenir Book"/>
            </a:endParaRPr>
          </a:p>
          <a:p>
            <a:pPr algn="just">
              <a:buClr>
                <a:schemeClr val="accent2">
                  <a:lumMod val="40000"/>
                  <a:lumOff val="60000"/>
                </a:schemeClr>
              </a:buClr>
            </a:pPr>
            <a:r>
              <a:rPr lang="es-ES_tradnl" dirty="0" smtClean="0">
                <a:latin typeface="Avenir Book"/>
                <a:cs typeface="Avenir Book"/>
              </a:rPr>
              <a:t>El impacto de su aplicación en Chile sería muy relevante (88,000 </a:t>
            </a:r>
            <a:r>
              <a:rPr lang="es-ES_tradnl" dirty="0" err="1" smtClean="0">
                <a:latin typeface="Avenir Book"/>
                <a:cs typeface="Avenir Book"/>
              </a:rPr>
              <a:t>hectareas</a:t>
            </a:r>
            <a:r>
              <a:rPr lang="es-ES_tradnl" dirty="0" smtClean="0">
                <a:latin typeface="Avenir Book"/>
                <a:cs typeface="Avenir Book"/>
              </a:rPr>
              <a:t> y creciendo):</a:t>
            </a:r>
          </a:p>
          <a:p>
            <a:pPr lvl="1" algn="just">
              <a:buClr>
                <a:schemeClr val="accent2">
                  <a:lumMod val="40000"/>
                  <a:lumOff val="60000"/>
                </a:schemeClr>
              </a:buClr>
            </a:pPr>
            <a:r>
              <a:rPr lang="es-ES_tradnl" dirty="0" smtClean="0">
                <a:latin typeface="Avenir Book"/>
                <a:cs typeface="Avenir Book"/>
              </a:rPr>
              <a:t>Disminuir costos de mantención</a:t>
            </a:r>
          </a:p>
          <a:p>
            <a:pPr lvl="1" algn="just">
              <a:buClr>
                <a:schemeClr val="accent2">
                  <a:lumMod val="40000"/>
                  <a:lumOff val="60000"/>
                </a:schemeClr>
              </a:buClr>
            </a:pPr>
            <a:r>
              <a:rPr lang="es-ES_tradnl" dirty="0" smtClean="0">
                <a:latin typeface="Avenir Book"/>
                <a:cs typeface="Avenir Book"/>
              </a:rPr>
              <a:t>Disminuir huella ambiental líneas de transmisión</a:t>
            </a:r>
          </a:p>
          <a:p>
            <a:pPr lvl="1" algn="just">
              <a:buClr>
                <a:schemeClr val="accent2">
                  <a:lumMod val="40000"/>
                  <a:lumOff val="60000"/>
                </a:schemeClr>
              </a:buClr>
            </a:pPr>
            <a:r>
              <a:rPr lang="es-ES_tradnl" dirty="0" smtClean="0">
                <a:latin typeface="Avenir Book"/>
                <a:cs typeface="Avenir Book"/>
              </a:rPr>
              <a:t>Mejorar biodiversidad</a:t>
            </a:r>
          </a:p>
          <a:p>
            <a:pPr lvl="1" algn="just">
              <a:buClr>
                <a:schemeClr val="accent2">
                  <a:lumMod val="40000"/>
                  <a:lumOff val="60000"/>
                </a:schemeClr>
              </a:buClr>
            </a:pPr>
            <a:r>
              <a:rPr lang="es-ES_tradnl" dirty="0" smtClean="0">
                <a:latin typeface="Avenir Book"/>
                <a:cs typeface="Avenir Book"/>
              </a:rPr>
              <a:t>Mejorar aceptación social</a:t>
            </a:r>
          </a:p>
          <a:p>
            <a:pPr lvl="1" algn="just">
              <a:buClr>
                <a:schemeClr val="accent2">
                  <a:lumMod val="40000"/>
                  <a:lumOff val="60000"/>
                </a:schemeClr>
              </a:buClr>
            </a:pPr>
            <a:r>
              <a:rPr lang="es-ES_tradnl" dirty="0" smtClean="0">
                <a:latin typeface="Avenir Book"/>
                <a:cs typeface="Avenir Book"/>
              </a:rPr>
              <a:t>Mejorar relación con autoridad: permisos</a:t>
            </a:r>
          </a:p>
          <a:p>
            <a:pPr lvl="1" algn="just">
              <a:buClr>
                <a:schemeClr val="accent2">
                  <a:lumMod val="40000"/>
                  <a:lumOff val="60000"/>
                </a:schemeClr>
              </a:buClr>
            </a:pPr>
            <a:r>
              <a:rPr lang="es-ES_tradnl" dirty="0" smtClean="0">
                <a:latin typeface="Avenir Book"/>
                <a:cs typeface="Avenir Book"/>
              </a:rPr>
              <a:t>Otros: Vegetación </a:t>
            </a:r>
            <a:r>
              <a:rPr lang="es-ES_tradnl" dirty="0" err="1" smtClean="0">
                <a:latin typeface="Avenir Book"/>
                <a:cs typeface="Avenir Book"/>
              </a:rPr>
              <a:t>resiliente</a:t>
            </a:r>
            <a:r>
              <a:rPr lang="es-ES_tradnl" dirty="0" smtClean="0">
                <a:latin typeface="Avenir Book"/>
                <a:cs typeface="Avenir Book"/>
              </a:rPr>
              <a:t> frente a incendios</a:t>
            </a:r>
            <a:endParaRPr lang="es-ES_tradnl" dirty="0">
              <a:latin typeface="Avenir Book"/>
              <a:cs typeface="Avenir Book"/>
            </a:endParaRPr>
          </a:p>
          <a:p>
            <a:pPr algn="just">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spTree>
    <p:extLst>
      <p:ext uri="{BB962C8B-B14F-4D97-AF65-F5344CB8AC3E}">
        <p14:creationId xmlns:p14="http://schemas.microsoft.com/office/powerpoint/2010/main" val="17850474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Implementando IVM en Chile</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0" y="1553966"/>
            <a:ext cx="7825382" cy="4646201"/>
          </a:xfrm>
        </p:spPr>
        <p:txBody>
          <a:bodyPr>
            <a:normAutofit/>
          </a:bodyPr>
          <a:lstStyle/>
          <a:p>
            <a:pPr algn="just">
              <a:buClr>
                <a:schemeClr val="accent2">
                  <a:lumMod val="40000"/>
                  <a:lumOff val="60000"/>
                </a:schemeClr>
              </a:buClr>
            </a:pPr>
            <a:r>
              <a:rPr lang="es-ES_tradnl" dirty="0" smtClean="0">
                <a:latin typeface="Avenir Book"/>
                <a:cs typeface="Avenir Book"/>
              </a:rPr>
              <a:t>Considerando la experiencia internacional se propone una implementación en 3 etapas:</a:t>
            </a:r>
          </a:p>
          <a:p>
            <a:pPr algn="just">
              <a:buClr>
                <a:schemeClr val="accent2">
                  <a:lumMod val="40000"/>
                  <a:lumOff val="60000"/>
                </a:schemeClr>
              </a:buClr>
            </a:pPr>
            <a:endParaRPr lang="es-ES_tradnl" dirty="0">
              <a:latin typeface="Avenir Book"/>
              <a:cs typeface="Avenir Book"/>
            </a:endParaRPr>
          </a:p>
          <a:p>
            <a:pPr algn="just">
              <a:buClr>
                <a:schemeClr val="accent2">
                  <a:lumMod val="40000"/>
                  <a:lumOff val="60000"/>
                </a:schemeClr>
              </a:buClr>
            </a:pPr>
            <a:r>
              <a:rPr lang="es-ES_tradnl" dirty="0" smtClean="0">
                <a:latin typeface="Avenir Book"/>
                <a:cs typeface="Avenir Book"/>
              </a:rPr>
              <a:t>Fase 1: Creación de estándares de IVM para su aplicación en Chile a través de un comité formado a lo menos por: Ministerio de Energía, CNE, SEC, CONAF, SAG, SEA, empresas y </a:t>
            </a:r>
            <a:r>
              <a:rPr lang="es-ES_tradnl" dirty="0" err="1" smtClean="0">
                <a:latin typeface="Avenir Book"/>
                <a:cs typeface="Avenir Book"/>
              </a:rPr>
              <a:t>ONGs</a:t>
            </a:r>
            <a:r>
              <a:rPr lang="es-ES_tradnl" dirty="0" smtClean="0">
                <a:latin typeface="Avenir Book"/>
                <a:cs typeface="Avenir Book"/>
              </a:rPr>
              <a:t> (ANSI año 2000).</a:t>
            </a:r>
          </a:p>
          <a:p>
            <a:pPr algn="just">
              <a:buClr>
                <a:schemeClr val="accent2">
                  <a:lumMod val="40000"/>
                  <a:lumOff val="60000"/>
                </a:schemeClr>
              </a:buClr>
            </a:pPr>
            <a:r>
              <a:rPr lang="es-ES_tradnl" dirty="0">
                <a:latin typeface="Avenir Book"/>
                <a:cs typeface="Avenir Book"/>
              </a:rPr>
              <a:t>E</a:t>
            </a:r>
            <a:r>
              <a:rPr lang="es-ES_tradnl" dirty="0" smtClean="0">
                <a:latin typeface="Avenir Book"/>
                <a:cs typeface="Avenir Book"/>
              </a:rPr>
              <a:t>jecución de un piloto a través de una colaboración pública-privada para testear y mejorar los estándares. </a:t>
            </a:r>
          </a:p>
          <a:p>
            <a:pPr algn="just">
              <a:buClr>
                <a:schemeClr val="accent2">
                  <a:lumMod val="40000"/>
                  <a:lumOff val="60000"/>
                </a:schemeClr>
              </a:buClr>
            </a:pPr>
            <a:endParaRPr lang="es-ES_tradnl" dirty="0" smtClean="0">
              <a:latin typeface="Avenir Book"/>
              <a:cs typeface="Avenir Book"/>
            </a:endParaRPr>
          </a:p>
          <a:p>
            <a:pPr algn="just">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spTree>
    <p:extLst>
      <p:ext uri="{BB962C8B-B14F-4D97-AF65-F5344CB8AC3E}">
        <p14:creationId xmlns:p14="http://schemas.microsoft.com/office/powerpoint/2010/main" val="63108841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Implementando IVM en Chile</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0" y="1553966"/>
            <a:ext cx="7825382" cy="4646201"/>
          </a:xfrm>
        </p:spPr>
        <p:txBody>
          <a:bodyPr>
            <a:normAutofit/>
          </a:bodyPr>
          <a:lstStyle/>
          <a:p>
            <a:pPr algn="just">
              <a:buClr>
                <a:schemeClr val="accent2">
                  <a:lumMod val="40000"/>
                  <a:lumOff val="60000"/>
                </a:schemeClr>
              </a:buClr>
            </a:pPr>
            <a:endParaRPr lang="es-ES_tradnl" dirty="0">
              <a:latin typeface="Avenir Book"/>
              <a:cs typeface="Avenir Book"/>
            </a:endParaRPr>
          </a:p>
          <a:p>
            <a:pPr algn="just">
              <a:buClr>
                <a:schemeClr val="accent2">
                  <a:lumMod val="40000"/>
                  <a:lumOff val="60000"/>
                </a:schemeClr>
              </a:buClr>
            </a:pPr>
            <a:r>
              <a:rPr lang="es-ES_tradnl" dirty="0" smtClean="0">
                <a:latin typeface="Avenir Book"/>
                <a:cs typeface="Avenir Book"/>
              </a:rPr>
              <a:t>Fase 2: Sistema de certificación voluntario asociado a beneficios en el otorgamiento de permisos (</a:t>
            </a:r>
            <a:r>
              <a:rPr lang="es-ES_tradnl" dirty="0" err="1" smtClean="0">
                <a:latin typeface="Avenir Book"/>
                <a:cs typeface="Avenir Book"/>
              </a:rPr>
              <a:t>Right</a:t>
            </a:r>
            <a:r>
              <a:rPr lang="es-ES_tradnl" dirty="0" smtClean="0">
                <a:latin typeface="Avenir Book"/>
                <a:cs typeface="Avenir Book"/>
              </a:rPr>
              <a:t> of </a:t>
            </a:r>
            <a:r>
              <a:rPr lang="es-ES_tradnl" dirty="0" err="1" smtClean="0">
                <a:latin typeface="Avenir Book"/>
                <a:cs typeface="Avenir Book"/>
              </a:rPr>
              <a:t>Way</a:t>
            </a:r>
            <a:r>
              <a:rPr lang="es-ES_tradnl" dirty="0" smtClean="0">
                <a:latin typeface="Avenir Book"/>
                <a:cs typeface="Avenir Book"/>
              </a:rPr>
              <a:t> </a:t>
            </a:r>
            <a:r>
              <a:rPr lang="es-ES_tradnl" dirty="0" err="1" smtClean="0">
                <a:latin typeface="Avenir Book"/>
                <a:cs typeface="Avenir Book"/>
              </a:rPr>
              <a:t>Stewardship</a:t>
            </a:r>
            <a:r>
              <a:rPr lang="es-ES_tradnl" dirty="0" smtClean="0">
                <a:latin typeface="Avenir Book"/>
                <a:cs typeface="Avenir Book"/>
              </a:rPr>
              <a:t> Council)</a:t>
            </a:r>
          </a:p>
          <a:p>
            <a:pPr algn="just">
              <a:buClr>
                <a:schemeClr val="accent2">
                  <a:lumMod val="40000"/>
                  <a:lumOff val="60000"/>
                </a:schemeClr>
              </a:buClr>
            </a:pPr>
            <a:endParaRPr lang="es-ES_tradnl" dirty="0" smtClean="0">
              <a:latin typeface="Avenir Book"/>
              <a:cs typeface="Avenir Book"/>
            </a:endParaRPr>
          </a:p>
          <a:p>
            <a:pPr algn="just">
              <a:buClr>
                <a:schemeClr val="accent2">
                  <a:lumMod val="40000"/>
                  <a:lumOff val="60000"/>
                </a:schemeClr>
              </a:buClr>
            </a:pPr>
            <a:r>
              <a:rPr lang="es-ES_tradnl" dirty="0" smtClean="0">
                <a:latin typeface="Avenir Book"/>
                <a:cs typeface="Avenir Book"/>
              </a:rPr>
              <a:t>Fase 3: Aplicación obligatoria de IVM a nuevas líneas e incentivos para su aplicación en líneas existentes. </a:t>
            </a:r>
          </a:p>
          <a:p>
            <a:pPr algn="just">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spTree>
    <p:extLst>
      <p:ext uri="{BB962C8B-B14F-4D97-AF65-F5344CB8AC3E}">
        <p14:creationId xmlns:p14="http://schemas.microsoft.com/office/powerpoint/2010/main" val="29914517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Beneficios IVM y el SEIA</a:t>
            </a:r>
            <a:endParaRPr lang="es-CL" dirty="0">
              <a:solidFill>
                <a:schemeClr val="tx2">
                  <a:lumMod val="75000"/>
                </a:schemeClr>
              </a:solidFill>
              <a:latin typeface="Avenir Book"/>
              <a:cs typeface="Avenir Book"/>
            </a:endParaRPr>
          </a:p>
        </p:txBody>
      </p:sp>
      <p:pic>
        <p:nvPicPr>
          <p:cNvPr id="3" name="Imagen 2"/>
          <p:cNvPicPr>
            <a:picLocks noChangeAspect="1"/>
          </p:cNvPicPr>
          <p:nvPr/>
        </p:nvPicPr>
        <p:blipFill rotWithShape="1">
          <a:blip r:embed="rId3"/>
          <a:srcRect l="13781" t="16259"/>
          <a:stretch/>
        </p:blipFill>
        <p:spPr>
          <a:xfrm>
            <a:off x="4512234" y="1553966"/>
            <a:ext cx="4631765" cy="4700692"/>
          </a:xfrm>
          <a:prstGeom prst="rect">
            <a:avLst/>
          </a:prstGeom>
        </p:spPr>
      </p:pic>
      <p:sp>
        <p:nvSpPr>
          <p:cNvPr id="6" name="Marcador de contenido 2"/>
          <p:cNvSpPr>
            <a:spLocks noGrp="1"/>
          </p:cNvSpPr>
          <p:nvPr>
            <p:ph idx="1"/>
          </p:nvPr>
        </p:nvSpPr>
        <p:spPr>
          <a:xfrm>
            <a:off x="458480" y="1553966"/>
            <a:ext cx="4053755" cy="4646201"/>
          </a:xfrm>
        </p:spPr>
        <p:txBody>
          <a:bodyPr>
            <a:normAutofit/>
          </a:bodyPr>
          <a:lstStyle/>
          <a:p>
            <a:pPr marL="0" indent="0" algn="just">
              <a:buClr>
                <a:schemeClr val="accent2">
                  <a:lumMod val="40000"/>
                  <a:lumOff val="60000"/>
                </a:schemeClr>
              </a:buClr>
              <a:buNone/>
            </a:pPr>
            <a:r>
              <a:rPr lang="es-CL" dirty="0" smtClean="0">
                <a:latin typeface="Avenir Book"/>
                <a:cs typeface="Avenir Book"/>
              </a:rPr>
              <a:t>Mejoras a desaf</a:t>
            </a:r>
            <a:r>
              <a:rPr lang="es-CL" dirty="0" smtClean="0">
                <a:latin typeface="Avenir Book"/>
                <a:cs typeface="Avenir Book"/>
              </a:rPr>
              <a:t>íos identificados por la Comisión SEIA 2016:</a:t>
            </a:r>
          </a:p>
          <a:p>
            <a:pPr algn="just">
              <a:buClr>
                <a:schemeClr val="accent2">
                  <a:lumMod val="40000"/>
                  <a:lumOff val="60000"/>
                </a:schemeClr>
              </a:buClr>
            </a:pPr>
            <a:r>
              <a:rPr lang="es-CL" dirty="0" smtClean="0">
                <a:latin typeface="Avenir Book"/>
                <a:cs typeface="Avenir Book"/>
              </a:rPr>
              <a:t>Protección biodiversidad</a:t>
            </a:r>
          </a:p>
          <a:p>
            <a:pPr algn="just">
              <a:buClr>
                <a:schemeClr val="accent2">
                  <a:lumMod val="40000"/>
                  <a:lumOff val="60000"/>
                </a:schemeClr>
              </a:buClr>
            </a:pPr>
            <a:r>
              <a:rPr lang="es-CL" dirty="0" smtClean="0">
                <a:latin typeface="Avenir Book"/>
                <a:cs typeface="Avenir Book"/>
              </a:rPr>
              <a:t>Capacitación técnica</a:t>
            </a:r>
          </a:p>
          <a:p>
            <a:pPr algn="just">
              <a:buClr>
                <a:schemeClr val="accent2">
                  <a:lumMod val="40000"/>
                  <a:lumOff val="60000"/>
                </a:schemeClr>
              </a:buClr>
            </a:pPr>
            <a:r>
              <a:rPr lang="es-CL" dirty="0" smtClean="0">
                <a:latin typeface="Avenir Book"/>
                <a:cs typeface="Avenir Book"/>
              </a:rPr>
              <a:t>Claridad competencias órganos del Estado</a:t>
            </a:r>
          </a:p>
          <a:p>
            <a:pPr algn="just">
              <a:buClr>
                <a:schemeClr val="accent2">
                  <a:lumMod val="40000"/>
                  <a:lumOff val="60000"/>
                </a:schemeClr>
              </a:buClr>
            </a:pPr>
            <a:r>
              <a:rPr lang="es-CL" dirty="0" smtClean="0">
                <a:latin typeface="Avenir Book"/>
                <a:cs typeface="Avenir Book"/>
              </a:rPr>
              <a:t>Énfasis en medidas de mitigación y compensación</a:t>
            </a:r>
          </a:p>
          <a:p>
            <a:pPr algn="just">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spTree>
    <p:extLst>
      <p:ext uri="{BB962C8B-B14F-4D97-AF65-F5344CB8AC3E}">
        <p14:creationId xmlns:p14="http://schemas.microsoft.com/office/powerpoint/2010/main" val="356325033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La </a:t>
            </a:r>
            <a:r>
              <a:rPr lang="es-ES" dirty="0">
                <a:solidFill>
                  <a:schemeClr val="tx2">
                    <a:lumMod val="75000"/>
                  </a:schemeClr>
                </a:solidFill>
                <a:latin typeface="Avenir Book"/>
                <a:cs typeface="Avenir Book"/>
              </a:rPr>
              <a:t>R</a:t>
            </a:r>
            <a:r>
              <a:rPr lang="es-ES" dirty="0" smtClean="0">
                <a:solidFill>
                  <a:schemeClr val="tx2">
                    <a:lumMod val="75000"/>
                  </a:schemeClr>
                </a:solidFill>
                <a:latin typeface="Avenir Book"/>
                <a:cs typeface="Avenir Book"/>
              </a:rPr>
              <a:t>evoluci</a:t>
            </a:r>
            <a:r>
              <a:rPr lang="es-ES" dirty="0" smtClean="0">
                <a:solidFill>
                  <a:schemeClr val="tx2">
                    <a:lumMod val="75000"/>
                  </a:schemeClr>
                </a:solidFill>
                <a:latin typeface="Avenir Book"/>
                <a:cs typeface="Avenir Book"/>
              </a:rPr>
              <a:t>ón Energética</a:t>
            </a:r>
            <a:endParaRPr lang="es-CL" dirty="0">
              <a:solidFill>
                <a:schemeClr val="tx2">
                  <a:lumMod val="75000"/>
                </a:schemeClr>
              </a:solidFill>
              <a:latin typeface="Avenir Book"/>
              <a:cs typeface="Avenir Book"/>
            </a:endParaRPr>
          </a:p>
        </p:txBody>
      </p:sp>
      <p:sp>
        <p:nvSpPr>
          <p:cNvPr id="6" name="Marcador de contenido 2"/>
          <p:cNvSpPr>
            <a:spLocks noGrp="1"/>
          </p:cNvSpPr>
          <p:nvPr>
            <p:ph idx="1"/>
          </p:nvPr>
        </p:nvSpPr>
        <p:spPr>
          <a:xfrm>
            <a:off x="458480" y="1553966"/>
            <a:ext cx="3844579" cy="4646201"/>
          </a:xfrm>
        </p:spPr>
        <p:txBody>
          <a:bodyPr>
            <a:normAutofit/>
          </a:bodyPr>
          <a:lstStyle/>
          <a:p>
            <a:pPr algn="just">
              <a:buClr>
                <a:schemeClr val="accent2">
                  <a:lumMod val="40000"/>
                  <a:lumOff val="60000"/>
                </a:schemeClr>
              </a:buClr>
            </a:pPr>
            <a:r>
              <a:rPr lang="es-CL" dirty="0" smtClean="0">
                <a:latin typeface="Avenir Book"/>
                <a:cs typeface="Avenir Book"/>
              </a:rPr>
              <a:t>La revolución energética de Chile ha sido un modelo para la región y el mundo.</a:t>
            </a:r>
          </a:p>
          <a:p>
            <a:pPr algn="just">
              <a:buClr>
                <a:schemeClr val="accent2">
                  <a:lumMod val="40000"/>
                  <a:lumOff val="60000"/>
                </a:schemeClr>
              </a:buClr>
            </a:pPr>
            <a:endParaRPr lang="es-CL" dirty="0" smtClean="0">
              <a:latin typeface="Avenir Book"/>
              <a:cs typeface="Avenir Book"/>
            </a:endParaRPr>
          </a:p>
          <a:p>
            <a:pPr algn="just">
              <a:buClr>
                <a:schemeClr val="accent2">
                  <a:lumMod val="40000"/>
                  <a:lumOff val="60000"/>
                </a:schemeClr>
              </a:buClr>
            </a:pPr>
            <a:r>
              <a:rPr lang="es-CL" dirty="0" smtClean="0">
                <a:latin typeface="Avenir Book"/>
                <a:cs typeface="Avenir Book"/>
              </a:rPr>
              <a:t>Es el momento para que Chile se convierta en un modelo en la protección del medio ambiente, mientras continúa con su revolución energética</a:t>
            </a:r>
          </a:p>
          <a:p>
            <a:pPr algn="just">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pic>
        <p:nvPicPr>
          <p:cNvPr id="4" name="Imagen 3"/>
          <p:cNvPicPr>
            <a:picLocks noChangeAspect="1"/>
          </p:cNvPicPr>
          <p:nvPr/>
        </p:nvPicPr>
        <p:blipFill>
          <a:blip r:embed="rId3"/>
          <a:stretch>
            <a:fillRect/>
          </a:stretch>
        </p:blipFill>
        <p:spPr>
          <a:xfrm>
            <a:off x="4512235" y="2052870"/>
            <a:ext cx="4566296" cy="3452120"/>
          </a:xfrm>
          <a:prstGeom prst="rect">
            <a:avLst/>
          </a:prstGeom>
        </p:spPr>
      </p:pic>
    </p:spTree>
    <p:extLst>
      <p:ext uri="{BB962C8B-B14F-4D97-AF65-F5344CB8AC3E}">
        <p14:creationId xmlns:p14="http://schemas.microsoft.com/office/powerpoint/2010/main" val="372138031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67120" y="4806696"/>
            <a:ext cx="7880488" cy="1280160"/>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a:lstStyle>
          <a:p>
            <a:endParaRPr lang="es-CL" dirty="0"/>
          </a:p>
          <a:p>
            <a:r>
              <a:rPr lang="es-CL" sz="1400" b="1" i="1" dirty="0"/>
              <a:t>Daniela Martínez G</a:t>
            </a:r>
            <a:r>
              <a:rPr lang="es-CL" sz="1400" i="1" dirty="0"/>
              <a:t>. </a:t>
            </a:r>
          </a:p>
          <a:p>
            <a:endParaRPr lang="es-CL" sz="1400" i="1" dirty="0"/>
          </a:p>
          <a:p>
            <a:r>
              <a:rPr lang="es-CL" sz="1400" dirty="0"/>
              <a:t>Abogada Universidad de Chile, </a:t>
            </a:r>
          </a:p>
          <a:p>
            <a:r>
              <a:rPr lang="es-CL" sz="1400" dirty="0"/>
              <a:t>Master en Derecho, Universidad de Harvard, </a:t>
            </a:r>
          </a:p>
          <a:p>
            <a:endParaRPr lang="es-CL" sz="1400" i="1" dirty="0"/>
          </a:p>
          <a:p>
            <a:endParaRPr lang="es-CL" dirty="0"/>
          </a:p>
        </p:txBody>
      </p:sp>
      <p:pic>
        <p:nvPicPr>
          <p:cNvPr id="7" name="Picture 12" descr="SITE 2b (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2935" y="656665"/>
            <a:ext cx="13793849" cy="5489955"/>
          </a:xfrm>
          <a:prstGeom prst="rect">
            <a:avLst/>
          </a:prstGeom>
        </p:spPr>
      </p:pic>
      <p:sp>
        <p:nvSpPr>
          <p:cNvPr id="9" name="CuadroTexto 8"/>
          <p:cNvSpPr txBox="1"/>
          <p:nvPr/>
        </p:nvSpPr>
        <p:spPr>
          <a:xfrm>
            <a:off x="289320" y="1741944"/>
            <a:ext cx="3044142" cy="769441"/>
          </a:xfrm>
          <a:prstGeom prst="rect">
            <a:avLst/>
          </a:prstGeom>
          <a:noFill/>
        </p:spPr>
        <p:txBody>
          <a:bodyPr wrap="square" rtlCol="0">
            <a:spAutoFit/>
          </a:bodyPr>
          <a:lstStyle/>
          <a:p>
            <a:r>
              <a:rPr lang="es-ES_tradnl" sz="4400" dirty="0" smtClean="0">
                <a:solidFill>
                  <a:schemeClr val="bg1"/>
                </a:solidFill>
                <a:latin typeface="Avenir Book"/>
                <a:cs typeface="Avenir Book"/>
              </a:rPr>
              <a:t>Gracias</a:t>
            </a:r>
            <a:endParaRPr lang="es-ES_tradnl" sz="4400" dirty="0">
              <a:solidFill>
                <a:schemeClr val="bg1"/>
              </a:solidFill>
              <a:latin typeface="Avenir Book"/>
              <a:cs typeface="Avenir Book"/>
            </a:endParaRPr>
          </a:p>
        </p:txBody>
      </p:sp>
      <p:sp>
        <p:nvSpPr>
          <p:cNvPr id="6" name="CuadroTexto 5"/>
          <p:cNvSpPr txBox="1"/>
          <p:nvPr/>
        </p:nvSpPr>
        <p:spPr>
          <a:xfrm>
            <a:off x="6904951" y="532211"/>
            <a:ext cx="2049057" cy="338554"/>
          </a:xfrm>
          <a:prstGeom prst="rect">
            <a:avLst/>
          </a:prstGeom>
          <a:noFill/>
        </p:spPr>
        <p:txBody>
          <a:bodyPr wrap="square" rtlCol="0">
            <a:spAutoFit/>
          </a:bodyPr>
          <a:lstStyle/>
          <a:p>
            <a:r>
              <a:rPr lang="es-ES_tradnl" sz="1600" b="1" dirty="0" smtClean="0">
                <a:latin typeface="Avenir Book" charset="0"/>
                <a:ea typeface="Avenir Book" charset="0"/>
                <a:cs typeface="Avenir Book" charset="0"/>
              </a:rPr>
              <a:t>Fuente: Life-Elia</a:t>
            </a:r>
            <a:endParaRPr lang="es-ES_tradnl" sz="1600" b="1" dirty="0">
              <a:latin typeface="Avenir Book" charset="0"/>
              <a:ea typeface="Avenir Book" charset="0"/>
              <a:cs typeface="Avenir Book" charset="0"/>
            </a:endParaRPr>
          </a:p>
        </p:txBody>
      </p:sp>
      <p:sp>
        <p:nvSpPr>
          <p:cNvPr id="8" name="CuadroTexto 7"/>
          <p:cNvSpPr txBox="1"/>
          <p:nvPr/>
        </p:nvSpPr>
        <p:spPr>
          <a:xfrm>
            <a:off x="289320" y="4185321"/>
            <a:ext cx="8581468" cy="1323439"/>
          </a:xfrm>
          <a:prstGeom prst="rect">
            <a:avLst/>
          </a:prstGeom>
          <a:noFill/>
        </p:spPr>
        <p:txBody>
          <a:bodyPr wrap="square" rtlCol="0">
            <a:spAutoFit/>
          </a:bodyPr>
          <a:lstStyle/>
          <a:p>
            <a:r>
              <a:rPr lang="es-ES_tradnl" sz="2000" dirty="0" smtClean="0">
                <a:solidFill>
                  <a:schemeClr val="bg1"/>
                </a:solidFill>
                <a:latin typeface="Avenir Book"/>
                <a:cs typeface="Avenir Book"/>
              </a:rPr>
              <a:t>Agradecimientos especiales a Constanza Araya, investigadora del proyecto, y a las personas de las siguientes </a:t>
            </a:r>
            <a:r>
              <a:rPr lang="es-ES_tradnl" sz="2000" smtClean="0">
                <a:solidFill>
                  <a:schemeClr val="bg1"/>
                </a:solidFill>
                <a:latin typeface="Avenir Book"/>
                <a:cs typeface="Avenir Book"/>
              </a:rPr>
              <a:t>entidades por </a:t>
            </a:r>
            <a:r>
              <a:rPr lang="es-ES_tradnl" sz="2000" dirty="0" smtClean="0">
                <a:solidFill>
                  <a:schemeClr val="bg1"/>
                </a:solidFill>
                <a:latin typeface="Avenir Book"/>
                <a:cs typeface="Avenir Book"/>
              </a:rPr>
              <a:t>sus entrevistas: Ministerio de Energ</a:t>
            </a:r>
            <a:r>
              <a:rPr lang="es-ES_tradnl" sz="2000" dirty="0" smtClean="0">
                <a:solidFill>
                  <a:schemeClr val="bg1"/>
                </a:solidFill>
                <a:latin typeface="Avenir Book"/>
                <a:cs typeface="Avenir Book"/>
              </a:rPr>
              <a:t>ía, CNE, SEC, CONAF, SAG, Superintendencia de Medio Ambiente, </a:t>
            </a:r>
            <a:r>
              <a:rPr lang="es-ES_tradnl" sz="2000" dirty="0" err="1" smtClean="0">
                <a:solidFill>
                  <a:schemeClr val="bg1"/>
                </a:solidFill>
                <a:latin typeface="Avenir Book"/>
                <a:cs typeface="Avenir Book"/>
              </a:rPr>
              <a:t>Transelec</a:t>
            </a:r>
            <a:r>
              <a:rPr lang="es-ES_tradnl" sz="2000" dirty="0" smtClean="0">
                <a:solidFill>
                  <a:schemeClr val="bg1"/>
                </a:solidFill>
                <a:latin typeface="Avenir Book"/>
                <a:cs typeface="Avenir Book"/>
              </a:rPr>
              <a:t>, </a:t>
            </a:r>
            <a:r>
              <a:rPr lang="es-ES_tradnl" sz="2000" dirty="0" err="1" smtClean="0">
                <a:solidFill>
                  <a:schemeClr val="bg1"/>
                </a:solidFill>
                <a:latin typeface="Avenir Book"/>
                <a:cs typeface="Avenir Book"/>
              </a:rPr>
              <a:t>Celeo</a:t>
            </a:r>
            <a:r>
              <a:rPr lang="es-ES_tradnl" sz="2000" dirty="0" smtClean="0">
                <a:solidFill>
                  <a:schemeClr val="bg1"/>
                </a:solidFill>
                <a:latin typeface="Avenir Book"/>
                <a:cs typeface="Avenir Book"/>
              </a:rPr>
              <a:t>, CGE y Forestal Arauco.</a:t>
            </a:r>
            <a:endParaRPr lang="es-ES_tradnl" sz="3200" dirty="0">
              <a:solidFill>
                <a:schemeClr val="bg1"/>
              </a:solidFill>
              <a:latin typeface="Avenir Book"/>
              <a:cs typeface="Avenir Book"/>
            </a:endParaRPr>
          </a:p>
        </p:txBody>
      </p:sp>
    </p:spTree>
    <p:extLst>
      <p:ext uri="{BB962C8B-B14F-4D97-AF65-F5344CB8AC3E}">
        <p14:creationId xmlns:p14="http://schemas.microsoft.com/office/powerpoint/2010/main" val="27074909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Un extenso sistema y creciendo</a:t>
            </a:r>
            <a:endParaRPr lang="es-CL" dirty="0">
              <a:solidFill>
                <a:schemeClr val="tx2">
                  <a:lumMod val="75000"/>
                </a:schemeClr>
              </a:solidFill>
              <a:latin typeface="Avenir Book"/>
              <a:cs typeface="Avenir Book"/>
            </a:endParaRPr>
          </a:p>
        </p:txBody>
      </p:sp>
      <p:sp>
        <p:nvSpPr>
          <p:cNvPr id="4" name="Rectángulo 3"/>
          <p:cNvSpPr/>
          <p:nvPr/>
        </p:nvSpPr>
        <p:spPr>
          <a:xfrm>
            <a:off x="4479667" y="3290501"/>
            <a:ext cx="184666" cy="276999"/>
          </a:xfrm>
          <a:prstGeom prst="rect">
            <a:avLst/>
          </a:prstGeom>
        </p:spPr>
        <p:txBody>
          <a:bodyPr wrap="none">
            <a:spAutoFit/>
          </a:bodyPr>
          <a:lstStyle/>
          <a:p>
            <a:r>
              <a:rPr lang="es-ES" baseline="30000" dirty="0"/>
              <a:t> </a:t>
            </a:r>
            <a:endParaRPr lang="es-ES" dirty="0"/>
          </a:p>
        </p:txBody>
      </p:sp>
      <p:pic>
        <p:nvPicPr>
          <p:cNvPr id="5" name="Imagen 4"/>
          <p:cNvPicPr/>
          <p:nvPr/>
        </p:nvPicPr>
        <p:blipFill>
          <a:blip r:embed="rId3">
            <a:extLst>
              <a:ext uri="{28A0092B-C50C-407E-A947-70E740481C1C}">
                <a14:useLocalDpi xmlns:a14="http://schemas.microsoft.com/office/drawing/2010/main" val="0"/>
              </a:ext>
            </a:extLst>
          </a:blip>
          <a:srcRect/>
          <a:stretch>
            <a:fillRect/>
          </a:stretch>
        </p:blipFill>
        <p:spPr bwMode="auto">
          <a:xfrm>
            <a:off x="4861400" y="1479014"/>
            <a:ext cx="3980805" cy="4625412"/>
          </a:xfrm>
          <a:prstGeom prst="rect">
            <a:avLst/>
          </a:prstGeom>
          <a:noFill/>
          <a:ln>
            <a:noFill/>
          </a:ln>
        </p:spPr>
      </p:pic>
      <p:sp>
        <p:nvSpPr>
          <p:cNvPr id="6" name="CuadroTexto 5"/>
          <p:cNvSpPr txBox="1"/>
          <p:nvPr/>
        </p:nvSpPr>
        <p:spPr>
          <a:xfrm>
            <a:off x="4861400" y="6211669"/>
            <a:ext cx="3520600" cy="307777"/>
          </a:xfrm>
          <a:prstGeom prst="rect">
            <a:avLst/>
          </a:prstGeom>
          <a:noFill/>
        </p:spPr>
        <p:txBody>
          <a:bodyPr wrap="square" rtlCol="0">
            <a:spAutoFit/>
          </a:bodyPr>
          <a:lstStyle/>
          <a:p>
            <a:r>
              <a:rPr lang="es-ES" sz="1400" dirty="0" smtClean="0">
                <a:latin typeface="Avenir Book"/>
                <a:cs typeface="Avenir Book"/>
              </a:rPr>
              <a:t>Foto Ministerio de Energía</a:t>
            </a:r>
            <a:endParaRPr lang="es-ES" sz="1400" dirty="0">
              <a:latin typeface="Avenir Book"/>
              <a:cs typeface="Avenir Book"/>
            </a:endParaRPr>
          </a:p>
        </p:txBody>
      </p:sp>
      <p:sp>
        <p:nvSpPr>
          <p:cNvPr id="8" name="Marcador de contenido 2"/>
          <p:cNvSpPr>
            <a:spLocks noGrp="1"/>
          </p:cNvSpPr>
          <p:nvPr>
            <p:ph idx="1"/>
          </p:nvPr>
        </p:nvSpPr>
        <p:spPr>
          <a:xfrm>
            <a:off x="457199" y="1561112"/>
            <a:ext cx="4022468" cy="4244574"/>
          </a:xfrm>
        </p:spPr>
        <p:txBody>
          <a:bodyPr>
            <a:normAutofit/>
          </a:bodyPr>
          <a:lstStyle/>
          <a:p>
            <a:pPr marL="971550" lvl="2" indent="-514350" algn="just">
              <a:buFont typeface="+mj-lt"/>
              <a:buAutoNum type="romanUcPeriod"/>
            </a:pPr>
            <a:endParaRPr lang="es-ES_tradnl" sz="2200" dirty="0">
              <a:solidFill>
                <a:srgbClr val="01043C"/>
              </a:solidFill>
              <a:latin typeface="Avenir Book"/>
              <a:ea typeface="ＭＳ Ｐゴシック" charset="0"/>
              <a:cs typeface="Avenir Book"/>
            </a:endParaRPr>
          </a:p>
          <a:p>
            <a:pPr algn="just"/>
            <a:r>
              <a:rPr lang="es-ES" dirty="0" smtClean="0">
                <a:solidFill>
                  <a:srgbClr val="01043C"/>
                </a:solidFill>
                <a:latin typeface="Avenir Book"/>
                <a:ea typeface="ＭＳ Ｐゴシック" charset="0"/>
                <a:cs typeface="Avenir Book"/>
              </a:rPr>
              <a:t>S</a:t>
            </a:r>
            <a:r>
              <a:rPr lang="es-ES" dirty="0" smtClean="0">
                <a:solidFill>
                  <a:srgbClr val="01043C"/>
                </a:solidFill>
                <a:latin typeface="Avenir Book"/>
                <a:ea typeface="ＭＳ Ｐゴシック" charset="0"/>
                <a:cs typeface="Avenir Book"/>
              </a:rPr>
              <a:t>ólo en el SEN Chile tiene actualmente más de 32.000 </a:t>
            </a:r>
            <a:r>
              <a:rPr lang="es-ES" dirty="0" err="1" smtClean="0">
                <a:solidFill>
                  <a:srgbClr val="01043C"/>
                </a:solidFill>
                <a:latin typeface="Avenir Book"/>
                <a:ea typeface="ＭＳ Ｐゴシック" charset="0"/>
                <a:cs typeface="Avenir Book"/>
              </a:rPr>
              <a:t>kms</a:t>
            </a:r>
            <a:r>
              <a:rPr lang="es-ES" dirty="0" smtClean="0">
                <a:solidFill>
                  <a:srgbClr val="01043C"/>
                </a:solidFill>
                <a:latin typeface="Avenir Book"/>
                <a:ea typeface="ＭＳ Ｐゴシック" charset="0"/>
                <a:cs typeface="Avenir Book"/>
              </a:rPr>
              <a:t> de líneas de transmisión.</a:t>
            </a:r>
            <a:endParaRPr lang="es-ES" dirty="0">
              <a:solidFill>
                <a:srgbClr val="01043C"/>
              </a:solidFill>
              <a:latin typeface="Avenir Book"/>
              <a:ea typeface="ＭＳ Ｐゴシック" charset="0"/>
              <a:cs typeface="Avenir Book"/>
            </a:endParaRPr>
          </a:p>
          <a:p>
            <a:pPr marL="422910" indent="-514350" algn="just"/>
            <a:endParaRPr lang="es-ES" sz="2600" dirty="0">
              <a:solidFill>
                <a:srgbClr val="01043C"/>
              </a:solidFill>
              <a:latin typeface="Avenir Book"/>
              <a:ea typeface="ＭＳ Ｐゴシック" charset="0"/>
              <a:cs typeface="Avenir Book"/>
            </a:endParaRPr>
          </a:p>
          <a:p>
            <a:pPr algn="just"/>
            <a:r>
              <a:rPr lang="es-ES_tradnl" dirty="0" smtClean="0">
                <a:solidFill>
                  <a:srgbClr val="01043C"/>
                </a:solidFill>
                <a:latin typeface="Avenir Book"/>
                <a:ea typeface="ＭＳ Ｐゴシック" charset="0"/>
                <a:cs typeface="Avenir Book"/>
              </a:rPr>
              <a:t>Ésta</a:t>
            </a:r>
            <a:r>
              <a:rPr lang="es-ES_tradnl" dirty="0" smtClean="0">
                <a:solidFill>
                  <a:srgbClr val="01043C"/>
                </a:solidFill>
                <a:latin typeface="Avenir Book"/>
                <a:ea typeface="ＭＳ Ｐゴシック" charset="0"/>
                <a:cs typeface="Avenir Book"/>
              </a:rPr>
              <a:t>s cubren alrededor de 88.000 hectáreas, una superficie mayor que la de la ciudad de Santiago.</a:t>
            </a:r>
            <a:endParaRPr lang="es-ES_tradnl" dirty="0">
              <a:solidFill>
                <a:srgbClr val="01043C"/>
              </a:solidFill>
              <a:latin typeface="Avenir Book"/>
              <a:ea typeface="ＭＳ Ｐゴシック" charset="0"/>
              <a:cs typeface="Avenir Book"/>
            </a:endParaRPr>
          </a:p>
          <a:p>
            <a:pPr lvl="1"/>
            <a:endParaRPr lang="es-CL" dirty="0"/>
          </a:p>
        </p:txBody>
      </p:sp>
    </p:spTree>
    <p:extLst>
      <p:ext uri="{BB962C8B-B14F-4D97-AF65-F5344CB8AC3E}">
        <p14:creationId xmlns:p14="http://schemas.microsoft.com/office/powerpoint/2010/main" val="79010149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Con un impacto ambiental y social relevante</a:t>
            </a:r>
            <a:endParaRPr lang="es-CL" dirty="0">
              <a:solidFill>
                <a:schemeClr val="tx2">
                  <a:lumMod val="75000"/>
                </a:schemeClr>
              </a:solidFill>
              <a:latin typeface="Avenir Book"/>
              <a:cs typeface="Avenir Book"/>
            </a:endParaRPr>
          </a:p>
        </p:txBody>
      </p:sp>
      <p:sp>
        <p:nvSpPr>
          <p:cNvPr id="4" name="Rectángulo 3"/>
          <p:cNvSpPr/>
          <p:nvPr/>
        </p:nvSpPr>
        <p:spPr>
          <a:xfrm>
            <a:off x="4479667" y="3290501"/>
            <a:ext cx="184666" cy="276999"/>
          </a:xfrm>
          <a:prstGeom prst="rect">
            <a:avLst/>
          </a:prstGeom>
        </p:spPr>
        <p:txBody>
          <a:bodyPr wrap="none">
            <a:spAutoFit/>
          </a:bodyPr>
          <a:lstStyle/>
          <a:p>
            <a:r>
              <a:rPr lang="es-ES" baseline="30000" dirty="0"/>
              <a:t> </a:t>
            </a:r>
            <a:endParaRPr lang="es-ES" dirty="0"/>
          </a:p>
        </p:txBody>
      </p:sp>
      <p:sp>
        <p:nvSpPr>
          <p:cNvPr id="6" name="CuadroTexto 5"/>
          <p:cNvSpPr txBox="1"/>
          <p:nvPr/>
        </p:nvSpPr>
        <p:spPr>
          <a:xfrm>
            <a:off x="4861400" y="6211669"/>
            <a:ext cx="3520600" cy="307777"/>
          </a:xfrm>
          <a:prstGeom prst="rect">
            <a:avLst/>
          </a:prstGeom>
          <a:noFill/>
        </p:spPr>
        <p:txBody>
          <a:bodyPr wrap="square" rtlCol="0">
            <a:spAutoFit/>
          </a:bodyPr>
          <a:lstStyle/>
          <a:p>
            <a:r>
              <a:rPr lang="es-ES" sz="1400" dirty="0" smtClean="0">
                <a:latin typeface="Avenir Book"/>
                <a:cs typeface="Avenir Book"/>
              </a:rPr>
              <a:t>Foto Ministerio de Energía</a:t>
            </a:r>
            <a:endParaRPr lang="es-ES" sz="1400" dirty="0">
              <a:latin typeface="Avenir Book"/>
              <a:cs typeface="Avenir Book"/>
            </a:endParaRPr>
          </a:p>
        </p:txBody>
      </p:sp>
      <p:pic>
        <p:nvPicPr>
          <p:cNvPr id="3" name="Imagen 2"/>
          <p:cNvPicPr>
            <a:picLocks noChangeAspect="1"/>
          </p:cNvPicPr>
          <p:nvPr/>
        </p:nvPicPr>
        <p:blipFill>
          <a:blip r:embed="rId3"/>
          <a:stretch>
            <a:fillRect/>
          </a:stretch>
        </p:blipFill>
        <p:spPr>
          <a:xfrm>
            <a:off x="4664333" y="1222558"/>
            <a:ext cx="4088375" cy="5296888"/>
          </a:xfrm>
          <a:prstGeom prst="rect">
            <a:avLst/>
          </a:prstGeom>
        </p:spPr>
      </p:pic>
      <p:sp>
        <p:nvSpPr>
          <p:cNvPr id="10" name="Marcador de contenido 2"/>
          <p:cNvSpPr txBox="1">
            <a:spLocks/>
          </p:cNvSpPr>
          <p:nvPr/>
        </p:nvSpPr>
        <p:spPr>
          <a:xfrm>
            <a:off x="0" y="1830689"/>
            <a:ext cx="4180844" cy="438098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971550" lvl="2" indent="-514350" algn="just">
              <a:buFont typeface="+mj-lt"/>
              <a:buAutoNum type="romanUcPeriod"/>
            </a:pPr>
            <a:endParaRPr lang="es-ES_tradnl" sz="2400" dirty="0" smtClean="0">
              <a:solidFill>
                <a:srgbClr val="01043C"/>
              </a:solidFill>
              <a:latin typeface="Avenir Book"/>
              <a:ea typeface="ＭＳ Ｐゴシック" charset="0"/>
              <a:cs typeface="Avenir Book"/>
            </a:endParaRPr>
          </a:p>
          <a:p>
            <a:pPr marL="914400" lvl="2" indent="-457200">
              <a:buFont typeface="+mj-lt"/>
              <a:buAutoNum type="arabicPeriod"/>
            </a:pPr>
            <a:r>
              <a:rPr lang="es-ES_tradnl" sz="2400" dirty="0" smtClean="0">
                <a:solidFill>
                  <a:srgbClr val="01043C"/>
                </a:solidFill>
                <a:latin typeface="Avenir Book"/>
                <a:ea typeface="ＭＳ Ｐゴシック" charset="0"/>
                <a:cs typeface="Avenir Book"/>
              </a:rPr>
              <a:t>Perturbación de bosques y vegetación</a:t>
            </a:r>
          </a:p>
          <a:p>
            <a:pPr marL="914400" lvl="2" indent="-457200" algn="just">
              <a:buFont typeface="+mj-lt"/>
              <a:buAutoNum type="arabicPeriod"/>
            </a:pPr>
            <a:r>
              <a:rPr lang="es-ES_tradnl" sz="2400" dirty="0" smtClean="0">
                <a:solidFill>
                  <a:srgbClr val="01043C"/>
                </a:solidFill>
                <a:latin typeface="Avenir Book"/>
                <a:ea typeface="ＭＳ Ｐゴシック" charset="0"/>
                <a:cs typeface="Avenir Book"/>
              </a:rPr>
              <a:t>Suelos</a:t>
            </a:r>
          </a:p>
          <a:p>
            <a:pPr marL="914400" lvl="2" indent="-457200" algn="just">
              <a:buFont typeface="+mj-lt"/>
              <a:buAutoNum type="arabicPeriod"/>
            </a:pPr>
            <a:r>
              <a:rPr lang="es-ES_tradnl" sz="2400" dirty="0" smtClean="0">
                <a:solidFill>
                  <a:srgbClr val="01043C"/>
                </a:solidFill>
                <a:latin typeface="Avenir Book"/>
                <a:ea typeface="ＭＳ Ｐゴシック" charset="0"/>
                <a:cs typeface="Avenir Book"/>
              </a:rPr>
              <a:t>Fauna silvestre</a:t>
            </a:r>
          </a:p>
          <a:p>
            <a:pPr marL="914400" lvl="2" indent="-457200" algn="just">
              <a:buFont typeface="+mj-lt"/>
              <a:buAutoNum type="arabicPeriod"/>
            </a:pPr>
            <a:r>
              <a:rPr lang="es-ES_tradnl" sz="2400" dirty="0" smtClean="0">
                <a:solidFill>
                  <a:srgbClr val="01043C"/>
                </a:solidFill>
                <a:latin typeface="Avenir Book"/>
                <a:ea typeface="ＭＳ Ｐゴシック" charset="0"/>
                <a:cs typeface="Avenir Book"/>
              </a:rPr>
              <a:t>Agua</a:t>
            </a:r>
          </a:p>
          <a:p>
            <a:pPr marL="914400" lvl="2" indent="-457200" algn="just">
              <a:buFont typeface="+mj-lt"/>
              <a:buAutoNum type="arabicPeriod"/>
            </a:pPr>
            <a:r>
              <a:rPr lang="es-ES_tradnl" sz="2400" dirty="0" smtClean="0">
                <a:solidFill>
                  <a:srgbClr val="01043C"/>
                </a:solidFill>
                <a:latin typeface="Avenir Book"/>
                <a:ea typeface="ＭＳ Ｐゴシック" charset="0"/>
                <a:cs typeface="Avenir Book"/>
              </a:rPr>
              <a:t>Social y cultural</a:t>
            </a:r>
          </a:p>
          <a:p>
            <a:pPr lvl="1"/>
            <a:endParaRPr lang="es-CL" dirty="0"/>
          </a:p>
        </p:txBody>
      </p:sp>
    </p:spTree>
    <p:extLst>
      <p:ext uri="{BB962C8B-B14F-4D97-AF65-F5344CB8AC3E}">
        <p14:creationId xmlns:p14="http://schemas.microsoft.com/office/powerpoint/2010/main" val="2900484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La revoluci</a:t>
            </a:r>
            <a:r>
              <a:rPr lang="es-ES" dirty="0" smtClean="0">
                <a:solidFill>
                  <a:schemeClr val="tx2">
                    <a:lumMod val="75000"/>
                  </a:schemeClr>
                </a:solidFill>
                <a:latin typeface="Avenir Book"/>
                <a:cs typeface="Avenir Book"/>
              </a:rPr>
              <a:t>ón energética: Una paradoja ambiental</a:t>
            </a:r>
            <a:endParaRPr lang="es-CL" dirty="0">
              <a:solidFill>
                <a:schemeClr val="tx2">
                  <a:lumMod val="75000"/>
                </a:schemeClr>
              </a:solidFill>
              <a:latin typeface="Avenir Book"/>
              <a:cs typeface="Avenir Book"/>
            </a:endParaRPr>
          </a:p>
        </p:txBody>
      </p:sp>
      <p:pic>
        <p:nvPicPr>
          <p:cNvPr id="5" name="2 Imagen">
            <a:extLst>
              <a:ext uri="{FF2B5EF4-FFF2-40B4-BE49-F238E27FC236}">
                <a16:creationId xmlns:a16="http://schemas.microsoft.com/office/drawing/2014/main" xmlns="" id="{00000000-0008-0000-0C00-000003000000}"/>
              </a:ext>
            </a:extLst>
          </p:cNvPr>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5151911" y="1359646"/>
            <a:ext cx="3499036" cy="4840941"/>
          </a:xfrm>
          <a:prstGeom prst="rect">
            <a:avLst/>
          </a:prstGeom>
        </p:spPr>
      </p:pic>
      <p:sp>
        <p:nvSpPr>
          <p:cNvPr id="6" name="Rectángulo 5">
            <a:extLst>
              <a:ext uri="{FF2B5EF4-FFF2-40B4-BE49-F238E27FC236}">
                <a16:creationId xmlns:a16="http://schemas.microsoft.com/office/drawing/2014/main" xmlns="" id="{BBE82719-AD29-764A-9E3F-F377830723FB}"/>
              </a:ext>
            </a:extLst>
          </p:cNvPr>
          <p:cNvSpPr/>
          <p:nvPr/>
        </p:nvSpPr>
        <p:spPr>
          <a:xfrm>
            <a:off x="5232218" y="5961531"/>
            <a:ext cx="2522259" cy="507831"/>
          </a:xfrm>
          <a:prstGeom prst="rect">
            <a:avLst/>
          </a:prstGeom>
        </p:spPr>
        <p:txBody>
          <a:bodyPr wrap="square">
            <a:spAutoFit/>
          </a:bodyPr>
          <a:lstStyle/>
          <a:p>
            <a:r>
              <a:rPr lang="es-CL" sz="900" dirty="0"/>
              <a:t/>
            </a:r>
            <a:br>
              <a:rPr lang="es-CL" sz="900" dirty="0"/>
            </a:br>
            <a:r>
              <a:rPr lang="es-CL" sz="900" dirty="0">
                <a:solidFill>
                  <a:srgbClr val="212121"/>
                </a:solidFill>
                <a:latin typeface="arial" panose="020B0604020202020204" pitchFamily="34" charset="0"/>
              </a:rPr>
              <a:t>Potencial de energía renovable (fuente: informe final de PELP, 19 de febrero de 2018)</a:t>
            </a:r>
            <a:endParaRPr lang="es-CL" sz="900" dirty="0"/>
          </a:p>
        </p:txBody>
      </p:sp>
      <p:sp>
        <p:nvSpPr>
          <p:cNvPr id="7" name="Marcador de contenido 2"/>
          <p:cNvSpPr txBox="1">
            <a:spLocks/>
          </p:cNvSpPr>
          <p:nvPr/>
        </p:nvSpPr>
        <p:spPr>
          <a:xfrm>
            <a:off x="457198" y="1561111"/>
            <a:ext cx="4694713" cy="4803829"/>
          </a:xfrm>
          <a:prstGeom prst="rect">
            <a:avLst/>
          </a:prstGeom>
        </p:spPr>
        <p:txBody>
          <a:bodyPr vert="horz" lIns="91440" tIns="45720" rIns="91440" bIns="45720" rtlCol="0">
            <a:normAutofit lnSpcReduction="1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457200" lvl="2" indent="0" algn="just">
              <a:buNone/>
            </a:pPr>
            <a:endParaRPr lang="es-ES_tradnl" sz="2200" dirty="0" smtClean="0">
              <a:solidFill>
                <a:srgbClr val="01043C"/>
              </a:solidFill>
              <a:latin typeface="Avenir Book"/>
              <a:ea typeface="ＭＳ Ｐゴシック" charset="0"/>
              <a:cs typeface="Avenir Book"/>
            </a:endParaRPr>
          </a:p>
          <a:p>
            <a:pPr algn="just"/>
            <a:r>
              <a:rPr lang="es-ES" dirty="0" smtClean="0">
                <a:solidFill>
                  <a:srgbClr val="01043C"/>
                </a:solidFill>
                <a:latin typeface="Avenir Book"/>
                <a:ea typeface="ＭＳ Ｐゴシック" charset="0"/>
                <a:cs typeface="Avenir Book"/>
              </a:rPr>
              <a:t>El sistema de transmis</a:t>
            </a:r>
            <a:r>
              <a:rPr lang="es-ES" dirty="0" smtClean="0">
                <a:solidFill>
                  <a:srgbClr val="01043C"/>
                </a:solidFill>
                <a:latin typeface="Avenir Book"/>
                <a:ea typeface="ＭＳ Ｐゴシック" charset="0"/>
                <a:cs typeface="Avenir Book"/>
              </a:rPr>
              <a:t>ión crecerá en forma importante en los próximos años, por:</a:t>
            </a:r>
          </a:p>
          <a:p>
            <a:pPr lvl="1" algn="just"/>
            <a:r>
              <a:rPr lang="es-ES" dirty="0" smtClean="0">
                <a:solidFill>
                  <a:srgbClr val="01043C"/>
                </a:solidFill>
                <a:latin typeface="Avenir Book"/>
                <a:ea typeface="ＭＳ Ｐゴシック" charset="0"/>
                <a:cs typeface="Avenir Book"/>
              </a:rPr>
              <a:t>La inclusión de ERNC y la necesidad de transportar la energía del norte al centro-sur.</a:t>
            </a:r>
          </a:p>
          <a:p>
            <a:pPr lvl="1" algn="just"/>
            <a:r>
              <a:rPr lang="es-ES" dirty="0" smtClean="0">
                <a:solidFill>
                  <a:srgbClr val="01043C"/>
                </a:solidFill>
                <a:latin typeface="Avenir Book"/>
                <a:ea typeface="ＭＳ Ｐゴシック" charset="0"/>
                <a:cs typeface="Avenir Book"/>
              </a:rPr>
              <a:t>Los cambios regulatorios: incorporar holguras y mandato de expandir la transmisión zonal.</a:t>
            </a:r>
          </a:p>
          <a:p>
            <a:pPr lvl="1" algn="just"/>
            <a:r>
              <a:rPr lang="es-ES" dirty="0" smtClean="0">
                <a:solidFill>
                  <a:srgbClr val="01043C"/>
                </a:solidFill>
                <a:latin typeface="Avenir Book"/>
                <a:ea typeface="ＭＳ Ｐゴシック" charset="0"/>
                <a:cs typeface="Avenir Book"/>
              </a:rPr>
              <a:t>¿Desarrollo del potencial? Sólo la región de Tarapacá tiene un potencial solar equivalente a la capacidad instalada actual de EE.UU.</a:t>
            </a:r>
          </a:p>
          <a:p>
            <a:pPr lvl="1" algn="just"/>
            <a:endParaRPr lang="es-ES" dirty="0" smtClean="0">
              <a:solidFill>
                <a:srgbClr val="01043C"/>
              </a:solidFill>
              <a:latin typeface="Avenir Book"/>
              <a:ea typeface="ＭＳ Ｐゴシック" charset="0"/>
              <a:cs typeface="Avenir Book"/>
            </a:endParaRPr>
          </a:p>
          <a:p>
            <a:pPr marL="422910" indent="-514350" algn="just"/>
            <a:endParaRPr lang="es-ES" sz="2600" dirty="0" smtClean="0">
              <a:solidFill>
                <a:srgbClr val="01043C"/>
              </a:solidFill>
              <a:latin typeface="Avenir Book"/>
              <a:ea typeface="ＭＳ Ｐゴシック" charset="0"/>
              <a:cs typeface="Avenir Book"/>
            </a:endParaRPr>
          </a:p>
          <a:p>
            <a:pPr lvl="1"/>
            <a:endParaRPr lang="es-CL" dirty="0"/>
          </a:p>
        </p:txBody>
      </p:sp>
    </p:spTree>
    <p:extLst>
      <p:ext uri="{BB962C8B-B14F-4D97-AF65-F5344CB8AC3E}">
        <p14:creationId xmlns:p14="http://schemas.microsoft.com/office/powerpoint/2010/main" val="20506388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Una respuesta a la paradoja: El </a:t>
            </a:r>
            <a:r>
              <a:rPr lang="es-ES" dirty="0" smtClean="0">
                <a:solidFill>
                  <a:schemeClr val="tx2">
                    <a:lumMod val="75000"/>
                  </a:schemeClr>
                </a:solidFill>
                <a:latin typeface="Avenir Book"/>
                <a:cs typeface="Avenir Book"/>
              </a:rPr>
              <a:t>proyecto LIFE-Elia</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1" y="1553966"/>
            <a:ext cx="4337439" cy="4646201"/>
          </a:xfrm>
        </p:spPr>
        <p:txBody>
          <a:bodyPr>
            <a:normAutofit fontScale="92500" lnSpcReduction="10000"/>
          </a:bodyPr>
          <a:lstStyle/>
          <a:p>
            <a:pPr>
              <a:buClr>
                <a:schemeClr val="accent2">
                  <a:lumMod val="40000"/>
                  <a:lumOff val="60000"/>
                </a:schemeClr>
              </a:buClr>
            </a:pPr>
            <a:endParaRPr lang="en-US" dirty="0">
              <a:latin typeface="Avenir Book"/>
              <a:cs typeface="Avenir Book"/>
            </a:endParaRPr>
          </a:p>
          <a:p>
            <a:pPr algn="just">
              <a:buClr>
                <a:schemeClr val="accent2">
                  <a:lumMod val="40000"/>
                  <a:lumOff val="60000"/>
                </a:schemeClr>
              </a:buClr>
            </a:pPr>
            <a:r>
              <a:rPr lang="es-CL" dirty="0">
                <a:latin typeface="Avenir Book"/>
                <a:cs typeface="Avenir Book"/>
              </a:rPr>
              <a:t>P</a:t>
            </a:r>
            <a:r>
              <a:rPr lang="es-CL" dirty="0" smtClean="0">
                <a:latin typeface="Avenir Book"/>
                <a:cs typeface="Avenir Book"/>
              </a:rPr>
              <a:t>iloto se inici</a:t>
            </a:r>
            <a:r>
              <a:rPr lang="es-CL" dirty="0" smtClean="0">
                <a:latin typeface="Avenir Book"/>
                <a:cs typeface="Avenir Book"/>
              </a:rPr>
              <a:t>ó</a:t>
            </a:r>
            <a:r>
              <a:rPr lang="es-CL" dirty="0" smtClean="0">
                <a:latin typeface="Avenir Book"/>
                <a:cs typeface="Avenir Book"/>
              </a:rPr>
              <a:t> el 2011 y concluy</a:t>
            </a:r>
            <a:r>
              <a:rPr lang="es-CL" dirty="0" smtClean="0">
                <a:latin typeface="Avenir Book"/>
                <a:cs typeface="Avenir Book"/>
              </a:rPr>
              <a:t>ó en diciembre 2017</a:t>
            </a:r>
            <a:r>
              <a:rPr lang="es-CL" dirty="0" smtClean="0">
                <a:latin typeface="Avenir Book"/>
                <a:cs typeface="Avenir Book"/>
              </a:rPr>
              <a:t>. </a:t>
            </a:r>
            <a:endParaRPr lang="es-CL" dirty="0">
              <a:latin typeface="Avenir Book"/>
              <a:cs typeface="Avenir Book"/>
            </a:endParaRPr>
          </a:p>
          <a:p>
            <a:pPr algn="just">
              <a:buClr>
                <a:schemeClr val="accent2">
                  <a:lumMod val="40000"/>
                  <a:lumOff val="60000"/>
                </a:schemeClr>
              </a:buClr>
            </a:pPr>
            <a:r>
              <a:rPr lang="es-CL" dirty="0">
                <a:latin typeface="Avenir Book"/>
                <a:cs typeface="Avenir Book"/>
              </a:rPr>
              <a:t>Financiada por empresas de transmisión Elia (</a:t>
            </a:r>
            <a:r>
              <a:rPr lang="es-CL" dirty="0" smtClean="0">
                <a:latin typeface="Avenir Book"/>
                <a:cs typeface="Avenir Book"/>
              </a:rPr>
              <a:t>Belga, 22%), </a:t>
            </a:r>
            <a:r>
              <a:rPr lang="es-CL" dirty="0">
                <a:latin typeface="Avenir Book"/>
                <a:cs typeface="Avenir Book"/>
              </a:rPr>
              <a:t>RTE (</a:t>
            </a:r>
            <a:r>
              <a:rPr lang="es-CL" dirty="0" smtClean="0">
                <a:latin typeface="Avenir Book"/>
                <a:cs typeface="Avenir Book"/>
              </a:rPr>
              <a:t>Francia, 13%), </a:t>
            </a:r>
            <a:r>
              <a:rPr lang="es-CL" dirty="0">
                <a:latin typeface="Avenir Book"/>
                <a:cs typeface="Avenir Book"/>
              </a:rPr>
              <a:t>la Unión </a:t>
            </a:r>
            <a:r>
              <a:rPr lang="es-CL" dirty="0" smtClean="0">
                <a:latin typeface="Avenir Book"/>
                <a:cs typeface="Avenir Book"/>
              </a:rPr>
              <a:t>Europea (38%) </a:t>
            </a:r>
            <a:r>
              <a:rPr lang="es-CL" dirty="0">
                <a:latin typeface="Avenir Book"/>
                <a:cs typeface="Avenir Book"/>
              </a:rPr>
              <a:t>y la </a:t>
            </a:r>
            <a:r>
              <a:rPr lang="es-CL" dirty="0" smtClean="0">
                <a:latin typeface="Avenir Book"/>
                <a:cs typeface="Avenir Book"/>
              </a:rPr>
              <a:t>regi</a:t>
            </a:r>
            <a:r>
              <a:rPr lang="es-CL" dirty="0" smtClean="0">
                <a:latin typeface="Avenir Book"/>
                <a:cs typeface="Avenir Book"/>
              </a:rPr>
              <a:t>ón </a:t>
            </a:r>
            <a:r>
              <a:rPr lang="es-CL" dirty="0" smtClean="0">
                <a:latin typeface="Avenir Book"/>
                <a:cs typeface="Avenir Book"/>
              </a:rPr>
              <a:t>Belga </a:t>
            </a:r>
            <a:r>
              <a:rPr lang="es-CL" dirty="0">
                <a:latin typeface="Avenir Book"/>
                <a:cs typeface="Avenir Book"/>
              </a:rPr>
              <a:t>de </a:t>
            </a:r>
            <a:r>
              <a:rPr lang="es-CL" dirty="0" smtClean="0">
                <a:latin typeface="Avenir Book"/>
                <a:cs typeface="Avenir Book"/>
              </a:rPr>
              <a:t>Walloon (27%), por un total de €3.000.000.</a:t>
            </a:r>
            <a:endParaRPr lang="es-CL" dirty="0">
              <a:latin typeface="Avenir Book"/>
              <a:cs typeface="Avenir Book"/>
            </a:endParaRPr>
          </a:p>
          <a:p>
            <a:pPr algn="just">
              <a:buClr>
                <a:schemeClr val="accent2">
                  <a:lumMod val="40000"/>
                  <a:lumOff val="60000"/>
                </a:schemeClr>
              </a:buClr>
            </a:pPr>
            <a:r>
              <a:rPr lang="es-CL" dirty="0">
                <a:latin typeface="Avenir Book"/>
                <a:cs typeface="Avenir Book"/>
              </a:rPr>
              <a:t>Desarrollada en 28 sitios en Bélgica (155 km) y 7 en </a:t>
            </a:r>
            <a:r>
              <a:rPr lang="es-CL" dirty="0" smtClean="0">
                <a:latin typeface="Avenir Book"/>
                <a:cs typeface="Avenir Book"/>
              </a:rPr>
              <a:t>Francia (200 kms en total).</a:t>
            </a:r>
          </a:p>
          <a:p>
            <a:pPr algn="just">
              <a:buClr>
                <a:schemeClr val="accent2">
                  <a:lumMod val="40000"/>
                  <a:lumOff val="60000"/>
                </a:schemeClr>
              </a:buClr>
            </a:pPr>
            <a:r>
              <a:rPr lang="es-CL" dirty="0" smtClean="0">
                <a:latin typeface="Avenir Book"/>
                <a:cs typeface="Avenir Book"/>
              </a:rPr>
              <a:t>Con un equipo de 7 personas</a:t>
            </a:r>
            <a:endParaRPr lang="es-CL" dirty="0">
              <a:latin typeface="Avenir Book"/>
              <a:cs typeface="Avenir Book"/>
            </a:endParaRPr>
          </a:p>
          <a:p>
            <a:pPr>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pic>
        <p:nvPicPr>
          <p:cNvPr id="4" name="Imagen 3"/>
          <p:cNvPicPr>
            <a:picLocks noChangeAspect="1"/>
          </p:cNvPicPr>
          <p:nvPr/>
        </p:nvPicPr>
        <p:blipFill>
          <a:blip r:embed="rId3"/>
          <a:stretch>
            <a:fillRect/>
          </a:stretch>
        </p:blipFill>
        <p:spPr>
          <a:xfrm>
            <a:off x="5132058" y="1784617"/>
            <a:ext cx="3505200" cy="4000500"/>
          </a:xfrm>
          <a:prstGeom prst="rect">
            <a:avLst/>
          </a:prstGeom>
        </p:spPr>
      </p:pic>
    </p:spTree>
    <p:extLst>
      <p:ext uri="{BB962C8B-B14F-4D97-AF65-F5344CB8AC3E}">
        <p14:creationId xmlns:p14="http://schemas.microsoft.com/office/powerpoint/2010/main" val="81744831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El piloto LIFE-Elia</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1" y="1553966"/>
            <a:ext cx="7787469" cy="4646201"/>
          </a:xfrm>
        </p:spPr>
        <p:txBody>
          <a:bodyPr>
            <a:normAutofit fontScale="92500"/>
          </a:bodyPr>
          <a:lstStyle/>
          <a:p>
            <a:pPr marL="457200" lvl="2" indent="0" algn="just">
              <a:buNone/>
            </a:pPr>
            <a:endParaRPr lang="en-US" dirty="0">
              <a:latin typeface="Avenir Book"/>
              <a:cs typeface="Avenir Book"/>
            </a:endParaRPr>
          </a:p>
          <a:p>
            <a:pPr algn="just">
              <a:buClr>
                <a:schemeClr val="accent2">
                  <a:lumMod val="40000"/>
                  <a:lumOff val="60000"/>
                </a:schemeClr>
              </a:buClr>
            </a:pPr>
            <a:r>
              <a:rPr lang="es-CL" dirty="0" smtClean="0">
                <a:latin typeface="Avenir Book"/>
                <a:cs typeface="Avenir Book"/>
              </a:rPr>
              <a:t>El objetivo del proyecto fue transformar las rutas ocupadas por líneas de transmisión en corredores ecológicos.</a:t>
            </a:r>
          </a:p>
          <a:p>
            <a:pPr algn="just">
              <a:buClr>
                <a:schemeClr val="accent2">
                  <a:lumMod val="40000"/>
                  <a:lumOff val="60000"/>
                </a:schemeClr>
              </a:buClr>
            </a:pPr>
            <a:r>
              <a:rPr lang="es-CL" dirty="0" smtClean="0">
                <a:latin typeface="Avenir Book"/>
                <a:cs typeface="Avenir Book"/>
              </a:rPr>
              <a:t>La hipótesis de trabajo fue que mantener las líneas de tnrasmisión desprovistas de árboles, aunque importante por razones de seguridad, es costoso y crea una “tierra de nadie” de la que nadie se puede beneficiar. </a:t>
            </a:r>
          </a:p>
          <a:p>
            <a:pPr algn="just">
              <a:buClr>
                <a:schemeClr val="accent2">
                  <a:lumMod val="40000"/>
                  <a:lumOff val="60000"/>
                </a:schemeClr>
              </a:buClr>
            </a:pPr>
            <a:r>
              <a:rPr lang="es-CL" dirty="0">
                <a:latin typeface="Avenir Book"/>
                <a:cs typeface="Avenir Book"/>
              </a:rPr>
              <a:t>El piloto consistió en reemplazar las </a:t>
            </a:r>
            <a:r>
              <a:rPr lang="es-CL" dirty="0" smtClean="0">
                <a:latin typeface="Avenir Book"/>
                <a:cs typeface="Avenir Book"/>
              </a:rPr>
              <a:t>t</a:t>
            </a:r>
            <a:r>
              <a:rPr lang="es-CL" dirty="0" smtClean="0">
                <a:latin typeface="Avenir Book"/>
                <a:cs typeface="Avenir Book"/>
              </a:rPr>
              <a:t>é</a:t>
            </a:r>
            <a:r>
              <a:rPr lang="es-CL" dirty="0" smtClean="0">
                <a:latin typeface="Avenir Book"/>
                <a:cs typeface="Avenir Book"/>
              </a:rPr>
              <a:t>cnicas </a:t>
            </a:r>
            <a:r>
              <a:rPr lang="es-CL" dirty="0">
                <a:latin typeface="Avenir Book"/>
                <a:cs typeface="Avenir Book"/>
              </a:rPr>
              <a:t>tradicionales de manejo de vegetación (cortar y </a:t>
            </a:r>
            <a:r>
              <a:rPr lang="es-CL" dirty="0" smtClean="0">
                <a:latin typeface="Avenir Book"/>
                <a:cs typeface="Avenir Book"/>
              </a:rPr>
              <a:t>podar </a:t>
            </a:r>
            <a:r>
              <a:rPr lang="es-CL" dirty="0">
                <a:latin typeface="Avenir Book"/>
                <a:cs typeface="Avenir Book"/>
              </a:rPr>
              <a:t>árboles), por la ejecución de 7 </a:t>
            </a:r>
            <a:r>
              <a:rPr lang="es-CL" dirty="0" smtClean="0">
                <a:latin typeface="Avenir Book"/>
                <a:cs typeface="Avenir Book"/>
              </a:rPr>
              <a:t>intervenciones elegidas </a:t>
            </a:r>
            <a:r>
              <a:rPr lang="es-CL" dirty="0">
                <a:latin typeface="Avenir Book"/>
                <a:cs typeface="Avenir Book"/>
              </a:rPr>
              <a:t>según las </a:t>
            </a:r>
            <a:r>
              <a:rPr lang="es-CL" dirty="0" smtClean="0">
                <a:latin typeface="Avenir Book"/>
                <a:cs typeface="Avenir Book"/>
              </a:rPr>
              <a:t>caracter</a:t>
            </a:r>
            <a:r>
              <a:rPr lang="es-CL" dirty="0" smtClean="0">
                <a:latin typeface="Avenir Book"/>
                <a:cs typeface="Avenir Book"/>
              </a:rPr>
              <a:t>í</a:t>
            </a:r>
            <a:r>
              <a:rPr lang="es-CL" dirty="0" smtClean="0">
                <a:latin typeface="Avenir Book"/>
                <a:cs typeface="Avenir Book"/>
              </a:rPr>
              <a:t>sticas </a:t>
            </a:r>
            <a:r>
              <a:rPr lang="es-CL" dirty="0">
                <a:latin typeface="Avenir Book"/>
                <a:cs typeface="Avenir Book"/>
              </a:rPr>
              <a:t>de la flora y fauna </a:t>
            </a:r>
            <a:r>
              <a:rPr lang="es-CL" dirty="0" smtClean="0">
                <a:latin typeface="Avenir Book"/>
                <a:cs typeface="Avenir Book"/>
              </a:rPr>
              <a:t>locales, </a:t>
            </a:r>
            <a:r>
              <a:rPr lang="es-CL" dirty="0">
                <a:latin typeface="Avenir Book"/>
                <a:cs typeface="Avenir Book"/>
              </a:rPr>
              <a:t>y el interés de la comunidad.</a:t>
            </a:r>
          </a:p>
          <a:p>
            <a:pPr algn="just">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spTree>
    <p:extLst>
      <p:ext uri="{BB962C8B-B14F-4D97-AF65-F5344CB8AC3E}">
        <p14:creationId xmlns:p14="http://schemas.microsoft.com/office/powerpoint/2010/main" val="8156316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Bordes de bosques y Plantaciones</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1" y="1553966"/>
            <a:ext cx="4242658" cy="4986490"/>
          </a:xfrm>
        </p:spPr>
        <p:txBody>
          <a:bodyPr>
            <a:normAutofit fontScale="92500"/>
          </a:bodyPr>
          <a:lstStyle/>
          <a:p>
            <a:pPr>
              <a:buClr>
                <a:schemeClr val="accent2">
                  <a:lumMod val="40000"/>
                  <a:lumOff val="60000"/>
                </a:schemeClr>
              </a:buClr>
            </a:pPr>
            <a:endParaRPr lang="en-US" dirty="0">
              <a:latin typeface="Avenir Book"/>
              <a:cs typeface="Avenir Book"/>
            </a:endParaRPr>
          </a:p>
          <a:p>
            <a:pPr algn="just">
              <a:buClr>
                <a:schemeClr val="accent2">
                  <a:lumMod val="40000"/>
                  <a:lumOff val="60000"/>
                </a:schemeClr>
              </a:buClr>
            </a:pPr>
            <a:r>
              <a:rPr lang="es-CL" dirty="0" smtClean="0">
                <a:latin typeface="Avenir Book"/>
                <a:cs typeface="Avenir Book"/>
              </a:rPr>
              <a:t>En zonas boscosas se implementaron dos intervenciones con la misma l</a:t>
            </a:r>
            <a:r>
              <a:rPr lang="es-CL" dirty="0" smtClean="0">
                <a:latin typeface="Avenir Book"/>
                <a:cs typeface="Avenir Book"/>
              </a:rPr>
              <a:t>ógica, plantar vegetación baja, y por lo tanto, segura, que impedirá el crecimiento de árboles que puedan poner en peligro las líneas.</a:t>
            </a:r>
          </a:p>
          <a:p>
            <a:pPr algn="just">
              <a:buClr>
                <a:schemeClr val="accent2">
                  <a:lumMod val="40000"/>
                  <a:lumOff val="60000"/>
                </a:schemeClr>
              </a:buClr>
            </a:pPr>
            <a:r>
              <a:rPr lang="es-CL" dirty="0" smtClean="0">
                <a:latin typeface="Avenir Book"/>
                <a:cs typeface="Avenir Book"/>
              </a:rPr>
              <a:t>En las plantaciones de huertas se utilizaron especies locales, las cuales tiene un valor de conservación por estar protegidas.</a:t>
            </a:r>
            <a:endParaRPr lang="es-CL" dirty="0">
              <a:latin typeface="Avenir Book"/>
              <a:cs typeface="Avenir Book"/>
            </a:endParaRPr>
          </a:p>
          <a:p>
            <a:pPr>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pic>
        <p:nvPicPr>
          <p:cNvPr id="4" name="Picture 7" descr="vergers3.jpg"/>
          <p:cNvPicPr>
            <a:picLocks noChangeAspect="1"/>
          </p:cNvPicPr>
          <p:nvPr/>
        </p:nvPicPr>
        <p:blipFill rotWithShape="1">
          <a:blip r:embed="rId3">
            <a:extLst>
              <a:ext uri="{28A0092B-C50C-407E-A947-70E740481C1C}">
                <a14:useLocalDpi xmlns:a14="http://schemas.microsoft.com/office/drawing/2010/main" val="0"/>
              </a:ext>
            </a:extLst>
          </a:blip>
          <a:srcRect b="30424"/>
          <a:stretch/>
        </p:blipFill>
        <p:spPr bwMode="auto">
          <a:xfrm>
            <a:off x="4783142" y="2397403"/>
            <a:ext cx="4059063" cy="222540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7234476" y="4284253"/>
            <a:ext cx="2049057" cy="338554"/>
          </a:xfrm>
          <a:prstGeom prst="rect">
            <a:avLst/>
          </a:prstGeom>
          <a:noFill/>
        </p:spPr>
        <p:txBody>
          <a:bodyPr wrap="square" rtlCol="0">
            <a:spAutoFit/>
          </a:bodyPr>
          <a:lstStyle/>
          <a:p>
            <a:r>
              <a:rPr lang="es-ES_tradnl" sz="1600" b="1" u="sng" dirty="0" smtClean="0">
                <a:solidFill>
                  <a:schemeClr val="bg1"/>
                </a:solidFill>
                <a:latin typeface="Avenir Book" charset="0"/>
                <a:ea typeface="Avenir Book" charset="0"/>
                <a:cs typeface="Avenir Book" charset="0"/>
              </a:rPr>
              <a:t>Fuente</a:t>
            </a:r>
            <a:r>
              <a:rPr lang="es-ES_tradnl" sz="1600" b="1" dirty="0" smtClean="0">
                <a:solidFill>
                  <a:schemeClr val="bg1"/>
                </a:solidFill>
                <a:latin typeface="Avenir Book" charset="0"/>
                <a:ea typeface="Avenir Book" charset="0"/>
                <a:cs typeface="Avenir Book" charset="0"/>
              </a:rPr>
              <a:t>: Life-Elia</a:t>
            </a:r>
            <a:endParaRPr lang="es-ES_tradnl" sz="1600" b="1" dirty="0">
              <a:solidFill>
                <a:schemeClr val="bg1"/>
              </a:solidFill>
              <a:latin typeface="Avenir Book" charset="0"/>
              <a:ea typeface="Avenir Book" charset="0"/>
              <a:cs typeface="Avenir Book" charset="0"/>
            </a:endParaRPr>
          </a:p>
        </p:txBody>
      </p:sp>
    </p:spTree>
    <p:extLst>
      <p:ext uri="{BB962C8B-B14F-4D97-AF65-F5344CB8AC3E}">
        <p14:creationId xmlns:p14="http://schemas.microsoft.com/office/powerpoint/2010/main" val="131468651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Bordes de Bosques y Plantaciones</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1" y="1553966"/>
            <a:ext cx="2915724" cy="4646201"/>
          </a:xfrm>
        </p:spPr>
        <p:txBody>
          <a:bodyPr>
            <a:normAutofit/>
          </a:bodyPr>
          <a:lstStyle/>
          <a:p>
            <a:pPr>
              <a:buClr>
                <a:schemeClr val="accent2">
                  <a:lumMod val="40000"/>
                  <a:lumOff val="60000"/>
                </a:schemeClr>
              </a:buClr>
            </a:pPr>
            <a:endParaRPr lang="en-US" dirty="0">
              <a:latin typeface="Avenir Book"/>
              <a:cs typeface="Avenir Book"/>
            </a:endParaRPr>
          </a:p>
          <a:p>
            <a:pPr algn="just">
              <a:buClr>
                <a:schemeClr val="accent2">
                  <a:lumMod val="40000"/>
                  <a:lumOff val="60000"/>
                </a:schemeClr>
              </a:buClr>
            </a:pPr>
            <a:r>
              <a:rPr lang="es-CL" dirty="0" smtClean="0">
                <a:latin typeface="Avenir Book"/>
                <a:cs typeface="Avenir Book"/>
              </a:rPr>
              <a:t>Los bordes de bosque favorecen la biodiversidad, ayudan a integrar las l</a:t>
            </a:r>
            <a:r>
              <a:rPr lang="es-CL" dirty="0" smtClean="0">
                <a:latin typeface="Avenir Book"/>
                <a:cs typeface="Avenir Book"/>
              </a:rPr>
              <a:t>íneas al paisaje y protegen a los árboles del viento.</a:t>
            </a:r>
            <a:r>
              <a:rPr lang="es-CL" dirty="0" smtClean="0">
                <a:latin typeface="Avenir Book"/>
                <a:cs typeface="Avenir Book"/>
              </a:rPr>
              <a:t> </a:t>
            </a:r>
            <a:endParaRPr lang="es-CL" dirty="0">
              <a:latin typeface="Avenir Book"/>
              <a:cs typeface="Avenir Book"/>
            </a:endParaRPr>
          </a:p>
          <a:p>
            <a:pPr>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pic>
        <p:nvPicPr>
          <p:cNvPr id="5" name="Imagen 4">
            <a:extLst>
              <a:ext uri="{FF2B5EF4-FFF2-40B4-BE49-F238E27FC236}">
                <a16:creationId xmlns:a16="http://schemas.microsoft.com/office/drawing/2014/main" xmlns="" id="{7371D9F7-1C4C-3745-804C-40FCA497BD4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578708" y="1553966"/>
            <a:ext cx="5278438" cy="4693920"/>
          </a:xfrm>
          <a:prstGeom prst="rect">
            <a:avLst/>
          </a:prstGeom>
          <a:noFill/>
          <a:ln>
            <a:noFill/>
          </a:ln>
        </p:spPr>
      </p:pic>
      <p:sp>
        <p:nvSpPr>
          <p:cNvPr id="7" name="CuadroTexto 6"/>
          <p:cNvSpPr txBox="1"/>
          <p:nvPr/>
        </p:nvSpPr>
        <p:spPr>
          <a:xfrm>
            <a:off x="6500781" y="6253669"/>
            <a:ext cx="2049057" cy="338554"/>
          </a:xfrm>
          <a:prstGeom prst="rect">
            <a:avLst/>
          </a:prstGeom>
          <a:noFill/>
        </p:spPr>
        <p:txBody>
          <a:bodyPr wrap="square" rtlCol="0">
            <a:spAutoFit/>
          </a:bodyPr>
          <a:lstStyle/>
          <a:p>
            <a:r>
              <a:rPr lang="es-ES_tradnl" sz="1600" b="1" dirty="0" smtClean="0">
                <a:latin typeface="Avenir Book" charset="0"/>
                <a:ea typeface="Avenir Book" charset="0"/>
                <a:cs typeface="Avenir Book" charset="0"/>
              </a:rPr>
              <a:t>Fuente: Life-Elia</a:t>
            </a:r>
            <a:endParaRPr lang="es-ES_tradnl" sz="1600" b="1" dirty="0">
              <a:latin typeface="Avenir Book" charset="0"/>
              <a:ea typeface="Avenir Book" charset="0"/>
              <a:cs typeface="Avenir Book" charset="0"/>
            </a:endParaRPr>
          </a:p>
        </p:txBody>
      </p:sp>
    </p:spTree>
    <p:extLst>
      <p:ext uri="{BB962C8B-B14F-4D97-AF65-F5344CB8AC3E}">
        <p14:creationId xmlns:p14="http://schemas.microsoft.com/office/powerpoint/2010/main" val="270816798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10966"/>
            <a:ext cx="8385006" cy="1143000"/>
          </a:xfrm>
        </p:spPr>
        <p:txBody>
          <a:bodyPr>
            <a:noAutofit/>
          </a:bodyPr>
          <a:lstStyle/>
          <a:p>
            <a:r>
              <a:rPr lang="es-ES" dirty="0" smtClean="0">
                <a:solidFill>
                  <a:schemeClr val="tx2">
                    <a:lumMod val="75000"/>
                  </a:schemeClr>
                </a:solidFill>
                <a:latin typeface="Avenir Book"/>
                <a:cs typeface="Avenir Book"/>
              </a:rPr>
              <a:t>Restauraci</a:t>
            </a:r>
            <a:r>
              <a:rPr lang="es-ES" dirty="0" smtClean="0">
                <a:solidFill>
                  <a:schemeClr val="tx2">
                    <a:lumMod val="75000"/>
                  </a:schemeClr>
                </a:solidFill>
                <a:latin typeface="Avenir Book"/>
                <a:cs typeface="Avenir Book"/>
              </a:rPr>
              <a:t>ón de </a:t>
            </a:r>
            <a:r>
              <a:rPr lang="es-ES" dirty="0" err="1" smtClean="0">
                <a:solidFill>
                  <a:schemeClr val="tx2">
                    <a:lumMod val="75000"/>
                  </a:schemeClr>
                </a:solidFill>
                <a:latin typeface="Avenir Book"/>
                <a:cs typeface="Avenir Book"/>
              </a:rPr>
              <a:t>habitats</a:t>
            </a:r>
            <a:r>
              <a:rPr lang="es-ES" dirty="0" smtClean="0">
                <a:solidFill>
                  <a:schemeClr val="tx2">
                    <a:lumMod val="75000"/>
                  </a:schemeClr>
                </a:solidFill>
                <a:latin typeface="Avenir Book"/>
                <a:cs typeface="Avenir Book"/>
              </a:rPr>
              <a:t> naturales y pastoreo</a:t>
            </a:r>
            <a:endParaRPr lang="es-CL" dirty="0">
              <a:solidFill>
                <a:schemeClr val="tx2">
                  <a:lumMod val="75000"/>
                </a:schemeClr>
              </a:solidFill>
              <a:latin typeface="Avenir Book"/>
              <a:cs typeface="Avenir Book"/>
            </a:endParaRPr>
          </a:p>
        </p:txBody>
      </p:sp>
      <p:sp>
        <p:nvSpPr>
          <p:cNvPr id="8" name="Marcador de contenido 2"/>
          <p:cNvSpPr>
            <a:spLocks noGrp="1"/>
          </p:cNvSpPr>
          <p:nvPr>
            <p:ph idx="1"/>
          </p:nvPr>
        </p:nvSpPr>
        <p:spPr>
          <a:xfrm>
            <a:off x="458480" y="1553966"/>
            <a:ext cx="4053755" cy="4646201"/>
          </a:xfrm>
        </p:spPr>
        <p:txBody>
          <a:bodyPr>
            <a:normAutofit/>
          </a:bodyPr>
          <a:lstStyle/>
          <a:p>
            <a:pPr>
              <a:buClr>
                <a:schemeClr val="accent2">
                  <a:lumMod val="40000"/>
                  <a:lumOff val="60000"/>
                </a:schemeClr>
              </a:buClr>
            </a:pPr>
            <a:endParaRPr lang="en-US" dirty="0">
              <a:latin typeface="Avenir Book"/>
              <a:cs typeface="Avenir Book"/>
            </a:endParaRPr>
          </a:p>
          <a:p>
            <a:pPr algn="just">
              <a:buClr>
                <a:schemeClr val="accent2">
                  <a:lumMod val="40000"/>
                  <a:lumOff val="60000"/>
                </a:schemeClr>
              </a:buClr>
            </a:pPr>
            <a:r>
              <a:rPr lang="es-CL" dirty="0" smtClean="0">
                <a:latin typeface="Avenir Book"/>
                <a:cs typeface="Avenir Book"/>
              </a:rPr>
              <a:t>En </a:t>
            </a:r>
            <a:r>
              <a:rPr lang="es-CL" dirty="0" smtClean="0">
                <a:latin typeface="Avenir Book"/>
                <a:cs typeface="Avenir Book"/>
              </a:rPr>
              <a:t>áreas abiertas, se restauraron habitats naturales protegidos en la Unión Europea, y se cerró el corredor para el pastoreo.</a:t>
            </a:r>
          </a:p>
          <a:p>
            <a:pPr algn="just">
              <a:buClr>
                <a:schemeClr val="accent2">
                  <a:lumMod val="40000"/>
                  <a:lumOff val="60000"/>
                </a:schemeClr>
              </a:buClr>
            </a:pPr>
            <a:r>
              <a:rPr lang="es-CL" dirty="0" smtClean="0">
                <a:latin typeface="Avenir Book"/>
                <a:cs typeface="Avenir Book"/>
              </a:rPr>
              <a:t>Esto último requiere la colaboración de vecinos</a:t>
            </a:r>
            <a:endParaRPr lang="es-CL" dirty="0">
              <a:latin typeface="Avenir Book"/>
              <a:cs typeface="Avenir Book"/>
            </a:endParaRPr>
          </a:p>
          <a:p>
            <a:pPr>
              <a:buClr>
                <a:schemeClr val="accent2">
                  <a:lumMod val="40000"/>
                  <a:lumOff val="60000"/>
                </a:schemeClr>
              </a:buClr>
            </a:pPr>
            <a:endParaRPr lang="es-CL" dirty="0">
              <a:latin typeface="Avenir Book"/>
              <a:cs typeface="Avenir Book"/>
            </a:endParaRPr>
          </a:p>
          <a:p>
            <a:pPr>
              <a:buClr>
                <a:schemeClr val="accent2">
                  <a:lumMod val="40000"/>
                  <a:lumOff val="60000"/>
                </a:schemeClr>
              </a:buClr>
            </a:pPr>
            <a:endParaRPr lang="en-US" dirty="0">
              <a:latin typeface="Avenir Book"/>
              <a:cs typeface="Avenir Book"/>
            </a:endParaRPr>
          </a:p>
          <a:p>
            <a:pPr lvl="1">
              <a:buClr>
                <a:schemeClr val="accent2">
                  <a:lumMod val="40000"/>
                  <a:lumOff val="60000"/>
                </a:schemeClr>
              </a:buClr>
            </a:pPr>
            <a:endParaRPr lang="en-US" dirty="0">
              <a:latin typeface="Avenir Book"/>
              <a:cs typeface="Avenir Book"/>
            </a:endParaRPr>
          </a:p>
          <a:p>
            <a:pPr>
              <a:buClr>
                <a:schemeClr val="accent2">
                  <a:lumMod val="40000"/>
                  <a:lumOff val="60000"/>
                </a:schemeClr>
              </a:buClr>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a:p>
            <a:pPr marL="514350" indent="-514350">
              <a:buClr>
                <a:schemeClr val="accent2">
                  <a:lumMod val="40000"/>
                  <a:lumOff val="60000"/>
                </a:schemeClr>
              </a:buClr>
              <a:buFont typeface="+mj-ea"/>
              <a:buAutoNum type="circleNumDbPlain"/>
            </a:pPr>
            <a:endParaRPr lang="en-US" dirty="0">
              <a:latin typeface="Avenir Book"/>
              <a:cs typeface="Avenir Book"/>
            </a:endParaRPr>
          </a:p>
        </p:txBody>
      </p:sp>
      <p:pic>
        <p:nvPicPr>
          <p:cNvPr id="6" name="Picture 9" descr="land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42866" y="1866553"/>
            <a:ext cx="3695523" cy="2453944"/>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pic>
      <p:pic>
        <p:nvPicPr>
          <p:cNvPr id="7" name="Picture 13" descr="Bassée_highland sous la ligne B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2867" y="4066214"/>
            <a:ext cx="3695523" cy="2451364"/>
          </a:xfrm>
          <a:prstGeom prst="rect">
            <a:avLst/>
          </a:prstGeom>
          <a:ln>
            <a:solidFill>
              <a:schemeClr val="tx1"/>
            </a:solidFill>
          </a:ln>
        </p:spPr>
      </p:pic>
      <p:sp>
        <p:nvSpPr>
          <p:cNvPr id="9" name="CuadroTexto 8"/>
          <p:cNvSpPr txBox="1"/>
          <p:nvPr/>
        </p:nvSpPr>
        <p:spPr>
          <a:xfrm>
            <a:off x="6836400" y="3696555"/>
            <a:ext cx="2049057" cy="338554"/>
          </a:xfrm>
          <a:prstGeom prst="rect">
            <a:avLst/>
          </a:prstGeom>
          <a:noFill/>
        </p:spPr>
        <p:txBody>
          <a:bodyPr wrap="square" rtlCol="0">
            <a:spAutoFit/>
          </a:bodyPr>
          <a:lstStyle/>
          <a:p>
            <a:r>
              <a:rPr lang="es-ES_tradnl" sz="1600" b="1" dirty="0" smtClean="0">
                <a:solidFill>
                  <a:schemeClr val="bg1"/>
                </a:solidFill>
                <a:latin typeface="Avenir Book" charset="0"/>
                <a:ea typeface="Avenir Book" charset="0"/>
                <a:cs typeface="Avenir Book" charset="0"/>
              </a:rPr>
              <a:t>Fuente: Life-Elia</a:t>
            </a:r>
            <a:endParaRPr lang="es-ES_tradnl" sz="1600" b="1" dirty="0">
              <a:solidFill>
                <a:schemeClr val="bg1"/>
              </a:solidFill>
              <a:latin typeface="Avenir Book" charset="0"/>
              <a:ea typeface="Avenir Book" charset="0"/>
              <a:cs typeface="Avenir Book" charset="0"/>
            </a:endParaRPr>
          </a:p>
        </p:txBody>
      </p:sp>
      <p:sp>
        <p:nvSpPr>
          <p:cNvPr id="10" name="CuadroTexto 9"/>
          <p:cNvSpPr txBox="1"/>
          <p:nvPr/>
        </p:nvSpPr>
        <p:spPr>
          <a:xfrm>
            <a:off x="6817444" y="6180053"/>
            <a:ext cx="2049057" cy="338554"/>
          </a:xfrm>
          <a:prstGeom prst="rect">
            <a:avLst/>
          </a:prstGeom>
          <a:noFill/>
        </p:spPr>
        <p:txBody>
          <a:bodyPr wrap="square" rtlCol="0">
            <a:spAutoFit/>
          </a:bodyPr>
          <a:lstStyle/>
          <a:p>
            <a:r>
              <a:rPr lang="es-ES_tradnl" sz="1600" b="1" dirty="0" smtClean="0">
                <a:solidFill>
                  <a:schemeClr val="bg1"/>
                </a:solidFill>
                <a:latin typeface="Avenir Book" charset="0"/>
                <a:ea typeface="Avenir Book" charset="0"/>
                <a:cs typeface="Avenir Book" charset="0"/>
              </a:rPr>
              <a:t>Fuente: Life-Elia</a:t>
            </a:r>
            <a:endParaRPr lang="es-ES_tradnl" sz="1600" b="1" dirty="0">
              <a:solidFill>
                <a:schemeClr val="bg1"/>
              </a:solidFill>
              <a:latin typeface="Avenir Book" charset="0"/>
              <a:ea typeface="Avenir Book" charset="0"/>
              <a:cs typeface="Avenir Book" charset="0"/>
            </a:endParaRPr>
          </a:p>
        </p:txBody>
      </p:sp>
    </p:spTree>
    <p:extLst>
      <p:ext uri="{BB962C8B-B14F-4D97-AF65-F5344CB8AC3E}">
        <p14:creationId xmlns:p14="http://schemas.microsoft.com/office/powerpoint/2010/main" val="35702441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Claridad.thmx</Template>
  <TotalTime>4581</TotalTime>
  <Words>1861</Words>
  <Application>Microsoft Macintosh PowerPoint</Application>
  <PresentationFormat>Presentación en pantalla (4:3)</PresentationFormat>
  <Paragraphs>208</Paragraphs>
  <Slides>18</Slides>
  <Notes>18</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Claridad</vt:lpstr>
      <vt:lpstr>Corredores sustentables:  Integrando prácticas de infraestructura verde en la expansión y mantenimiento de la transmisión en Chile. </vt:lpstr>
      <vt:lpstr>Un extenso sistema y creciendo</vt:lpstr>
      <vt:lpstr>Con un impacto ambiental y social relevante</vt:lpstr>
      <vt:lpstr>La revolución energética: Una paradoja ambiental</vt:lpstr>
      <vt:lpstr>Una respuesta a la paradoja: El proyecto LIFE-Elia</vt:lpstr>
      <vt:lpstr>El piloto LIFE-Elia</vt:lpstr>
      <vt:lpstr>Bordes de bosques y Plantaciones</vt:lpstr>
      <vt:lpstr>Bordes de Bosques y Plantaciones</vt:lpstr>
      <vt:lpstr>Restauración de habitats naturales y pastoreo</vt:lpstr>
      <vt:lpstr>LIFE-Elia: 5 beneficios</vt:lpstr>
      <vt:lpstr>Más costo-efectivo que el sistema tradicional</vt:lpstr>
      <vt:lpstr>Como LIFE-Elia, otros: “IVM”</vt:lpstr>
      <vt:lpstr>Mejorando la huella ambiental </vt:lpstr>
      <vt:lpstr>Implementando IVM en Chile</vt:lpstr>
      <vt:lpstr>Implementando IVM en Chile</vt:lpstr>
      <vt:lpstr>Beneficios IVM y el SEIA</vt:lpstr>
      <vt:lpstr>La Revolución Energética</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Manríquez</dc:creator>
  <cp:lastModifiedBy>Daniela Martínez</cp:lastModifiedBy>
  <cp:revision>286</cp:revision>
  <dcterms:created xsi:type="dcterms:W3CDTF">2016-03-09T15:57:04Z</dcterms:created>
  <dcterms:modified xsi:type="dcterms:W3CDTF">2018-08-30T05:37:30Z</dcterms:modified>
</cp:coreProperties>
</file>