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72" r:id="rId3"/>
    <p:sldId id="290" r:id="rId4"/>
    <p:sldId id="297" r:id="rId5"/>
    <p:sldId id="298" r:id="rId6"/>
    <p:sldId id="299" r:id="rId7"/>
    <p:sldId id="293" r:id="rId8"/>
    <p:sldId id="295" r:id="rId9"/>
    <p:sldId id="280" r:id="rId10"/>
    <p:sldId id="292" r:id="rId11"/>
    <p:sldId id="300" r:id="rId12"/>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Gutiérrez Rivera" initials="DGR" lastIdx="1" clrIdx="0">
    <p:extLst>
      <p:ext uri="{19B8F6BF-5375-455C-9EA6-DF929625EA0E}">
        <p15:presenceInfo xmlns:p15="http://schemas.microsoft.com/office/powerpoint/2012/main" userId="eaffe9ed7485ed17" providerId="Windows Live"/>
      </p:ext>
    </p:extLst>
  </p:cmAuthor>
  <p:cmAuthor id="2" name="Gabriel Mauricio Olguin Parada" initials="GMOP" lastIdx="4" clrIdx="1">
    <p:extLst>
      <p:ext uri="{19B8F6BF-5375-455C-9EA6-DF929625EA0E}">
        <p15:presenceInfo xmlns:p15="http://schemas.microsoft.com/office/powerpoint/2012/main" userId="S-1-5-21-1464073655-4157126374-3117279030-45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5401" autoAdjust="0"/>
  </p:normalViewPr>
  <p:slideViewPr>
    <p:cSldViewPr snapToGrid="0">
      <p:cViewPr varScale="1">
        <p:scale>
          <a:sx n="70" d="100"/>
          <a:sy n="70" d="100"/>
        </p:scale>
        <p:origin x="73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092402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367412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65072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354348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12324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4112854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2383105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155983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283899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FE11BA2-69CE-43A4-86B3-5BE79BEDF2C4}" type="datetimeFigureOut">
              <a:rPr lang="es-CL" smtClean="0"/>
              <a:t>30-08-2018</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029590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FE11BA2-69CE-43A4-86B3-5BE79BEDF2C4}"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6743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FE11BA2-69CE-43A4-86B3-5BE79BEDF2C4}" type="datetimeFigureOut">
              <a:rPr lang="es-CL" smtClean="0"/>
              <a:t>30-08-2018</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517916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FE11BA2-69CE-43A4-86B3-5BE79BEDF2C4}" type="datetimeFigureOut">
              <a:rPr lang="es-CL" smtClean="0"/>
              <a:t>30-08-2018</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73152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E11BA2-69CE-43A4-86B3-5BE79BEDF2C4}" type="datetimeFigureOut">
              <a:rPr lang="es-CL" smtClean="0"/>
              <a:t>30-08-2018</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3893463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FE11BA2-69CE-43A4-86B3-5BE79BEDF2C4}"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1006666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FE11BA2-69CE-43A4-86B3-5BE79BEDF2C4}" type="datetimeFigureOut">
              <a:rPr lang="es-CL" smtClean="0"/>
              <a:t>30-08-2018</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E408D91-4A1A-43B8-A7B0-8737E4B3033D}" type="slidenum">
              <a:rPr lang="es-CL" smtClean="0"/>
              <a:t>‹Nº›</a:t>
            </a:fld>
            <a:endParaRPr lang="es-CL"/>
          </a:p>
        </p:txBody>
      </p:sp>
    </p:spTree>
    <p:extLst>
      <p:ext uri="{BB962C8B-B14F-4D97-AF65-F5344CB8AC3E}">
        <p14:creationId xmlns:p14="http://schemas.microsoft.com/office/powerpoint/2010/main" val="454065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E11BA2-69CE-43A4-86B3-5BE79BEDF2C4}" type="datetimeFigureOut">
              <a:rPr lang="es-CL" smtClean="0"/>
              <a:t>30-08-2018</a:t>
            </a:fld>
            <a:endParaRPr lang="es-C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E408D91-4A1A-43B8-A7B0-8737E4B3033D}" type="slidenum">
              <a:rPr lang="es-CL" smtClean="0"/>
              <a:t>‹Nº›</a:t>
            </a:fld>
            <a:endParaRPr lang="es-CL"/>
          </a:p>
        </p:txBody>
      </p:sp>
    </p:spTree>
    <p:extLst>
      <p:ext uri="{BB962C8B-B14F-4D97-AF65-F5344CB8AC3E}">
        <p14:creationId xmlns:p14="http://schemas.microsoft.com/office/powerpoint/2010/main" val="20022602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9529" y="0"/>
            <a:ext cx="9484097" cy="3374265"/>
          </a:xfrm>
        </p:spPr>
        <p:txBody>
          <a:bodyPr>
            <a:normAutofit/>
          </a:bodyPr>
          <a:lstStyle/>
          <a:p>
            <a:pPr algn="ctr"/>
            <a:r>
              <a:rPr lang="es-CL" sz="3200" b="1" dirty="0" smtClean="0">
                <a:solidFill>
                  <a:schemeClr val="accent2">
                    <a:lumMod val="50000"/>
                  </a:schemeClr>
                </a:solidFill>
                <a:latin typeface="Century Gothic" panose="020B0502020202020204" pitchFamily="34" charset="0"/>
              </a:rPr>
              <a:t>Régimen de Acceso Abierto en los Sistemas de Transmisión Dedicados.</a:t>
            </a:r>
            <a:r>
              <a:rPr lang="es-CL" sz="3200" dirty="0">
                <a:solidFill>
                  <a:schemeClr val="accent2">
                    <a:lumMod val="50000"/>
                  </a:schemeClr>
                </a:solidFill>
                <a:latin typeface="Century Gothic" panose="020B0502020202020204" pitchFamily="34" charset="0"/>
              </a:rPr>
              <a:t/>
            </a:r>
            <a:br>
              <a:rPr lang="es-CL" sz="3200" dirty="0">
                <a:solidFill>
                  <a:schemeClr val="accent2">
                    <a:lumMod val="50000"/>
                  </a:schemeClr>
                </a:solidFill>
                <a:latin typeface="Century Gothic" panose="020B0502020202020204" pitchFamily="34" charset="0"/>
              </a:rPr>
            </a:br>
            <a:r>
              <a:rPr lang="es-CL" sz="3200" b="1" dirty="0">
                <a:solidFill>
                  <a:schemeClr val="accent2">
                    <a:lumMod val="50000"/>
                  </a:schemeClr>
                </a:solidFill>
                <a:latin typeface="Century Gothic" panose="020B0502020202020204" pitchFamily="34" charset="0"/>
              </a:rPr>
              <a:t/>
            </a:r>
            <a:br>
              <a:rPr lang="es-CL" sz="3200" b="1" dirty="0">
                <a:solidFill>
                  <a:schemeClr val="accent2">
                    <a:lumMod val="50000"/>
                  </a:schemeClr>
                </a:solidFill>
                <a:latin typeface="Century Gothic" panose="020B0502020202020204" pitchFamily="34" charset="0"/>
              </a:rPr>
            </a:br>
            <a:r>
              <a:rPr lang="es-CL" sz="3200" dirty="0">
                <a:solidFill>
                  <a:schemeClr val="accent2">
                    <a:lumMod val="50000"/>
                  </a:schemeClr>
                </a:solidFill>
                <a:latin typeface="Century Gothic" panose="020B0502020202020204" pitchFamily="34" charset="0"/>
              </a:rPr>
              <a:t>Expositor : Daniel Gutiérrez Rivera</a:t>
            </a:r>
            <a:r>
              <a:rPr lang="es-CL" b="1" dirty="0">
                <a:solidFill>
                  <a:schemeClr val="accent2">
                    <a:lumMod val="75000"/>
                  </a:schemeClr>
                </a:solidFill>
                <a:latin typeface="Garamond" panose="02020404030301010803" pitchFamily="18" charset="0"/>
              </a:rPr>
              <a:t/>
            </a:r>
            <a:br>
              <a:rPr lang="es-CL" b="1" dirty="0">
                <a:solidFill>
                  <a:schemeClr val="accent2">
                    <a:lumMod val="75000"/>
                  </a:schemeClr>
                </a:solidFill>
                <a:latin typeface="Garamond" panose="02020404030301010803" pitchFamily="18" charset="0"/>
              </a:rPr>
            </a:br>
            <a:endParaRPr lang="es-CL" b="1" dirty="0">
              <a:solidFill>
                <a:schemeClr val="accent2">
                  <a:lumMod val="75000"/>
                </a:schemeClr>
              </a:solidFill>
              <a:latin typeface="Garamond" panose="02020404030301010803" pitchFamily="18" charset="0"/>
            </a:endParaRPr>
          </a:p>
        </p:txBody>
      </p:sp>
      <p:sp>
        <p:nvSpPr>
          <p:cNvPr id="3" name="Marcador de contenido 2"/>
          <p:cNvSpPr>
            <a:spLocks noGrp="1"/>
          </p:cNvSpPr>
          <p:nvPr>
            <p:ph idx="1"/>
          </p:nvPr>
        </p:nvSpPr>
        <p:spPr>
          <a:xfrm>
            <a:off x="677334" y="3374265"/>
            <a:ext cx="8596668" cy="3483735"/>
          </a:xfrm>
        </p:spPr>
        <p:txBody>
          <a:bodyPr>
            <a:normAutofit/>
          </a:bodyPr>
          <a:lstStyle/>
          <a:p>
            <a:pPr marL="0" indent="0" algn="ctr">
              <a:buNone/>
            </a:pPr>
            <a:r>
              <a:rPr lang="es-MX" sz="2800" dirty="0" smtClean="0">
                <a:solidFill>
                  <a:schemeClr val="accent2">
                    <a:lumMod val="50000"/>
                  </a:schemeClr>
                </a:solidFill>
                <a:latin typeface="Century Gothic" panose="020B0502020202020204" pitchFamily="34" charset="0"/>
              </a:rPr>
              <a:t>XVIII </a:t>
            </a:r>
            <a:r>
              <a:rPr lang="es-MX" sz="2800" dirty="0">
                <a:solidFill>
                  <a:schemeClr val="accent2">
                    <a:lumMod val="50000"/>
                  </a:schemeClr>
                </a:solidFill>
                <a:latin typeface="Century Gothic" panose="020B0502020202020204" pitchFamily="34" charset="0"/>
              </a:rPr>
              <a:t>Jornadas de Derecho de Energía.</a:t>
            </a:r>
          </a:p>
          <a:p>
            <a:pPr marL="0" indent="0" algn="ctr">
              <a:buNone/>
            </a:pPr>
            <a:r>
              <a:rPr lang="es-MX" sz="2800" dirty="0">
                <a:solidFill>
                  <a:schemeClr val="accent2">
                    <a:lumMod val="50000"/>
                  </a:schemeClr>
                </a:solidFill>
                <a:latin typeface="Century Gothic" panose="020B0502020202020204" pitchFamily="34" charset="0"/>
              </a:rPr>
              <a:t> Pontificia Universidad Católica de Chile.</a:t>
            </a:r>
          </a:p>
          <a:p>
            <a:pPr marL="0" indent="0" algn="ctr">
              <a:buNone/>
            </a:pPr>
            <a:r>
              <a:rPr lang="es-MX" sz="2800" dirty="0">
                <a:solidFill>
                  <a:schemeClr val="accent2">
                    <a:lumMod val="50000"/>
                  </a:schemeClr>
                </a:solidFill>
                <a:latin typeface="Century Gothic" panose="020B0502020202020204" pitchFamily="34" charset="0"/>
              </a:rPr>
              <a:t>Santiago de Chile, </a:t>
            </a:r>
            <a:r>
              <a:rPr lang="es-MX" sz="2800" dirty="0" smtClean="0">
                <a:solidFill>
                  <a:schemeClr val="accent2">
                    <a:lumMod val="50000"/>
                  </a:schemeClr>
                </a:solidFill>
                <a:latin typeface="Century Gothic" panose="020B0502020202020204" pitchFamily="34" charset="0"/>
              </a:rPr>
              <a:t>jueves 30 </a:t>
            </a:r>
            <a:r>
              <a:rPr lang="es-MX" sz="2800" dirty="0">
                <a:solidFill>
                  <a:schemeClr val="accent2">
                    <a:lumMod val="50000"/>
                  </a:schemeClr>
                </a:solidFill>
                <a:latin typeface="Century Gothic" panose="020B0502020202020204" pitchFamily="34" charset="0"/>
              </a:rPr>
              <a:t>de agosto </a:t>
            </a:r>
            <a:r>
              <a:rPr lang="es-MX" sz="2800" dirty="0" smtClean="0">
                <a:solidFill>
                  <a:schemeClr val="accent2">
                    <a:lumMod val="50000"/>
                  </a:schemeClr>
                </a:solidFill>
                <a:latin typeface="Century Gothic" panose="020B0502020202020204" pitchFamily="34" charset="0"/>
              </a:rPr>
              <a:t>2018.</a:t>
            </a: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3037113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1037230"/>
          </a:xfrm>
        </p:spPr>
        <p:txBody>
          <a:bodyPr>
            <a:noAutofit/>
          </a:bodyPr>
          <a:lstStyle/>
          <a:p>
            <a:pPr algn="ctr"/>
            <a:r>
              <a:rPr lang="es-CL" sz="3200" b="1" dirty="0">
                <a:solidFill>
                  <a:schemeClr val="accent2">
                    <a:lumMod val="50000"/>
                  </a:schemeClr>
                </a:solidFill>
                <a:latin typeface="Century Gothic" panose="020B0502020202020204" pitchFamily="34" charset="0"/>
              </a:rPr>
              <a:t>Discrepancia </a:t>
            </a:r>
            <a:r>
              <a:rPr lang="es-CL" sz="3200" b="1" dirty="0" err="1">
                <a:solidFill>
                  <a:schemeClr val="accent2">
                    <a:lumMod val="50000"/>
                  </a:schemeClr>
                </a:solidFill>
                <a:latin typeface="Century Gothic" panose="020B0502020202020204" pitchFamily="34" charset="0"/>
              </a:rPr>
              <a:t>Nún</a:t>
            </a:r>
            <a:r>
              <a:rPr lang="es-CL" sz="3200" b="1" dirty="0">
                <a:solidFill>
                  <a:schemeClr val="accent2">
                    <a:lumMod val="50000"/>
                  </a:schemeClr>
                </a:solidFill>
                <a:latin typeface="Century Gothic" panose="020B0502020202020204" pitchFamily="34" charset="0"/>
              </a:rPr>
              <a:t>. 23-2017 del PE (Marzo 2018) </a:t>
            </a:r>
            <a:endParaRPr lang="es-CL" sz="3200" dirty="0"/>
          </a:p>
        </p:txBody>
      </p:sp>
      <p:sp>
        <p:nvSpPr>
          <p:cNvPr id="3" name="Marcador de contenido 2"/>
          <p:cNvSpPr>
            <a:spLocks noGrp="1"/>
          </p:cNvSpPr>
          <p:nvPr>
            <p:ph idx="1"/>
          </p:nvPr>
        </p:nvSpPr>
        <p:spPr>
          <a:xfrm>
            <a:off x="677334" y="1037230"/>
            <a:ext cx="8596668" cy="5820769"/>
          </a:xfrm>
        </p:spPr>
        <p:txBody>
          <a:bodyPr>
            <a:normAutofit/>
          </a:bodyPr>
          <a:lstStyle/>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El PE rechazó la discrepancia, señalando que los planteamientos de la empresa X están fuera de las competencias restringidas el panel de los Arts. 80 y 211 de la LGSE.</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Prevención de la integrante señora Blanca </a:t>
            </a:r>
            <a:r>
              <a:rPr lang="es-ES" sz="2800" dirty="0" err="1" smtClean="0">
                <a:solidFill>
                  <a:schemeClr val="accent2">
                    <a:lumMod val="50000"/>
                  </a:schemeClr>
                </a:solidFill>
                <a:latin typeface="Century Gothic" panose="020B0502020202020204" pitchFamily="34" charset="0"/>
              </a:rPr>
              <a:t>Palumbo</a:t>
            </a:r>
            <a:r>
              <a:rPr lang="es-ES" sz="2800" dirty="0" smtClean="0">
                <a:solidFill>
                  <a:schemeClr val="accent2">
                    <a:lumMod val="50000"/>
                  </a:schemeClr>
                </a:solidFill>
                <a:latin typeface="Century Gothic" panose="020B0502020202020204" pitchFamily="34" charset="0"/>
              </a:rPr>
              <a:t>, señalándose que la discrepancia no constituye propiamente un caso de negativa de acceso abierto, toda vez que la discrepante tiene acceso pleno a la línea, en los términos que libremente convino en el respectivo contrato. Por lo anterior, agrega, se trata de una disputa comercial, que excede el ámbito de competencia del PE.</a:t>
            </a: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550740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9913" y="1"/>
            <a:ext cx="8596668" cy="573206"/>
          </a:xfrm>
        </p:spPr>
        <p:txBody>
          <a:bodyPr>
            <a:noAutofit/>
          </a:bodyPr>
          <a:lstStyle/>
          <a:p>
            <a:pPr algn="ctr"/>
            <a:r>
              <a:rPr lang="es-ES" sz="3200" b="1" dirty="0" smtClean="0">
                <a:solidFill>
                  <a:schemeClr val="accent2">
                    <a:lumMod val="50000"/>
                  </a:schemeClr>
                </a:solidFill>
                <a:latin typeface="Century Gothic" panose="020B0502020202020204" pitchFamily="34" charset="0"/>
              </a:rPr>
              <a:t>Reflexiones Finales</a:t>
            </a:r>
            <a:endParaRPr lang="es-CL" sz="3200" b="1" dirty="0">
              <a:solidFill>
                <a:schemeClr val="accent2">
                  <a:lumMod val="50000"/>
                </a:schemeClr>
              </a:solidFill>
              <a:latin typeface="Century Gothic" panose="020B0502020202020204" pitchFamily="34" charset="0"/>
            </a:endParaRPr>
          </a:p>
        </p:txBody>
      </p:sp>
      <p:sp>
        <p:nvSpPr>
          <p:cNvPr id="3" name="Marcador de contenido 2"/>
          <p:cNvSpPr>
            <a:spLocks noGrp="1"/>
          </p:cNvSpPr>
          <p:nvPr>
            <p:ph idx="1"/>
          </p:nvPr>
        </p:nvSpPr>
        <p:spPr>
          <a:xfrm>
            <a:off x="677334" y="573206"/>
            <a:ext cx="8596668" cy="6284793"/>
          </a:xfrm>
        </p:spPr>
        <p:txBody>
          <a:bodyPr>
            <a:normAutofit/>
          </a:bodyPr>
          <a:lstStyle/>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La Ruta Energía 2018-2022 del Ministerio de Energía de Chile, contempla una Ley Miscelánea de perfeccionamiento del sector, agendada para el segundo semestre de este año.</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En ese sentido, creemos que dicha Ley Miscelánea podría hacerse cargo de la precariedad jurídica que se encuentra el tercero que inyecta energía en una línea adicional, en el régimen de acceso abierto, descrita en esta presentación.</a:t>
            </a: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3249559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563608"/>
          </a:xfrm>
        </p:spPr>
        <p:txBody>
          <a:bodyPr>
            <a:noAutofit/>
          </a:bodyPr>
          <a:lstStyle/>
          <a:p>
            <a:pPr algn="ctr"/>
            <a:r>
              <a:rPr lang="es-MX" sz="3200" b="1" dirty="0">
                <a:solidFill>
                  <a:schemeClr val="accent2">
                    <a:lumMod val="50000"/>
                  </a:schemeClr>
                </a:solidFill>
                <a:latin typeface="Century Gothic" panose="020B0502020202020204" pitchFamily="34" charset="0"/>
              </a:rPr>
              <a:t>Preguntas iniciales</a:t>
            </a:r>
            <a:endParaRPr lang="es-ES" sz="3200" b="1" dirty="0">
              <a:solidFill>
                <a:schemeClr val="accent2">
                  <a:lumMod val="50000"/>
                </a:schemeClr>
              </a:solidFill>
              <a:latin typeface="Century Gothic" panose="020B0502020202020204" pitchFamily="34" charset="0"/>
            </a:endParaRPr>
          </a:p>
        </p:txBody>
      </p:sp>
      <p:sp>
        <p:nvSpPr>
          <p:cNvPr id="3" name="Marcador de contenido 2"/>
          <p:cNvSpPr>
            <a:spLocks noGrp="1"/>
          </p:cNvSpPr>
          <p:nvPr>
            <p:ph idx="1"/>
          </p:nvPr>
        </p:nvSpPr>
        <p:spPr>
          <a:xfrm>
            <a:off x="522788" y="563608"/>
            <a:ext cx="8596668" cy="6294392"/>
          </a:xfrm>
        </p:spPr>
        <p:txBody>
          <a:bodyPr>
            <a:normAutofit/>
          </a:bodyPr>
          <a:lstStyle/>
          <a:p>
            <a:pPr algn="just">
              <a:buFont typeface="Wingdings" panose="05000000000000000000" pitchFamily="2" charset="2"/>
              <a:buChar char="v"/>
            </a:pPr>
            <a:r>
              <a:rPr lang="es-MX" sz="2800" dirty="0" smtClean="0">
                <a:solidFill>
                  <a:schemeClr val="accent2">
                    <a:lumMod val="50000"/>
                  </a:schemeClr>
                </a:solidFill>
                <a:latin typeface="Century Gothic" panose="020B0502020202020204" pitchFamily="34" charset="0"/>
              </a:rPr>
              <a:t>¿Cuál es el alcance del acceso abierto en los sistemas de transmisión dedicados?</a:t>
            </a:r>
            <a:endParaRPr lang="es-MX" sz="2800" dirty="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r>
              <a:rPr lang="es-MX" sz="2800" dirty="0" smtClean="0">
                <a:solidFill>
                  <a:schemeClr val="accent2">
                    <a:lumMod val="50000"/>
                  </a:schemeClr>
                </a:solidFill>
                <a:latin typeface="Century Gothic" panose="020B0502020202020204" pitchFamily="34" charset="0"/>
              </a:rPr>
              <a:t>¿</a:t>
            </a:r>
            <a:r>
              <a:rPr lang="es-CL" sz="2800" dirty="0" smtClean="0">
                <a:solidFill>
                  <a:schemeClr val="accent2">
                    <a:lumMod val="50000"/>
                  </a:schemeClr>
                </a:solidFill>
                <a:latin typeface="Century Gothic" panose="020B0502020202020204" pitchFamily="34" charset="0"/>
              </a:rPr>
              <a:t>Cuál es la situación jurídica de un tercero que inyecta en los sistemas de transmisión dedicados en régimen de acceso abierto? </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A propósito de los </a:t>
            </a:r>
            <a:r>
              <a:rPr lang="es-ES" sz="2800" dirty="0">
                <a:solidFill>
                  <a:schemeClr val="accent2">
                    <a:lumMod val="50000"/>
                  </a:schemeClr>
                </a:solidFill>
                <a:latin typeface="Century Gothic" panose="020B0502020202020204" pitchFamily="34" charset="0"/>
              </a:rPr>
              <a:t>costos de conexión y de transporte en los sistemas </a:t>
            </a:r>
            <a:r>
              <a:rPr lang="es-ES" sz="2800" dirty="0" smtClean="0">
                <a:solidFill>
                  <a:schemeClr val="accent2">
                    <a:lumMod val="50000"/>
                  </a:schemeClr>
                </a:solidFill>
                <a:latin typeface="Century Gothic" panose="020B0502020202020204" pitchFamily="34" charset="0"/>
              </a:rPr>
              <a:t>dedicados. ¿Puede un contrato de transporte vulnerar el </a:t>
            </a:r>
            <a:r>
              <a:rPr lang="es-ES" sz="2800" dirty="0">
                <a:solidFill>
                  <a:schemeClr val="accent2">
                    <a:lumMod val="50000"/>
                  </a:schemeClr>
                </a:solidFill>
                <a:latin typeface="Century Gothic" panose="020B0502020202020204" pitchFamily="34" charset="0"/>
              </a:rPr>
              <a:t>régimen de acceso abierto?</a:t>
            </a:r>
          </a:p>
          <a:p>
            <a:pPr algn="just">
              <a:buFont typeface="Wingdings" panose="05000000000000000000" pitchFamily="2" charset="2"/>
              <a:buChar char="v"/>
            </a:pPr>
            <a:endParaRPr lang="es-CL" sz="2800" dirty="0">
              <a:solidFill>
                <a:schemeClr val="accent2">
                  <a:lumMod val="50000"/>
                </a:schemeClr>
              </a:solidFill>
              <a:latin typeface="Century Gothic" panose="020B0502020202020204" pitchFamily="34" charset="0"/>
            </a:endParaRPr>
          </a:p>
          <a:p>
            <a:pPr marL="0" indent="0" algn="just">
              <a:buNone/>
            </a:pPr>
            <a:endParaRPr lang="es-MX" sz="2800" dirty="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MX" sz="2800" dirty="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MX" sz="2800" dirty="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MX" sz="2800" dirty="0">
              <a:solidFill>
                <a:schemeClr val="accent2">
                  <a:lumMod val="50000"/>
                </a:schemeClr>
              </a:solidFill>
              <a:latin typeface="Century Gothic" panose="020B0502020202020204" pitchFamily="34" charset="0"/>
            </a:endParaRPr>
          </a:p>
          <a:p>
            <a:pPr>
              <a:buFont typeface="Wingdings" panose="05000000000000000000" pitchFamily="2" charset="2"/>
              <a:buChar char="v"/>
            </a:pPr>
            <a:endParaRPr lang="es-MX" sz="2800" dirty="0">
              <a:latin typeface="Century Gothic" panose="020B0502020202020204" pitchFamily="34" charset="0"/>
            </a:endParaRPr>
          </a:p>
        </p:txBody>
      </p:sp>
    </p:spTree>
    <p:extLst>
      <p:ext uri="{BB962C8B-B14F-4D97-AF65-F5344CB8AC3E}">
        <p14:creationId xmlns:p14="http://schemas.microsoft.com/office/powerpoint/2010/main" val="391398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573206"/>
          </a:xfrm>
        </p:spPr>
        <p:txBody>
          <a:bodyPr>
            <a:noAutofit/>
          </a:bodyPr>
          <a:lstStyle/>
          <a:p>
            <a:pPr algn="ctr"/>
            <a:r>
              <a:rPr lang="es-MX" sz="3200" b="1" dirty="0">
                <a:solidFill>
                  <a:schemeClr val="accent2">
                    <a:lumMod val="50000"/>
                  </a:schemeClr>
                </a:solidFill>
                <a:latin typeface="Century Gothic" panose="020B0502020202020204" pitchFamily="34" charset="0"/>
              </a:rPr>
              <a:t>Análisis Normativo</a:t>
            </a:r>
            <a:endParaRPr lang="es-CL" sz="3200" dirty="0"/>
          </a:p>
        </p:txBody>
      </p:sp>
      <p:sp>
        <p:nvSpPr>
          <p:cNvPr id="3" name="Marcador de contenido 2"/>
          <p:cNvSpPr>
            <a:spLocks noGrp="1"/>
          </p:cNvSpPr>
          <p:nvPr>
            <p:ph idx="1"/>
          </p:nvPr>
        </p:nvSpPr>
        <p:spPr>
          <a:xfrm>
            <a:off x="677334" y="464024"/>
            <a:ext cx="8596668" cy="6393975"/>
          </a:xfrm>
        </p:spPr>
        <p:txBody>
          <a:bodyPr>
            <a:normAutofit lnSpcReduction="10000"/>
          </a:bodyPr>
          <a:lstStyle/>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La normativa establece que el acceso abierto comprende el derecho de cualquier interesado a </a:t>
            </a:r>
            <a:r>
              <a:rPr lang="es-ES" sz="2800" u="sng" dirty="0" smtClean="0">
                <a:solidFill>
                  <a:schemeClr val="accent2">
                    <a:lumMod val="50000"/>
                  </a:schemeClr>
                </a:solidFill>
                <a:latin typeface="Century Gothic" panose="020B0502020202020204" pitchFamily="34" charset="0"/>
              </a:rPr>
              <a:t>conectarse</a:t>
            </a:r>
            <a:r>
              <a:rPr lang="es-ES" sz="2800" dirty="0" smtClean="0">
                <a:solidFill>
                  <a:schemeClr val="accent2">
                    <a:lumMod val="50000"/>
                  </a:schemeClr>
                </a:solidFill>
                <a:latin typeface="Century Gothic" panose="020B0502020202020204" pitchFamily="34" charset="0"/>
              </a:rPr>
              <a:t> y a </a:t>
            </a:r>
            <a:r>
              <a:rPr lang="es-ES" sz="2800" u="sng" dirty="0" smtClean="0">
                <a:solidFill>
                  <a:schemeClr val="accent2">
                    <a:lumMod val="50000"/>
                  </a:schemeClr>
                </a:solidFill>
                <a:latin typeface="Century Gothic" panose="020B0502020202020204" pitchFamily="34" charset="0"/>
              </a:rPr>
              <a:t>transportar</a:t>
            </a:r>
            <a:r>
              <a:rPr lang="es-ES" sz="2800" dirty="0" smtClean="0">
                <a:solidFill>
                  <a:schemeClr val="accent2">
                    <a:lumMod val="50000"/>
                  </a:schemeClr>
                </a:solidFill>
                <a:latin typeface="Century Gothic" panose="020B0502020202020204" pitchFamily="34" charset="0"/>
              </a:rPr>
              <a:t> su energía, considerando a todos los elementos que constituyen líneas y S/E eléctricas.</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En el caso de los sistemas dedicados se </a:t>
            </a:r>
            <a:r>
              <a:rPr lang="es-ES" sz="2800" dirty="0">
                <a:solidFill>
                  <a:schemeClr val="accent2">
                    <a:lumMod val="50000"/>
                  </a:schemeClr>
                </a:solidFill>
                <a:latin typeface="Century Gothic" panose="020B0502020202020204" pitchFamily="34" charset="0"/>
              </a:rPr>
              <a:t>establece que los operadores de las </a:t>
            </a:r>
            <a:r>
              <a:rPr lang="es-ES" sz="2800" dirty="0" smtClean="0">
                <a:solidFill>
                  <a:schemeClr val="accent2">
                    <a:lumMod val="50000"/>
                  </a:schemeClr>
                </a:solidFill>
                <a:latin typeface="Century Gothic" panose="020B0502020202020204" pitchFamily="34" charset="0"/>
              </a:rPr>
              <a:t>instalaciones </a:t>
            </a:r>
            <a:r>
              <a:rPr lang="es-ES" sz="2800" dirty="0">
                <a:solidFill>
                  <a:schemeClr val="accent2">
                    <a:lumMod val="50000"/>
                  </a:schemeClr>
                </a:solidFill>
                <a:latin typeface="Century Gothic" panose="020B0502020202020204" pitchFamily="34" charset="0"/>
              </a:rPr>
              <a:t>no podrán negar el servicio a ningún interesado cuando existe capacidad técnica disponible de transmisión. </a:t>
            </a:r>
            <a:endParaRPr lang="es-ES" sz="28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Asimismo</a:t>
            </a:r>
            <a:r>
              <a:rPr lang="es-ES" sz="2800" dirty="0">
                <a:solidFill>
                  <a:schemeClr val="accent2">
                    <a:lumMod val="50000"/>
                  </a:schemeClr>
                </a:solidFill>
                <a:latin typeface="Century Gothic" panose="020B0502020202020204" pitchFamily="34" charset="0"/>
              </a:rPr>
              <a:t>, la ley agrega que el Coordinador </a:t>
            </a:r>
            <a:r>
              <a:rPr lang="es-ES" sz="2800" dirty="0" smtClean="0">
                <a:solidFill>
                  <a:schemeClr val="accent2">
                    <a:lumMod val="50000"/>
                  </a:schemeClr>
                </a:solidFill>
                <a:latin typeface="Century Gothic" panose="020B0502020202020204" pitchFamily="34" charset="0"/>
              </a:rPr>
              <a:t> </a:t>
            </a:r>
            <a:r>
              <a:rPr lang="es-ES" sz="2800" dirty="0">
                <a:solidFill>
                  <a:schemeClr val="accent2">
                    <a:lumMod val="50000"/>
                  </a:schemeClr>
                </a:solidFill>
                <a:latin typeface="Century Gothic" panose="020B0502020202020204" pitchFamily="34" charset="0"/>
              </a:rPr>
              <a:t>deberá determinar fundadamente la capacidad técnica disponible de los sistemas de transmisión dedicados y autorizar el uso de dicha capacidad</a:t>
            </a:r>
            <a:r>
              <a:rPr lang="es-ES" sz="3000" dirty="0" smtClean="0">
                <a:solidFill>
                  <a:schemeClr val="accent2">
                    <a:lumMod val="50000"/>
                  </a:schemeClr>
                </a:solidFill>
                <a:latin typeface="Century Gothic" panose="020B0502020202020204" pitchFamily="34" charset="0"/>
              </a:rPr>
              <a:t>.</a:t>
            </a:r>
          </a:p>
          <a:p>
            <a:pPr algn="just">
              <a:buFont typeface="Wingdings" panose="05000000000000000000" pitchFamily="2" charset="2"/>
              <a:buChar char="v"/>
            </a:pPr>
            <a:endParaRPr lang="es-ES" sz="30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ES" dirty="0">
              <a:solidFill>
                <a:schemeClr val="accent2">
                  <a:lumMod val="50000"/>
                </a:schemeClr>
              </a:solidFill>
              <a:latin typeface="Century Gothic" panose="020B0502020202020204" pitchFamily="34" charset="0"/>
            </a:endParaRPr>
          </a:p>
          <a:p>
            <a:endParaRPr lang="es-CL" dirty="0"/>
          </a:p>
        </p:txBody>
      </p:sp>
    </p:spTree>
    <p:extLst>
      <p:ext uri="{BB962C8B-B14F-4D97-AF65-F5344CB8AC3E}">
        <p14:creationId xmlns:p14="http://schemas.microsoft.com/office/powerpoint/2010/main" val="569494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641445"/>
          </a:xfrm>
        </p:spPr>
        <p:txBody>
          <a:bodyPr>
            <a:normAutofit/>
          </a:bodyPr>
          <a:lstStyle/>
          <a:p>
            <a:pPr algn="ctr"/>
            <a:r>
              <a:rPr lang="es-MX" sz="3200" b="1" dirty="0">
                <a:solidFill>
                  <a:schemeClr val="accent2">
                    <a:lumMod val="50000"/>
                  </a:schemeClr>
                </a:solidFill>
                <a:latin typeface="Century Gothic" panose="020B0502020202020204" pitchFamily="34" charset="0"/>
              </a:rPr>
              <a:t>Análisis Normativo</a:t>
            </a:r>
            <a:endParaRPr lang="es-CL" sz="3200" dirty="0"/>
          </a:p>
        </p:txBody>
      </p:sp>
      <p:sp>
        <p:nvSpPr>
          <p:cNvPr id="3" name="Marcador de contenido 2"/>
          <p:cNvSpPr>
            <a:spLocks noGrp="1"/>
          </p:cNvSpPr>
          <p:nvPr>
            <p:ph idx="1"/>
          </p:nvPr>
        </p:nvSpPr>
        <p:spPr>
          <a:xfrm>
            <a:off x="677334" y="641445"/>
            <a:ext cx="8596668" cy="6216555"/>
          </a:xfrm>
        </p:spPr>
        <p:txBody>
          <a:bodyPr>
            <a:normAutofit/>
          </a:bodyPr>
          <a:lstStyle/>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La regulación establece que el uso de la capacidad autorizada por el "coordinador" </a:t>
            </a:r>
            <a:r>
              <a:rPr lang="es-ES" sz="2800" dirty="0" smtClean="0">
                <a:solidFill>
                  <a:schemeClr val="accent2">
                    <a:lumMod val="50000"/>
                  </a:schemeClr>
                </a:solidFill>
                <a:latin typeface="Century Gothic" panose="020B0502020202020204" pitchFamily="34" charset="0"/>
              </a:rPr>
              <a:t>será </a:t>
            </a:r>
            <a:r>
              <a:rPr lang="es-ES" sz="2800" b="1" u="sng" dirty="0">
                <a:solidFill>
                  <a:schemeClr val="accent2">
                    <a:lumMod val="50000"/>
                  </a:schemeClr>
                </a:solidFill>
                <a:latin typeface="Century Gothic" panose="020B0502020202020204" pitchFamily="34" charset="0"/>
              </a:rPr>
              <a:t>transitoria</a:t>
            </a:r>
            <a:r>
              <a:rPr lang="es-ES" sz="2800" dirty="0">
                <a:solidFill>
                  <a:schemeClr val="accent2">
                    <a:lumMod val="50000"/>
                  </a:schemeClr>
                </a:solidFill>
                <a:latin typeface="Century Gothic" panose="020B0502020202020204" pitchFamily="34" charset="0"/>
              </a:rPr>
              <a:t> en favor de quien inyecta en la línea, mientras no se concreten los proyectos propios contemplados por el propietario de la misma o no se ejerzan los derechos de uso pactados contractualmente</a:t>
            </a:r>
            <a:r>
              <a:rPr lang="es-ES" sz="2800" dirty="0" smtClean="0">
                <a:solidFill>
                  <a:schemeClr val="accent2">
                    <a:lumMod val="50000"/>
                  </a:schemeClr>
                </a:solidFill>
                <a:latin typeface="Century Gothic" panose="020B0502020202020204" pitchFamily="34" charset="0"/>
              </a:rPr>
              <a:t>.</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En </a:t>
            </a:r>
            <a:r>
              <a:rPr lang="es-ES" sz="2800" dirty="0">
                <a:solidFill>
                  <a:schemeClr val="accent2">
                    <a:lumMod val="50000"/>
                  </a:schemeClr>
                </a:solidFill>
                <a:latin typeface="Century Gothic" panose="020B0502020202020204" pitchFamily="34" charset="0"/>
              </a:rPr>
              <a:t>ese sentido, los propietarios u operadores de las instalaciones de los sistemas deberán notificar a los </a:t>
            </a:r>
            <a:r>
              <a:rPr lang="es-ES" sz="2800" dirty="0" smtClean="0">
                <a:solidFill>
                  <a:schemeClr val="accent2">
                    <a:lumMod val="50000"/>
                  </a:schemeClr>
                </a:solidFill>
                <a:latin typeface="Century Gothic" panose="020B0502020202020204" pitchFamily="34" charset="0"/>
              </a:rPr>
              <a:t>interesados ( plazo no inferior a 4 años) </a:t>
            </a:r>
            <a:r>
              <a:rPr lang="es-ES" sz="2800" dirty="0">
                <a:solidFill>
                  <a:schemeClr val="accent2">
                    <a:lumMod val="50000"/>
                  </a:schemeClr>
                </a:solidFill>
                <a:latin typeface="Century Gothic" panose="020B0502020202020204" pitchFamily="34" charset="0"/>
              </a:rPr>
              <a:t>que estén haciendo uso del acceso abierto, la concreción de sus proyectos o el uso de los derechos mencionados.</a:t>
            </a: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3184069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573206"/>
          </a:xfrm>
        </p:spPr>
        <p:txBody>
          <a:bodyPr>
            <a:noAutofit/>
          </a:bodyPr>
          <a:lstStyle/>
          <a:p>
            <a:pPr algn="ctr"/>
            <a:r>
              <a:rPr lang="es-CL" sz="3200" b="1" dirty="0">
                <a:solidFill>
                  <a:schemeClr val="accent2">
                    <a:lumMod val="50000"/>
                  </a:schemeClr>
                </a:solidFill>
                <a:latin typeface="Century Gothic" panose="020B0502020202020204" pitchFamily="34" charset="0"/>
              </a:rPr>
              <a:t>Análisis Normativo</a:t>
            </a:r>
          </a:p>
        </p:txBody>
      </p:sp>
      <p:sp>
        <p:nvSpPr>
          <p:cNvPr id="3" name="Marcador de contenido 2"/>
          <p:cNvSpPr>
            <a:spLocks noGrp="1"/>
          </p:cNvSpPr>
          <p:nvPr>
            <p:ph idx="1"/>
          </p:nvPr>
        </p:nvSpPr>
        <p:spPr>
          <a:xfrm>
            <a:off x="677334" y="573206"/>
            <a:ext cx="8596668" cy="6284794"/>
          </a:xfrm>
        </p:spPr>
        <p:txBody>
          <a:bodyPr>
            <a:normAutofit/>
          </a:bodyPr>
          <a:lstStyle/>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Bajo ese escenario, los interesados que hagan uso del acceso abierto en dichas instalaciones deben retirarse de las mismas, dejar de inyectar su energía al sistema eléctrico y buscar otros puntos de conexión para inyectar para su producción</a:t>
            </a:r>
            <a:r>
              <a:rPr lang="es-ES" dirty="0" smtClean="0"/>
              <a:t>.</a:t>
            </a:r>
          </a:p>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Por lo anterior, quien utiliza la capacidad de uso en el sistema adicional se encuentra en una situación jurídica precaria, toda vez que se encuentra supeditado al interés —legítimo— del dueño de la instalación de utilizar la totalidad de la capacidad de su línea.</a:t>
            </a:r>
          </a:p>
          <a:p>
            <a:pPr algn="just">
              <a:buFont typeface="Wingdings" panose="05000000000000000000" pitchFamily="2" charset="2"/>
              <a:buChar char="v"/>
            </a:pPr>
            <a:endParaRPr lang="es-ES" dirty="0"/>
          </a:p>
          <a:p>
            <a:pPr algn="just">
              <a:buFont typeface="Wingdings" panose="05000000000000000000" pitchFamily="2" charset="2"/>
              <a:buChar char="v"/>
            </a:pPr>
            <a:endParaRPr lang="es-CL" dirty="0"/>
          </a:p>
        </p:txBody>
      </p:sp>
    </p:spTree>
    <p:extLst>
      <p:ext uri="{BB962C8B-B14F-4D97-AF65-F5344CB8AC3E}">
        <p14:creationId xmlns:p14="http://schemas.microsoft.com/office/powerpoint/2010/main" val="3216589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600501"/>
          </a:xfrm>
        </p:spPr>
        <p:txBody>
          <a:bodyPr>
            <a:normAutofit/>
          </a:bodyPr>
          <a:lstStyle/>
          <a:p>
            <a:pPr algn="ctr"/>
            <a:r>
              <a:rPr lang="es-CL" sz="3200" b="1" dirty="0">
                <a:solidFill>
                  <a:schemeClr val="accent2">
                    <a:lumMod val="50000"/>
                  </a:schemeClr>
                </a:solidFill>
                <a:latin typeface="Century Gothic" panose="020B0502020202020204" pitchFamily="34" charset="0"/>
              </a:rPr>
              <a:t>Análisis Normativo</a:t>
            </a:r>
          </a:p>
        </p:txBody>
      </p:sp>
      <p:sp>
        <p:nvSpPr>
          <p:cNvPr id="3" name="Marcador de contenido 2"/>
          <p:cNvSpPr>
            <a:spLocks noGrp="1"/>
          </p:cNvSpPr>
          <p:nvPr>
            <p:ph idx="1"/>
          </p:nvPr>
        </p:nvSpPr>
        <p:spPr>
          <a:xfrm>
            <a:off x="677334" y="504967"/>
            <a:ext cx="8596668" cy="6353033"/>
          </a:xfrm>
        </p:spPr>
        <p:txBody>
          <a:bodyPr>
            <a:normAutofit lnSpcReduction="10000"/>
          </a:bodyPr>
          <a:lstStyle/>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Igualmente, creemos que </a:t>
            </a:r>
            <a:r>
              <a:rPr lang="es-ES" sz="2800" dirty="0">
                <a:solidFill>
                  <a:schemeClr val="accent2">
                    <a:lumMod val="50000"/>
                  </a:schemeClr>
                </a:solidFill>
                <a:latin typeface="Century Gothic" panose="020B0502020202020204" pitchFamily="34" charset="0"/>
              </a:rPr>
              <a:t>desde el punto de vista financiero, será difícil acreditar la perdurabilidad de la conexión al sistema eléctrico, como también la inyección de la energía producida por parte de la central de generación eléctrica que haga uso del acceso abierto, lo que perjudica seriamente la rentabilidad de un proyecto y su factibilidad económica.</a:t>
            </a:r>
          </a:p>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En </a:t>
            </a:r>
            <a:r>
              <a:rPr lang="es-ES" sz="2800" dirty="0">
                <a:solidFill>
                  <a:schemeClr val="accent2">
                    <a:lumMod val="50000"/>
                  </a:schemeClr>
                </a:solidFill>
                <a:latin typeface="Century Gothic" panose="020B0502020202020204" pitchFamily="34" charset="0"/>
              </a:rPr>
              <a:t>ese sentido, creemos conveniente revisar algunas alternativas de modificación </a:t>
            </a:r>
            <a:r>
              <a:rPr lang="es-ES" sz="2800" dirty="0" smtClean="0">
                <a:solidFill>
                  <a:schemeClr val="accent2">
                    <a:lumMod val="50000"/>
                  </a:schemeClr>
                </a:solidFill>
                <a:latin typeface="Century Gothic" panose="020B0502020202020204" pitchFamily="34" charset="0"/>
              </a:rPr>
              <a:t>legal </a:t>
            </a:r>
            <a:r>
              <a:rPr lang="es-ES" sz="2800" dirty="0">
                <a:solidFill>
                  <a:schemeClr val="accent2">
                    <a:lumMod val="50000"/>
                  </a:schemeClr>
                </a:solidFill>
                <a:latin typeface="Century Gothic" panose="020B0502020202020204" pitchFamily="34" charset="0"/>
              </a:rPr>
              <a:t>tendientes a mejorar el estatus legal —precariedad jurídica— de quien utiliza la capacidad de un sistema dedicado, sin afectar al dueño de las </a:t>
            </a:r>
            <a:r>
              <a:rPr lang="es-ES" sz="2800" dirty="0" smtClean="0">
                <a:solidFill>
                  <a:schemeClr val="accent2">
                    <a:lumMod val="50000"/>
                  </a:schemeClr>
                </a:solidFill>
                <a:latin typeface="Century Gothic" panose="020B0502020202020204" pitchFamily="34" charset="0"/>
              </a:rPr>
              <a:t>instalaciones.</a:t>
            </a:r>
            <a:endParaRPr lang="es-ES" sz="2800" dirty="0">
              <a:solidFill>
                <a:schemeClr val="accent2">
                  <a:lumMod val="50000"/>
                </a:schemeClr>
              </a:solidFill>
              <a:latin typeface="Century Gothic" panose="020B0502020202020204" pitchFamily="34" charset="0"/>
            </a:endParaRPr>
          </a:p>
          <a:p>
            <a:pPr>
              <a:buFont typeface="Wingdings" panose="05000000000000000000" pitchFamily="2" charset="2"/>
              <a:buChar char="v"/>
            </a:pP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3851426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800" y="-1"/>
            <a:ext cx="8596668" cy="955343"/>
          </a:xfrm>
        </p:spPr>
        <p:txBody>
          <a:bodyPr>
            <a:noAutofit/>
          </a:bodyPr>
          <a:lstStyle/>
          <a:p>
            <a:pPr algn="ctr"/>
            <a:r>
              <a:rPr lang="es-ES" sz="3200" b="1" dirty="0" smtClean="0">
                <a:solidFill>
                  <a:schemeClr val="accent2">
                    <a:lumMod val="50000"/>
                  </a:schemeClr>
                </a:solidFill>
                <a:latin typeface="Century Gothic" panose="020B0502020202020204" pitchFamily="34" charset="0"/>
              </a:rPr>
              <a:t>Costos de Conexión en los Sistemas Dedicados</a:t>
            </a:r>
            <a:endParaRPr lang="es-CL" sz="3200" b="1" dirty="0">
              <a:solidFill>
                <a:schemeClr val="accent2">
                  <a:lumMod val="50000"/>
                </a:schemeClr>
              </a:solidFill>
              <a:latin typeface="Century Gothic" panose="020B0502020202020204" pitchFamily="34" charset="0"/>
            </a:endParaRPr>
          </a:p>
        </p:txBody>
      </p:sp>
      <p:sp>
        <p:nvSpPr>
          <p:cNvPr id="3" name="Marcador de contenido 2"/>
          <p:cNvSpPr>
            <a:spLocks noGrp="1"/>
          </p:cNvSpPr>
          <p:nvPr>
            <p:ph idx="1"/>
          </p:nvPr>
        </p:nvSpPr>
        <p:spPr>
          <a:xfrm>
            <a:off x="677334" y="955342"/>
            <a:ext cx="8596668" cy="5902657"/>
          </a:xfrm>
        </p:spPr>
        <p:txBody>
          <a:bodyPr>
            <a:normAutofit/>
          </a:bodyPr>
          <a:lstStyle/>
          <a:p>
            <a:pPr algn="just">
              <a:buFont typeface="Wingdings" panose="05000000000000000000" pitchFamily="2" charset="2"/>
              <a:buChar char="v"/>
            </a:pPr>
            <a:r>
              <a:rPr lang="es-ES" sz="2800" dirty="0" smtClean="0">
                <a:solidFill>
                  <a:schemeClr val="accent2">
                    <a:lumMod val="50000"/>
                  </a:schemeClr>
                </a:solidFill>
                <a:latin typeface="Century Gothic" panose="020B0502020202020204" pitchFamily="34" charset="0"/>
              </a:rPr>
              <a:t>La LGSE </a:t>
            </a:r>
            <a:r>
              <a:rPr lang="es-ES" sz="2800" dirty="0">
                <a:solidFill>
                  <a:schemeClr val="accent2">
                    <a:lumMod val="50000"/>
                  </a:schemeClr>
                </a:solidFill>
                <a:latin typeface="Century Gothic" panose="020B0502020202020204" pitchFamily="34" charset="0"/>
              </a:rPr>
              <a:t>establece que los propietarios u operadores de </a:t>
            </a:r>
            <a:r>
              <a:rPr lang="es-ES" sz="2800" dirty="0" smtClean="0">
                <a:solidFill>
                  <a:schemeClr val="accent2">
                    <a:lumMod val="50000"/>
                  </a:schemeClr>
                </a:solidFill>
                <a:latin typeface="Century Gothic" panose="020B0502020202020204" pitchFamily="34" charset="0"/>
              </a:rPr>
              <a:t>instalaciones </a:t>
            </a:r>
            <a:r>
              <a:rPr lang="es-ES" sz="2800" dirty="0">
                <a:solidFill>
                  <a:schemeClr val="accent2">
                    <a:lumMod val="50000"/>
                  </a:schemeClr>
                </a:solidFill>
                <a:latin typeface="Century Gothic" panose="020B0502020202020204" pitchFamily="34" charset="0"/>
              </a:rPr>
              <a:t>deberán </a:t>
            </a:r>
            <a:r>
              <a:rPr lang="es-ES" sz="2800" dirty="0" smtClean="0">
                <a:solidFill>
                  <a:schemeClr val="accent2">
                    <a:lumMod val="50000"/>
                  </a:schemeClr>
                </a:solidFill>
                <a:latin typeface="Century Gothic" panose="020B0502020202020204" pitchFamily="34" charset="0"/>
              </a:rPr>
              <a:t>posibilitar, según el caso, </a:t>
            </a:r>
            <a:r>
              <a:rPr lang="es-ES" sz="2800" dirty="0">
                <a:solidFill>
                  <a:schemeClr val="accent2">
                    <a:lumMod val="50000"/>
                  </a:schemeClr>
                </a:solidFill>
                <a:latin typeface="Century Gothic" panose="020B0502020202020204" pitchFamily="34" charset="0"/>
              </a:rPr>
              <a:t>las adecuaciones, modificaciones y refuerzos que sean </a:t>
            </a:r>
            <a:r>
              <a:rPr lang="es-ES" sz="2800" dirty="0" smtClean="0">
                <a:solidFill>
                  <a:schemeClr val="accent2">
                    <a:lumMod val="50000"/>
                  </a:schemeClr>
                </a:solidFill>
                <a:latin typeface="Century Gothic" panose="020B0502020202020204" pitchFamily="34" charset="0"/>
              </a:rPr>
              <a:t>necesarios, siendo éstos de costo del solicitante.</a:t>
            </a:r>
          </a:p>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La ley agrega que los costos de conexión deberán ser consistentes a los de las instalaciones de servicio público (tarificación residual) y reflejar precios de mercado en procesos abiertos y competitivos.</a:t>
            </a:r>
          </a:p>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Si bien existe un marco referencial normativo, prevalece la voluntad de la </a:t>
            </a:r>
            <a:r>
              <a:rPr lang="es-ES" sz="2800" dirty="0" smtClean="0">
                <a:solidFill>
                  <a:schemeClr val="accent2">
                    <a:lumMod val="50000"/>
                  </a:schemeClr>
                </a:solidFill>
                <a:latin typeface="Century Gothic" panose="020B0502020202020204" pitchFamily="34" charset="0"/>
              </a:rPr>
              <a:t>partes.</a:t>
            </a:r>
          </a:p>
          <a:p>
            <a:pPr>
              <a:buFont typeface="Wingdings" panose="05000000000000000000" pitchFamily="2" charset="2"/>
              <a:buChar char="v"/>
            </a:pP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1601560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1023582"/>
          </a:xfrm>
        </p:spPr>
        <p:txBody>
          <a:bodyPr>
            <a:noAutofit/>
          </a:bodyPr>
          <a:lstStyle/>
          <a:p>
            <a:pPr algn="ctr"/>
            <a:r>
              <a:rPr lang="es-ES" sz="3200" b="1" dirty="0">
                <a:solidFill>
                  <a:schemeClr val="accent2">
                    <a:lumMod val="50000"/>
                  </a:schemeClr>
                </a:solidFill>
                <a:latin typeface="Century Gothic" panose="020B0502020202020204" pitchFamily="34" charset="0"/>
              </a:rPr>
              <a:t>Costos de </a:t>
            </a:r>
            <a:r>
              <a:rPr lang="es-ES" sz="3200" b="1" dirty="0" smtClean="0">
                <a:solidFill>
                  <a:schemeClr val="accent2">
                    <a:lumMod val="50000"/>
                  </a:schemeClr>
                </a:solidFill>
                <a:latin typeface="Century Gothic" panose="020B0502020202020204" pitchFamily="34" charset="0"/>
              </a:rPr>
              <a:t>Transporte </a:t>
            </a:r>
            <a:r>
              <a:rPr lang="es-ES" sz="3200" b="1" dirty="0">
                <a:solidFill>
                  <a:schemeClr val="accent2">
                    <a:lumMod val="50000"/>
                  </a:schemeClr>
                </a:solidFill>
                <a:latin typeface="Century Gothic" panose="020B0502020202020204" pitchFamily="34" charset="0"/>
              </a:rPr>
              <a:t>en los Sistemas Dedicados</a:t>
            </a:r>
            <a:endParaRPr lang="es-CL" sz="3200" dirty="0"/>
          </a:p>
        </p:txBody>
      </p:sp>
      <p:sp>
        <p:nvSpPr>
          <p:cNvPr id="3" name="Marcador de contenido 2"/>
          <p:cNvSpPr>
            <a:spLocks noGrp="1"/>
          </p:cNvSpPr>
          <p:nvPr>
            <p:ph idx="1"/>
          </p:nvPr>
        </p:nvSpPr>
        <p:spPr>
          <a:xfrm>
            <a:off x="677334" y="1023582"/>
            <a:ext cx="8596668" cy="5834417"/>
          </a:xfrm>
        </p:spPr>
        <p:txBody>
          <a:bodyPr>
            <a:normAutofit lnSpcReduction="10000"/>
          </a:bodyPr>
          <a:lstStyle/>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La LGSE establece que el transporte por sistemas dedicados se regirá por lo previsto en los respectivos contratos de transporte entre los usuarios y el propietario de las instalaciones.</a:t>
            </a:r>
          </a:p>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La normativa agrega que el pago por uso a que da derecho dicho transporte se deberá calcular en base a un valor de transmisión anual, considerando el AVI + COMA, conforme se disponga en un reglamento que, a la fecha, no se ha dictado</a:t>
            </a:r>
            <a:r>
              <a:rPr lang="es-ES" sz="2800" dirty="0" smtClean="0">
                <a:solidFill>
                  <a:schemeClr val="accent2">
                    <a:lumMod val="50000"/>
                  </a:schemeClr>
                </a:solidFill>
                <a:latin typeface="Century Gothic" panose="020B0502020202020204" pitchFamily="34" charset="0"/>
              </a:rPr>
              <a:t>.</a:t>
            </a:r>
          </a:p>
          <a:p>
            <a:pPr algn="just">
              <a:buFont typeface="Wingdings" panose="05000000000000000000" pitchFamily="2" charset="2"/>
              <a:buChar char="v"/>
            </a:pPr>
            <a:r>
              <a:rPr lang="es-ES" sz="2800" dirty="0">
                <a:solidFill>
                  <a:schemeClr val="accent2">
                    <a:lumMod val="50000"/>
                  </a:schemeClr>
                </a:solidFill>
                <a:latin typeface="Century Gothic" panose="020B0502020202020204" pitchFamily="34" charset="0"/>
              </a:rPr>
              <a:t>Si bien existe un marco referencial normativo, prevalece la voluntad de la partes</a:t>
            </a:r>
            <a:endParaRPr lang="es-ES" sz="28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ES" sz="2800" dirty="0">
              <a:solidFill>
                <a:schemeClr val="accent2">
                  <a:lumMod val="50000"/>
                </a:schemeClr>
              </a:solidFill>
              <a:latin typeface="Century Gothic" panose="020B0502020202020204" pitchFamily="34" charset="0"/>
            </a:endParaRPr>
          </a:p>
          <a:p>
            <a:pPr>
              <a:buFont typeface="Wingdings" panose="05000000000000000000" pitchFamily="2" charset="2"/>
              <a:buChar char="v"/>
            </a:pP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3427027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FFDE81A-CE75-4D5A-81B1-F10847A4E07F}"/>
              </a:ext>
            </a:extLst>
          </p:cNvPr>
          <p:cNvSpPr>
            <a:spLocks noGrp="1"/>
          </p:cNvSpPr>
          <p:nvPr>
            <p:ph type="title"/>
          </p:nvPr>
        </p:nvSpPr>
        <p:spPr>
          <a:xfrm>
            <a:off x="677334" y="0"/>
            <a:ext cx="8596668" cy="955343"/>
          </a:xfrm>
        </p:spPr>
        <p:txBody>
          <a:bodyPr>
            <a:noAutofit/>
          </a:bodyPr>
          <a:lstStyle/>
          <a:p>
            <a:pPr algn="ctr"/>
            <a:r>
              <a:rPr lang="es-CL" sz="3200" b="1" dirty="0" smtClean="0">
                <a:solidFill>
                  <a:schemeClr val="accent2">
                    <a:lumMod val="50000"/>
                  </a:schemeClr>
                </a:solidFill>
                <a:latin typeface="Century Gothic" panose="020B0502020202020204" pitchFamily="34" charset="0"/>
              </a:rPr>
              <a:t>Discrepancia </a:t>
            </a:r>
            <a:r>
              <a:rPr lang="es-CL" sz="3200" b="1" dirty="0" err="1" smtClean="0">
                <a:solidFill>
                  <a:schemeClr val="accent2">
                    <a:lumMod val="50000"/>
                  </a:schemeClr>
                </a:solidFill>
                <a:latin typeface="Century Gothic" panose="020B0502020202020204" pitchFamily="34" charset="0"/>
              </a:rPr>
              <a:t>Nún</a:t>
            </a:r>
            <a:r>
              <a:rPr lang="es-CL" sz="3200" b="1" dirty="0" smtClean="0">
                <a:solidFill>
                  <a:schemeClr val="accent2">
                    <a:lumMod val="50000"/>
                  </a:schemeClr>
                </a:solidFill>
                <a:latin typeface="Century Gothic" panose="020B0502020202020204" pitchFamily="34" charset="0"/>
              </a:rPr>
              <a:t>. 23-2017 del PE (Marzo 2018) </a:t>
            </a:r>
            <a:endParaRPr lang="es-CL" sz="3200" dirty="0"/>
          </a:p>
        </p:txBody>
      </p:sp>
      <p:sp>
        <p:nvSpPr>
          <p:cNvPr id="3" name="Marcador de contenido 2">
            <a:extLst>
              <a:ext uri="{FF2B5EF4-FFF2-40B4-BE49-F238E27FC236}">
                <a16:creationId xmlns:a16="http://schemas.microsoft.com/office/drawing/2014/main" xmlns="" id="{677A5920-1944-49C2-A86C-3AE68D8F6E8E}"/>
              </a:ext>
            </a:extLst>
          </p:cNvPr>
          <p:cNvSpPr>
            <a:spLocks noGrp="1"/>
          </p:cNvSpPr>
          <p:nvPr>
            <p:ph idx="1"/>
          </p:nvPr>
        </p:nvSpPr>
        <p:spPr>
          <a:xfrm>
            <a:off x="677334" y="1050878"/>
            <a:ext cx="8596668" cy="5629697"/>
          </a:xfrm>
        </p:spPr>
        <p:txBody>
          <a:bodyPr>
            <a:normAutofit fontScale="92500" lnSpcReduction="20000"/>
          </a:bodyPr>
          <a:lstStyle/>
          <a:p>
            <a:pPr algn="just">
              <a:buFont typeface="Wingdings" panose="05000000000000000000" pitchFamily="2" charset="2"/>
              <a:buChar char="v"/>
            </a:pPr>
            <a:r>
              <a:rPr lang="es-ES" sz="3000" dirty="0" smtClean="0">
                <a:solidFill>
                  <a:schemeClr val="accent2">
                    <a:lumMod val="50000"/>
                  </a:schemeClr>
                </a:solidFill>
                <a:latin typeface="Century Gothic" panose="020B0502020202020204" pitchFamily="34" charset="0"/>
              </a:rPr>
              <a:t>La empresa (X) plantea discrepancia con la empresa (Y), en relación con el régimen de acceso de instalaciones de transmisión dedicada, de propiedad de (Y).</a:t>
            </a:r>
          </a:p>
          <a:p>
            <a:pPr algn="just">
              <a:buFont typeface="Wingdings" panose="05000000000000000000" pitchFamily="2" charset="2"/>
              <a:buChar char="v"/>
            </a:pPr>
            <a:r>
              <a:rPr lang="es-ES" sz="3000" dirty="0" smtClean="0">
                <a:solidFill>
                  <a:schemeClr val="accent2">
                    <a:lumMod val="50000"/>
                  </a:schemeClr>
                </a:solidFill>
                <a:latin typeface="Century Gothic" panose="020B0502020202020204" pitchFamily="34" charset="0"/>
              </a:rPr>
              <a:t>La discrepancia tiene su origen en el desacuerdo verificado entre X y </a:t>
            </a:r>
            <a:r>
              <a:rPr lang="es-ES" sz="3000" dirty="0" err="1" smtClean="0">
                <a:solidFill>
                  <a:schemeClr val="accent2">
                    <a:lumMod val="50000"/>
                  </a:schemeClr>
                </a:solidFill>
                <a:latin typeface="Century Gothic" panose="020B0502020202020204" pitchFamily="34" charset="0"/>
              </a:rPr>
              <a:t>Y</a:t>
            </a:r>
            <a:r>
              <a:rPr lang="es-ES" sz="3000" dirty="0" smtClean="0">
                <a:solidFill>
                  <a:schemeClr val="accent2">
                    <a:lumMod val="50000"/>
                  </a:schemeClr>
                </a:solidFill>
                <a:latin typeface="Century Gothic" panose="020B0502020202020204" pitchFamily="34" charset="0"/>
              </a:rPr>
              <a:t> respecto de la remuneración a la que Y percibe, en virtud del contrato de transporte suscrito.</a:t>
            </a:r>
          </a:p>
          <a:p>
            <a:pPr algn="just">
              <a:buFont typeface="Wingdings" panose="05000000000000000000" pitchFamily="2" charset="2"/>
              <a:buChar char="v"/>
            </a:pPr>
            <a:r>
              <a:rPr lang="es-ES" sz="3000" dirty="0" smtClean="0">
                <a:solidFill>
                  <a:schemeClr val="accent2">
                    <a:lumMod val="50000"/>
                  </a:schemeClr>
                </a:solidFill>
                <a:latin typeface="Century Gothic" panose="020B0502020202020204" pitchFamily="34" charset="0"/>
              </a:rPr>
              <a:t>La expresa X exige una reducción tarifaría a la empresa Y, solicitando un prorrateo en el pago por uso de la línea, toda vez que un tercero- nuevo entrante- hace uso de la capacidad disponible de la línea dedicada.</a:t>
            </a:r>
          </a:p>
          <a:p>
            <a:pPr algn="just">
              <a:buFont typeface="Wingdings" panose="05000000000000000000" pitchFamily="2" charset="2"/>
              <a:buChar char="v"/>
            </a:pPr>
            <a:r>
              <a:rPr lang="es-ES" sz="3000" dirty="0" smtClean="0">
                <a:solidFill>
                  <a:schemeClr val="accent2">
                    <a:lumMod val="50000"/>
                  </a:schemeClr>
                </a:solidFill>
                <a:latin typeface="Century Gothic" panose="020B0502020202020204" pitchFamily="34" charset="0"/>
              </a:rPr>
              <a:t>Por lo anterior, señala la empresa X, se estaría vulnerando el régimen de acceso abierto.</a:t>
            </a:r>
          </a:p>
          <a:p>
            <a:pPr algn="just">
              <a:buFont typeface="Wingdings" panose="05000000000000000000" pitchFamily="2" charset="2"/>
              <a:buChar char="v"/>
            </a:pPr>
            <a:endParaRPr lang="es-ES" sz="28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ES" sz="28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CL" sz="2800" dirty="0" smtClean="0">
              <a:solidFill>
                <a:schemeClr val="accent2">
                  <a:lumMod val="50000"/>
                </a:schemeClr>
              </a:solidFill>
              <a:latin typeface="Century Gothic" panose="020B0502020202020204" pitchFamily="34" charset="0"/>
            </a:endParaRPr>
          </a:p>
          <a:p>
            <a:pPr algn="just">
              <a:buFont typeface="Wingdings" panose="05000000000000000000" pitchFamily="2" charset="2"/>
              <a:buChar char="v"/>
            </a:pPr>
            <a:endParaRPr lang="es-CL" sz="2800" dirty="0">
              <a:solidFill>
                <a:schemeClr val="accent2">
                  <a:lumMod val="50000"/>
                </a:schemeClr>
              </a:solidFill>
              <a:latin typeface="Century Gothic" panose="020B0502020202020204" pitchFamily="34" charset="0"/>
            </a:endParaRPr>
          </a:p>
        </p:txBody>
      </p:sp>
    </p:spTree>
    <p:extLst>
      <p:ext uri="{BB962C8B-B14F-4D97-AF65-F5344CB8AC3E}">
        <p14:creationId xmlns:p14="http://schemas.microsoft.com/office/powerpoint/2010/main" val="57074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4682</TotalTime>
  <Words>999</Words>
  <Application>Microsoft Office PowerPoint</Application>
  <PresentationFormat>Panorámica</PresentationFormat>
  <Paragraphs>47</Paragraphs>
  <Slides>11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Arial</vt:lpstr>
      <vt:lpstr>Century Gothic</vt:lpstr>
      <vt:lpstr>Garamond</vt:lpstr>
      <vt:lpstr>Trebuchet MS</vt:lpstr>
      <vt:lpstr>Wingdings</vt:lpstr>
      <vt:lpstr>Wingdings 3</vt:lpstr>
      <vt:lpstr>Faceta</vt:lpstr>
      <vt:lpstr>Régimen de Acceso Abierto en los Sistemas de Transmisión Dedicados.  Expositor : Daniel Gutiérrez Rivera </vt:lpstr>
      <vt:lpstr>Preguntas iniciales</vt:lpstr>
      <vt:lpstr>Análisis Normativo</vt:lpstr>
      <vt:lpstr>Análisis Normativo</vt:lpstr>
      <vt:lpstr>Análisis Normativo</vt:lpstr>
      <vt:lpstr>Análisis Normativo</vt:lpstr>
      <vt:lpstr>Costos de Conexión en los Sistemas Dedicados</vt:lpstr>
      <vt:lpstr>Costos de Transporte en los Sistemas Dedicados</vt:lpstr>
      <vt:lpstr>Discrepancia Nún. 23-2017 del PE (Marzo 2018) </vt:lpstr>
      <vt:lpstr>Discrepancia Nún. 23-2017 del PE (Marzo 2018) </vt:lpstr>
      <vt:lpstr>Reflexiones Finales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Daniel Gutiérrez Rivera</dc:creator>
  <cp:lastModifiedBy>Daniel Gutierrez</cp:lastModifiedBy>
  <cp:revision>542</cp:revision>
  <dcterms:created xsi:type="dcterms:W3CDTF">2015-08-05T19:46:05Z</dcterms:created>
  <dcterms:modified xsi:type="dcterms:W3CDTF">2018-08-30T11:01:51Z</dcterms:modified>
</cp:coreProperties>
</file>