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8" r:id="rId1"/>
    <p:sldMasterId id="2147484047" r:id="rId2"/>
    <p:sldMasterId id="2147484059" r:id="rId3"/>
    <p:sldMasterId id="2147484071" r:id="rId4"/>
    <p:sldMasterId id="2147484089" r:id="rId5"/>
  </p:sldMasterIdLst>
  <p:sldIdLst>
    <p:sldId id="259" r:id="rId6"/>
    <p:sldId id="261" r:id="rId7"/>
    <p:sldId id="260" r:id="rId8"/>
    <p:sldId id="262" r:id="rId9"/>
    <p:sldId id="263" r:id="rId10"/>
    <p:sldId id="264" r:id="rId11"/>
    <p:sldId id="265" r:id="rId12"/>
    <p:sldId id="266" r:id="rId13"/>
    <p:sldId id="267" r:id="rId14"/>
    <p:sldId id="268" r:id="rId15"/>
    <p:sldId id="271" r:id="rId16"/>
    <p:sldId id="270" r:id="rId17"/>
    <p:sldId id="269" r:id="rId18"/>
    <p:sldId id="273" r:id="rId19"/>
    <p:sldId id="274" r:id="rId20"/>
    <p:sldId id="275" r:id="rId21"/>
    <p:sldId id="276" r:id="rId22"/>
    <p:sldId id="277" r:id="rId23"/>
  </p:sldIdLst>
  <p:sldSz cx="9144000" cy="6858000" type="screen4x3"/>
  <p:notesSz cx="70770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4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3" autoAdjust="0"/>
    <p:restoredTop sz="94291" autoAdjust="0"/>
  </p:normalViewPr>
  <p:slideViewPr>
    <p:cSldViewPr snapToGrid="0">
      <p:cViewPr>
        <p:scale>
          <a:sx n="75" d="100"/>
          <a:sy n="75" d="100"/>
        </p:scale>
        <p:origin x="1164" y="-378"/>
      </p:cViewPr>
      <p:guideLst>
        <p:guide orient="horz" pos="2160"/>
        <p:guide pos="2880"/>
      </p:guideLst>
    </p:cSldViewPr>
  </p:slideViewPr>
  <p:outlineViewPr>
    <p:cViewPr>
      <p:scale>
        <a:sx n="33" d="100"/>
        <a:sy n="33" d="100"/>
      </p:scale>
      <p:origin x="0" y="-10332"/>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4238675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629257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9770118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550245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060003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656056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5975608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4" name="Content Placeholder 3"/>
          <p:cNvSpPr>
            <a:spLocks noGrp="1"/>
          </p:cNvSpPr>
          <p:nvPr>
            <p:ph sz="half" idx="2"/>
          </p:nvPr>
        </p:nvSpPr>
        <p:spPr>
          <a:xfrm>
            <a:off x="633845" y="2507551"/>
            <a:ext cx="3867150" cy="368052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6" name="Content Placeholder 5"/>
          <p:cNvSpPr>
            <a:spLocks noGrp="1"/>
          </p:cNvSpPr>
          <p:nvPr>
            <p:ph sz="quarter" idx="4"/>
          </p:nvPr>
        </p:nvSpPr>
        <p:spPr>
          <a:xfrm>
            <a:off x="4629150" y="2507551"/>
            <a:ext cx="3886201" cy="368052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8" name="Footer Placeholder 7"/>
          <p:cNvSpPr>
            <a:spLocks noGrp="1"/>
          </p:cNvSpPr>
          <p:nvPr>
            <p:ph type="ftr" sz="quarter" idx="11"/>
          </p:nvPr>
        </p:nvSpPr>
        <p:spPr/>
        <p:txBody>
          <a:bodyPr/>
          <a:lstStyle/>
          <a:p>
            <a:endParaRPr lang="es-CL" dirty="0"/>
          </a:p>
        </p:txBody>
      </p:sp>
      <p:sp>
        <p:nvSpPr>
          <p:cNvPr id="9" name="Slide Number Placeholder 8"/>
          <p:cNvSpPr>
            <a:spLocks noGrp="1"/>
          </p:cNvSpPr>
          <p:nvPr>
            <p:ph type="sldNum" sz="quarter" idx="12"/>
          </p:nvPr>
        </p:nvSpPr>
        <p:spPr/>
        <p:txBody>
          <a:bodyPr/>
          <a:lstStyle/>
          <a:p>
            <a:fld id="{ED872DC4-32DC-45AF-A2D4-12FD298B02EB}" type="slidenum">
              <a:rPr lang="es-CL" smtClean="0"/>
              <a:pPr/>
              <a:t>‹Nº›</a:t>
            </a:fld>
            <a:endParaRPr lang="es-CL" dirty="0"/>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27771488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4" name="Footer Placeholder 3"/>
          <p:cNvSpPr>
            <a:spLocks noGrp="1"/>
          </p:cNvSpPr>
          <p:nvPr>
            <p:ph type="ftr" sz="quarter" idx="11"/>
          </p:nvPr>
        </p:nvSpPr>
        <p:spPr/>
        <p:txBody>
          <a:bodyPr/>
          <a:lstStyle/>
          <a:p>
            <a:endParaRPr lang="es-CL" dirty="0"/>
          </a:p>
        </p:txBody>
      </p:sp>
      <p:sp>
        <p:nvSpPr>
          <p:cNvPr id="5" name="Slide Number Placeholder 4"/>
          <p:cNvSpPr>
            <a:spLocks noGrp="1"/>
          </p:cNvSpPr>
          <p:nvPr>
            <p:ph type="sldNum" sz="quarter" idx="12"/>
          </p:nvPr>
        </p:nvSpPr>
        <p:spPr/>
        <p:txBody>
          <a:bodyPr/>
          <a:lstStyle/>
          <a:p>
            <a:fld id="{ED872DC4-32DC-45AF-A2D4-12FD298B02EB}" type="slidenum">
              <a:rPr lang="es-CL" smtClean="0"/>
              <a:pPr/>
              <a:t>‹Nº›</a:t>
            </a:fld>
            <a:endParaRPr lang="es-CL" dirty="0"/>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41367622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3" name="Footer Placeholder 2"/>
          <p:cNvSpPr>
            <a:spLocks noGrp="1"/>
          </p:cNvSpPr>
          <p:nvPr>
            <p:ph type="ftr" sz="quarter" idx="11"/>
          </p:nvPr>
        </p:nvSpPr>
        <p:spPr/>
        <p:txBody>
          <a:bodyPr/>
          <a:lstStyle/>
          <a:p>
            <a:endParaRPr lang="es-CL" dirty="0"/>
          </a:p>
        </p:txBody>
      </p:sp>
      <p:sp>
        <p:nvSpPr>
          <p:cNvPr id="4" name="Slide Number Placeholder 3"/>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940452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688754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42641396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3394157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5739235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6811638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7217641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0197881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24108822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2701017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4" name="Content Placeholder 3"/>
          <p:cNvSpPr>
            <a:spLocks noGrp="1"/>
          </p:cNvSpPr>
          <p:nvPr>
            <p:ph sz="half" idx="2"/>
          </p:nvPr>
        </p:nvSpPr>
        <p:spPr>
          <a:xfrm>
            <a:off x="633845" y="2507551"/>
            <a:ext cx="3867150" cy="368052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6" name="Content Placeholder 5"/>
          <p:cNvSpPr>
            <a:spLocks noGrp="1"/>
          </p:cNvSpPr>
          <p:nvPr>
            <p:ph sz="quarter" idx="4"/>
          </p:nvPr>
        </p:nvSpPr>
        <p:spPr>
          <a:xfrm>
            <a:off x="4629150" y="2507551"/>
            <a:ext cx="3886201" cy="368052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8" name="Footer Placeholder 7"/>
          <p:cNvSpPr>
            <a:spLocks noGrp="1"/>
          </p:cNvSpPr>
          <p:nvPr>
            <p:ph type="ftr" sz="quarter" idx="11"/>
          </p:nvPr>
        </p:nvSpPr>
        <p:spPr/>
        <p:txBody>
          <a:bodyPr/>
          <a:lstStyle/>
          <a:p>
            <a:endParaRPr lang="es-CL" dirty="0"/>
          </a:p>
        </p:txBody>
      </p:sp>
      <p:sp>
        <p:nvSpPr>
          <p:cNvPr id="9" name="Slide Number Placeholder 8"/>
          <p:cNvSpPr>
            <a:spLocks noGrp="1"/>
          </p:cNvSpPr>
          <p:nvPr>
            <p:ph type="sldNum" sz="quarter" idx="12"/>
          </p:nvPr>
        </p:nvSpPr>
        <p:spPr/>
        <p:txBody>
          <a:bodyPr/>
          <a:lstStyle/>
          <a:p>
            <a:fld id="{ED872DC4-32DC-45AF-A2D4-12FD298B02EB}" type="slidenum">
              <a:rPr lang="es-CL" smtClean="0"/>
              <a:pPr/>
              <a:t>‹Nº›</a:t>
            </a:fld>
            <a:endParaRPr lang="es-CL" dirty="0"/>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41129723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4" name="Footer Placeholder 3"/>
          <p:cNvSpPr>
            <a:spLocks noGrp="1"/>
          </p:cNvSpPr>
          <p:nvPr>
            <p:ph type="ftr" sz="quarter" idx="11"/>
          </p:nvPr>
        </p:nvSpPr>
        <p:spPr/>
        <p:txBody>
          <a:bodyPr/>
          <a:lstStyle/>
          <a:p>
            <a:endParaRPr lang="es-CL" dirty="0"/>
          </a:p>
        </p:txBody>
      </p:sp>
      <p:sp>
        <p:nvSpPr>
          <p:cNvPr id="5" name="Slide Number Placeholder 4"/>
          <p:cNvSpPr>
            <a:spLocks noGrp="1"/>
          </p:cNvSpPr>
          <p:nvPr>
            <p:ph type="sldNum" sz="quarter" idx="12"/>
          </p:nvPr>
        </p:nvSpPr>
        <p:spPr/>
        <p:txBody>
          <a:bodyPr/>
          <a:lstStyle/>
          <a:p>
            <a:fld id="{ED872DC4-32DC-45AF-A2D4-12FD298B02EB}" type="slidenum">
              <a:rPr lang="es-CL" smtClean="0"/>
              <a:pPr/>
              <a:t>‹Nº›</a:t>
            </a:fld>
            <a:endParaRPr lang="es-CL" dirty="0"/>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12477129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3" name="Footer Placeholder 2"/>
          <p:cNvSpPr>
            <a:spLocks noGrp="1"/>
          </p:cNvSpPr>
          <p:nvPr>
            <p:ph type="ftr" sz="quarter" idx="11"/>
          </p:nvPr>
        </p:nvSpPr>
        <p:spPr/>
        <p:txBody>
          <a:bodyPr/>
          <a:lstStyle/>
          <a:p>
            <a:endParaRPr lang="es-CL" dirty="0"/>
          </a:p>
        </p:txBody>
      </p:sp>
      <p:sp>
        <p:nvSpPr>
          <p:cNvPr id="4" name="Slide Number Placeholder 3"/>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881281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9201708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40050235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8167467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0409267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7881757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347" y="1122363"/>
            <a:ext cx="7773308" cy="2387600"/>
          </a:xfrm>
        </p:spPr>
        <p:txBody>
          <a:bodyPr anchor="b">
            <a:normAutofit/>
          </a:bodyPr>
          <a:lstStyle>
            <a:lvl1pPr algn="ctr">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85347" y="3602038"/>
            <a:ext cx="7773308"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27265416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27546608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21933" y="657227"/>
            <a:ext cx="7300134" cy="2852737"/>
          </a:xfrm>
        </p:spPr>
        <p:txBody>
          <a:bodyPr anchor="b">
            <a:normAutofit/>
          </a:bodyPr>
          <a:lstStyle>
            <a:lvl1pPr>
              <a:defRPr sz="34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21933" y="3602039"/>
            <a:ext cx="7300134"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4136960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6321"/>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5346" y="2088320"/>
            <a:ext cx="3829503" cy="370288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30052" y="2088320"/>
            <a:ext cx="3820616" cy="370288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20434608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5427" y="2088320"/>
            <a:ext cx="3600326"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85346" y="2912232"/>
            <a:ext cx="3830406" cy="287896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859230" y="2088320"/>
            <a:ext cx="3591437"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29150" y="2912232"/>
            <a:ext cx="3821518" cy="287896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8" name="Footer Placeholder 7"/>
          <p:cNvSpPr>
            <a:spLocks noGrp="1"/>
          </p:cNvSpPr>
          <p:nvPr>
            <p:ph type="ftr" sz="quarter" idx="11"/>
          </p:nvPr>
        </p:nvSpPr>
        <p:spPr/>
        <p:txBody>
          <a:bodyPr/>
          <a:lstStyle/>
          <a:p>
            <a:endParaRPr lang="es-CL" dirty="0"/>
          </a:p>
        </p:txBody>
      </p:sp>
      <p:sp>
        <p:nvSpPr>
          <p:cNvPr id="9" name="Slide Number Placeholder 8"/>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21937980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4" name="Footer Placeholder 3"/>
          <p:cNvSpPr>
            <a:spLocks noGrp="1"/>
          </p:cNvSpPr>
          <p:nvPr>
            <p:ph type="ftr" sz="quarter" idx="11"/>
          </p:nvPr>
        </p:nvSpPr>
        <p:spPr/>
        <p:txBody>
          <a:bodyPr/>
          <a:lstStyle/>
          <a:p>
            <a:endParaRPr lang="es-CL" dirty="0"/>
          </a:p>
        </p:txBody>
      </p:sp>
      <p:sp>
        <p:nvSpPr>
          <p:cNvPr id="5" name="Slide Number Placeholder 4"/>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5000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4415616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3" name="Footer Placeholder 2"/>
          <p:cNvSpPr>
            <a:spLocks noGrp="1"/>
          </p:cNvSpPr>
          <p:nvPr>
            <p:ph type="ftr" sz="quarter" idx="11"/>
          </p:nvPr>
        </p:nvSpPr>
        <p:spPr/>
        <p:txBody>
          <a:bodyPr/>
          <a:lstStyle/>
          <a:p>
            <a:endParaRPr lang="es-CL" dirty="0"/>
          </a:p>
        </p:txBody>
      </p:sp>
      <p:sp>
        <p:nvSpPr>
          <p:cNvPr id="4" name="Slide Number Placeholder 3"/>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8904977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2949178" cy="2362200"/>
          </a:xfrm>
        </p:spPr>
        <p:txBody>
          <a:bodyPr anchor="b">
            <a:normAutofit/>
          </a:bodyPr>
          <a:lstStyle>
            <a:lvl1pPr>
              <a:defRPr sz="28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08548" y="609600"/>
            <a:ext cx="4642119" cy="5181600"/>
          </a:xfrm>
        </p:spPr>
        <p:txBody>
          <a:bodyPr anchor="ct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7921" y="2971801"/>
            <a:ext cx="2949178"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8912331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4167603" cy="2362200"/>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249932" y="758881"/>
            <a:ext cx="2966938"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85346" y="2971800"/>
            <a:ext cx="4171242"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41639324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355" y="4289373"/>
            <a:ext cx="7775673" cy="819355"/>
          </a:xfrm>
        </p:spPr>
        <p:txBody>
          <a:bodyPr anchor="b">
            <a:normAutofit/>
          </a:bodyPr>
          <a:lstStyle>
            <a:lvl1pPr>
              <a:defRPr sz="28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85355" y="621322"/>
            <a:ext cx="7775673"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85346" y="5108728"/>
            <a:ext cx="7774499"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48889718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346" y="609601"/>
            <a:ext cx="7765322" cy="3424859"/>
          </a:xfrm>
        </p:spPr>
        <p:txBody>
          <a:bodyPr anchor="ctr"/>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347" y="4204820"/>
            <a:ext cx="776532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42849163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290484" y="3610032"/>
            <a:ext cx="6564224"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4" name="Text Placeholder 3"/>
          <p:cNvSpPr>
            <a:spLocks noGrp="1"/>
          </p:cNvSpPr>
          <p:nvPr>
            <p:ph type="body" sz="half" idx="2"/>
          </p:nvPr>
        </p:nvSpPr>
        <p:spPr>
          <a:xfrm>
            <a:off x="685345" y="4204821"/>
            <a:ext cx="776532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
        <p:nvSpPr>
          <p:cNvPr id="10" name="TextBox 9"/>
          <p:cNvSpPr txBox="1"/>
          <p:nvPr/>
        </p:nvSpPr>
        <p:spPr>
          <a:xfrm>
            <a:off x="505245" y="641749"/>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946721" y="3073376"/>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9791552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5355" y="2126943"/>
            <a:ext cx="7766495" cy="2511835"/>
          </a:xfrm>
        </p:spPr>
        <p:txBody>
          <a:bodyPr anchor="b"/>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346" y="4650556"/>
            <a:ext cx="776532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916036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685345" y="609601"/>
            <a:ext cx="7765322" cy="1325563"/>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685346" y="2088320"/>
            <a:ext cx="2474217"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8" name="Text Placeholder 3"/>
          <p:cNvSpPr>
            <a:spLocks noGrp="1"/>
          </p:cNvSpPr>
          <p:nvPr>
            <p:ph type="body" sz="half" idx="15"/>
          </p:nvPr>
        </p:nvSpPr>
        <p:spPr>
          <a:xfrm>
            <a:off x="685346" y="2911624"/>
            <a:ext cx="2474217"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9" name="Text Placeholder 4"/>
          <p:cNvSpPr>
            <a:spLocks noGrp="1"/>
          </p:cNvSpPr>
          <p:nvPr>
            <p:ph type="body" sz="quarter" idx="3"/>
          </p:nvPr>
        </p:nvSpPr>
        <p:spPr>
          <a:xfrm>
            <a:off x="3333658" y="2088320"/>
            <a:ext cx="2473919"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0" name="Text Placeholder 3"/>
          <p:cNvSpPr>
            <a:spLocks noGrp="1"/>
          </p:cNvSpPr>
          <p:nvPr>
            <p:ph type="body" sz="half" idx="16"/>
          </p:nvPr>
        </p:nvSpPr>
        <p:spPr>
          <a:xfrm>
            <a:off x="3333659" y="2911624"/>
            <a:ext cx="247486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1" name="Text Placeholder 4"/>
          <p:cNvSpPr>
            <a:spLocks noGrp="1"/>
          </p:cNvSpPr>
          <p:nvPr>
            <p:ph type="body" sz="quarter" idx="13"/>
          </p:nvPr>
        </p:nvSpPr>
        <p:spPr>
          <a:xfrm>
            <a:off x="5979974" y="2088320"/>
            <a:ext cx="246840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2" name="Text Placeholder 3"/>
          <p:cNvSpPr>
            <a:spLocks noGrp="1"/>
          </p:cNvSpPr>
          <p:nvPr>
            <p:ph type="body" sz="half" idx="17"/>
          </p:nvPr>
        </p:nvSpPr>
        <p:spPr>
          <a:xfrm>
            <a:off x="5982260" y="2911624"/>
            <a:ext cx="2468408"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4" name="Footer Placeholder 3"/>
          <p:cNvSpPr>
            <a:spLocks noGrp="1"/>
          </p:cNvSpPr>
          <p:nvPr>
            <p:ph type="ftr" sz="quarter" idx="11"/>
          </p:nvPr>
        </p:nvSpPr>
        <p:spPr/>
        <p:txBody>
          <a:bodyPr/>
          <a:lstStyle/>
          <a:p>
            <a:endParaRPr lang="es-CL" dirty="0"/>
          </a:p>
        </p:txBody>
      </p:sp>
      <p:sp>
        <p:nvSpPr>
          <p:cNvPr id="5" name="Slide Number Placeholder 4"/>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9809793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685346" y="609601"/>
            <a:ext cx="7765322" cy="1325563"/>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685347" y="3989147"/>
            <a:ext cx="2474216"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0" name="Picture Placeholder 2"/>
          <p:cNvSpPr>
            <a:spLocks noGrp="1" noChangeAspect="1"/>
          </p:cNvSpPr>
          <p:nvPr>
            <p:ph type="pic" idx="15"/>
          </p:nvPr>
        </p:nvSpPr>
        <p:spPr>
          <a:xfrm>
            <a:off x="819015" y="2092235"/>
            <a:ext cx="2205038"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1" name="Text Placeholder 3"/>
          <p:cNvSpPr>
            <a:spLocks noGrp="1"/>
          </p:cNvSpPr>
          <p:nvPr>
            <p:ph type="body" sz="half" idx="18"/>
          </p:nvPr>
        </p:nvSpPr>
        <p:spPr>
          <a:xfrm>
            <a:off x="685347" y="4565409"/>
            <a:ext cx="2474216"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2" name="Text Placeholder 4"/>
          <p:cNvSpPr>
            <a:spLocks noGrp="1"/>
          </p:cNvSpPr>
          <p:nvPr>
            <p:ph type="body" sz="quarter" idx="3"/>
          </p:nvPr>
        </p:nvSpPr>
        <p:spPr>
          <a:xfrm>
            <a:off x="3332026" y="3989147"/>
            <a:ext cx="2474237"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3" name="Picture Placeholder 2"/>
          <p:cNvSpPr>
            <a:spLocks noGrp="1" noChangeAspect="1"/>
          </p:cNvSpPr>
          <p:nvPr>
            <p:ph type="pic" idx="21"/>
          </p:nvPr>
        </p:nvSpPr>
        <p:spPr>
          <a:xfrm>
            <a:off x="3426747" y="2092235"/>
            <a:ext cx="2197894"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4" name="Text Placeholder 3"/>
          <p:cNvSpPr>
            <a:spLocks noGrp="1"/>
          </p:cNvSpPr>
          <p:nvPr>
            <p:ph type="body" sz="half" idx="19"/>
          </p:nvPr>
        </p:nvSpPr>
        <p:spPr>
          <a:xfrm>
            <a:off x="3331011" y="4565408"/>
            <a:ext cx="2475252"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5" name="Text Placeholder 4"/>
          <p:cNvSpPr>
            <a:spLocks noGrp="1"/>
          </p:cNvSpPr>
          <p:nvPr>
            <p:ph type="body" sz="quarter" idx="13"/>
          </p:nvPr>
        </p:nvSpPr>
        <p:spPr>
          <a:xfrm>
            <a:off x="5980067" y="3989147"/>
            <a:ext cx="246742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6" name="Picture Placeholder 2"/>
          <p:cNvSpPr>
            <a:spLocks noGrp="1" noChangeAspect="1"/>
          </p:cNvSpPr>
          <p:nvPr>
            <p:ph type="pic" idx="22"/>
          </p:nvPr>
        </p:nvSpPr>
        <p:spPr>
          <a:xfrm>
            <a:off x="6114603" y="2092235"/>
            <a:ext cx="219908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7" name="Text Placeholder 3"/>
          <p:cNvSpPr>
            <a:spLocks noGrp="1"/>
          </p:cNvSpPr>
          <p:nvPr>
            <p:ph type="body" sz="half" idx="20"/>
          </p:nvPr>
        </p:nvSpPr>
        <p:spPr>
          <a:xfrm>
            <a:off x="5979973" y="4565410"/>
            <a:ext cx="2470694" cy="122579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4" name="Footer Placeholder 3"/>
          <p:cNvSpPr>
            <a:spLocks noGrp="1"/>
          </p:cNvSpPr>
          <p:nvPr>
            <p:ph type="ftr" sz="quarter" idx="11"/>
          </p:nvPr>
        </p:nvSpPr>
        <p:spPr/>
        <p:txBody>
          <a:bodyPr/>
          <a:lstStyle/>
          <a:p>
            <a:endParaRPr lang="es-CL" dirty="0"/>
          </a:p>
        </p:txBody>
      </p:sp>
      <p:sp>
        <p:nvSpPr>
          <p:cNvPr id="5" name="Slide Number Placeholder 4"/>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19801755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2470734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4" name="Content Placeholder 3"/>
          <p:cNvSpPr>
            <a:spLocks noGrp="1"/>
          </p:cNvSpPr>
          <p:nvPr>
            <p:ph sz="half" idx="2"/>
          </p:nvPr>
        </p:nvSpPr>
        <p:spPr>
          <a:xfrm>
            <a:off x="633845" y="2507551"/>
            <a:ext cx="3867150" cy="368052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6" name="Content Placeholder 5"/>
          <p:cNvSpPr>
            <a:spLocks noGrp="1"/>
          </p:cNvSpPr>
          <p:nvPr>
            <p:ph sz="quarter" idx="4"/>
          </p:nvPr>
        </p:nvSpPr>
        <p:spPr>
          <a:xfrm>
            <a:off x="4629150" y="2507551"/>
            <a:ext cx="3886201" cy="368052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8" name="Footer Placeholder 7"/>
          <p:cNvSpPr>
            <a:spLocks noGrp="1"/>
          </p:cNvSpPr>
          <p:nvPr>
            <p:ph type="ftr" sz="quarter" idx="11"/>
          </p:nvPr>
        </p:nvSpPr>
        <p:spPr/>
        <p:txBody>
          <a:bodyPr/>
          <a:lstStyle/>
          <a:p>
            <a:endParaRPr lang="es-CL" dirty="0"/>
          </a:p>
        </p:txBody>
      </p:sp>
      <p:sp>
        <p:nvSpPr>
          <p:cNvPr id="9" name="Slide Number Placeholder 8"/>
          <p:cNvSpPr>
            <a:spLocks noGrp="1"/>
          </p:cNvSpPr>
          <p:nvPr>
            <p:ph type="sldNum" sz="quarter" idx="12"/>
          </p:nvPr>
        </p:nvSpPr>
        <p:spPr/>
        <p:txBody>
          <a:bodyPr/>
          <a:lstStyle/>
          <a:p>
            <a:fld id="{ED872DC4-32DC-45AF-A2D4-12FD298B02EB}" type="slidenum">
              <a:rPr lang="es-CL" smtClean="0"/>
              <a:pPr/>
              <a:t>‹Nº›</a:t>
            </a:fld>
            <a:endParaRPr lang="es-CL" dirty="0"/>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5490703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609600"/>
            <a:ext cx="1906993" cy="5181601"/>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5346" y="609600"/>
            <a:ext cx="5744029" cy="5181601"/>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9173408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20599597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429690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8109246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9820953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4" name="Content Placeholder 3"/>
          <p:cNvSpPr>
            <a:spLocks noGrp="1"/>
          </p:cNvSpPr>
          <p:nvPr>
            <p:ph sz="half" idx="2"/>
          </p:nvPr>
        </p:nvSpPr>
        <p:spPr>
          <a:xfrm>
            <a:off x="633845" y="2507551"/>
            <a:ext cx="3867150" cy="368052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a:t>
            </a:r>
          </a:p>
        </p:txBody>
      </p:sp>
      <p:sp>
        <p:nvSpPr>
          <p:cNvPr id="6" name="Content Placeholder 5"/>
          <p:cNvSpPr>
            <a:spLocks noGrp="1"/>
          </p:cNvSpPr>
          <p:nvPr>
            <p:ph sz="quarter" idx="4"/>
          </p:nvPr>
        </p:nvSpPr>
        <p:spPr>
          <a:xfrm>
            <a:off x="4629150" y="2507551"/>
            <a:ext cx="3886201" cy="368052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8" name="Footer Placeholder 7"/>
          <p:cNvSpPr>
            <a:spLocks noGrp="1"/>
          </p:cNvSpPr>
          <p:nvPr>
            <p:ph type="ftr" sz="quarter" idx="11"/>
          </p:nvPr>
        </p:nvSpPr>
        <p:spPr/>
        <p:txBody>
          <a:bodyPr/>
          <a:lstStyle/>
          <a:p>
            <a:endParaRPr lang="es-CL" dirty="0"/>
          </a:p>
        </p:txBody>
      </p:sp>
      <p:sp>
        <p:nvSpPr>
          <p:cNvPr id="9" name="Slide Number Placeholder 8"/>
          <p:cNvSpPr>
            <a:spLocks noGrp="1"/>
          </p:cNvSpPr>
          <p:nvPr>
            <p:ph type="sldNum" sz="quarter" idx="12"/>
          </p:nvPr>
        </p:nvSpPr>
        <p:spPr/>
        <p:txBody>
          <a:bodyPr/>
          <a:lstStyle/>
          <a:p>
            <a:fld id="{ED872DC4-32DC-45AF-A2D4-12FD298B02EB}" type="slidenum">
              <a:rPr lang="es-CL" smtClean="0"/>
              <a:pPr/>
              <a:t>‹Nº›</a:t>
            </a:fld>
            <a:endParaRPr lang="es-CL" dirty="0"/>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91217479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4" name="Footer Placeholder 3"/>
          <p:cNvSpPr>
            <a:spLocks noGrp="1"/>
          </p:cNvSpPr>
          <p:nvPr>
            <p:ph type="ftr" sz="quarter" idx="11"/>
          </p:nvPr>
        </p:nvSpPr>
        <p:spPr/>
        <p:txBody>
          <a:bodyPr/>
          <a:lstStyle/>
          <a:p>
            <a:endParaRPr lang="es-CL" dirty="0"/>
          </a:p>
        </p:txBody>
      </p:sp>
      <p:sp>
        <p:nvSpPr>
          <p:cNvPr id="5" name="Slide Number Placeholder 4"/>
          <p:cNvSpPr>
            <a:spLocks noGrp="1"/>
          </p:cNvSpPr>
          <p:nvPr>
            <p:ph type="sldNum" sz="quarter" idx="12"/>
          </p:nvPr>
        </p:nvSpPr>
        <p:spPr/>
        <p:txBody>
          <a:bodyPr/>
          <a:lstStyle/>
          <a:p>
            <a:fld id="{ED872DC4-32DC-45AF-A2D4-12FD298B02EB}" type="slidenum">
              <a:rPr lang="es-CL" smtClean="0"/>
              <a:pPr/>
              <a:t>‹Nº›</a:t>
            </a:fld>
            <a:endParaRPr lang="es-CL" dirty="0"/>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60150139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3" name="Footer Placeholder 2"/>
          <p:cNvSpPr>
            <a:spLocks noGrp="1"/>
          </p:cNvSpPr>
          <p:nvPr>
            <p:ph type="ftr" sz="quarter" idx="11"/>
          </p:nvPr>
        </p:nvSpPr>
        <p:spPr/>
        <p:txBody>
          <a:bodyPr/>
          <a:lstStyle/>
          <a:p>
            <a:endParaRPr lang="es-CL" dirty="0"/>
          </a:p>
        </p:txBody>
      </p:sp>
      <p:sp>
        <p:nvSpPr>
          <p:cNvPr id="4" name="Slide Number Placeholder 3"/>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49289193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428944956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289889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4" name="Footer Placeholder 3"/>
          <p:cNvSpPr>
            <a:spLocks noGrp="1"/>
          </p:cNvSpPr>
          <p:nvPr>
            <p:ph type="ftr" sz="quarter" idx="11"/>
          </p:nvPr>
        </p:nvSpPr>
        <p:spPr/>
        <p:txBody>
          <a:bodyPr/>
          <a:lstStyle/>
          <a:p>
            <a:endParaRPr lang="es-CL" dirty="0"/>
          </a:p>
        </p:txBody>
      </p:sp>
      <p:sp>
        <p:nvSpPr>
          <p:cNvPr id="5" name="Slide Number Placeholder 4"/>
          <p:cNvSpPr>
            <a:spLocks noGrp="1"/>
          </p:cNvSpPr>
          <p:nvPr>
            <p:ph type="sldNum" sz="quarter" idx="12"/>
          </p:nvPr>
        </p:nvSpPr>
        <p:spPr/>
        <p:txBody>
          <a:bodyPr/>
          <a:lstStyle/>
          <a:p>
            <a:fld id="{ED872DC4-32DC-45AF-A2D4-12FD298B02EB}" type="slidenum">
              <a:rPr lang="es-CL" smtClean="0"/>
              <a:pPr/>
              <a:t>‹Nº›</a:t>
            </a:fld>
            <a:endParaRPr lang="es-CL" dirty="0"/>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213846732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25897976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11"/>
          </p:nvPr>
        </p:nvSpPr>
        <p:spPr/>
        <p:txBody>
          <a:bodyPr/>
          <a:lstStyle/>
          <a:p>
            <a:endParaRPr lang="es-CL" dirty="0"/>
          </a:p>
        </p:txBody>
      </p:sp>
      <p:sp>
        <p:nvSpPr>
          <p:cNvPr id="6" name="Slide Number Placeholder 5"/>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848610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3" name="Footer Placeholder 2"/>
          <p:cNvSpPr>
            <a:spLocks noGrp="1"/>
          </p:cNvSpPr>
          <p:nvPr>
            <p:ph type="ftr" sz="quarter" idx="11"/>
          </p:nvPr>
        </p:nvSpPr>
        <p:spPr/>
        <p:txBody>
          <a:bodyPr/>
          <a:lstStyle/>
          <a:p>
            <a:endParaRPr lang="es-CL" dirty="0"/>
          </a:p>
        </p:txBody>
      </p:sp>
      <p:sp>
        <p:nvSpPr>
          <p:cNvPr id="4" name="Slide Number Placeholder 3"/>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970839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3374721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Editar los estilos de texto del patrón</a:t>
            </a:r>
          </a:p>
        </p:txBody>
      </p:sp>
      <p:sp>
        <p:nvSpPr>
          <p:cNvPr id="5" name="Date Placeholder 4"/>
          <p:cNvSpPr>
            <a:spLocks noGrp="1"/>
          </p:cNvSpPr>
          <p:nvPr>
            <p:ph type="dt" sz="half" idx="10"/>
          </p:nvPr>
        </p:nvSpPr>
        <p:spPr/>
        <p:txBody>
          <a:bodyPr/>
          <a:lstStyle/>
          <a:p>
            <a:fld id="{F02D0EFB-3F91-486D-AF1C-E1F58E7972C7}" type="datetimeFigureOut">
              <a:rPr lang="es-CL" smtClean="0"/>
              <a:pPr/>
              <a:t>29-08-2018</a:t>
            </a:fld>
            <a:endParaRPr lang="es-CL" dirty="0"/>
          </a:p>
        </p:txBody>
      </p:sp>
      <p:sp>
        <p:nvSpPr>
          <p:cNvPr id="6" name="Footer Placeholder 5"/>
          <p:cNvSpPr>
            <a:spLocks noGrp="1"/>
          </p:cNvSpPr>
          <p:nvPr>
            <p:ph type="ftr" sz="quarter" idx="11"/>
          </p:nvPr>
        </p:nvSpPr>
        <p:spPr/>
        <p:txBody>
          <a:bodyPr/>
          <a:lstStyle/>
          <a:p>
            <a:endParaRPr lang="es-CL" dirty="0"/>
          </a:p>
        </p:txBody>
      </p:sp>
      <p:sp>
        <p:nvSpPr>
          <p:cNvPr id="7" name="Slide Number Placeholder 6"/>
          <p:cNvSpPr>
            <a:spLocks noGrp="1"/>
          </p:cNvSpPr>
          <p:nvPr>
            <p:ph type="sldNum" sz="quarter" idx="12"/>
          </p:nvPr>
        </p:nvSpPr>
        <p:spPr/>
        <p:txBody>
          <a:body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414368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shadeToTitle="1">
        <a:pattFill prst="pct60">
          <a:fgClr>
            <a:schemeClr val="accent4">
              <a:lumMod val="20000"/>
              <a:lumOff val="80000"/>
            </a:schemeClr>
          </a:fgClr>
          <a:bgClr>
            <a:schemeClr val="accent1">
              <a:lumMod val="20000"/>
              <a:lumOff val="80000"/>
            </a:schemeClr>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s-CL" dirty="0"/>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922432436"/>
      </p:ext>
    </p:extLst>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shadeToTitle="1">
        <a:pattFill prst="pct60">
          <a:fgClr>
            <a:schemeClr val="accent4">
              <a:lumMod val="20000"/>
              <a:lumOff val="80000"/>
            </a:schemeClr>
          </a:fgClr>
          <a:bgClr>
            <a:schemeClr val="accent1">
              <a:lumMod val="20000"/>
              <a:lumOff val="80000"/>
            </a:schemeClr>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s-CL" dirty="0"/>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4039712473"/>
      </p:ext>
    </p:extLst>
  </p:cSld>
  <p:clrMap bg1="lt1" tx1="dk1" bg2="lt2" tx2="dk2" accent1="accent1" accent2="accent2" accent3="accent3" accent4="accent4" accent5="accent5" accent6="accent6" hlink="hlink" folHlink="folHlink"/>
  <p:sldLayoutIdLst>
    <p:sldLayoutId id="2147484048" r:id="rId1"/>
    <p:sldLayoutId id="2147484049" r:id="rId2"/>
    <p:sldLayoutId id="2147484050" r:id="rId3"/>
    <p:sldLayoutId id="2147484051" r:id="rId4"/>
    <p:sldLayoutId id="2147484052" r:id="rId5"/>
    <p:sldLayoutId id="2147484053" r:id="rId6"/>
    <p:sldLayoutId id="2147484054" r:id="rId7"/>
    <p:sldLayoutId id="2147484055" r:id="rId8"/>
    <p:sldLayoutId id="2147484056" r:id="rId9"/>
    <p:sldLayoutId id="2147484057" r:id="rId10"/>
    <p:sldLayoutId id="214748405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shadeToTitle="1">
        <a:pattFill prst="pct60">
          <a:fgClr>
            <a:schemeClr val="accent4">
              <a:lumMod val="20000"/>
              <a:lumOff val="80000"/>
            </a:schemeClr>
          </a:fgClr>
          <a:bgClr>
            <a:schemeClr val="accent1">
              <a:lumMod val="20000"/>
              <a:lumOff val="80000"/>
            </a:schemeClr>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s-CL" dirty="0"/>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749264340"/>
      </p:ext>
    </p:extLst>
  </p:cSld>
  <p:clrMap bg1="lt1" tx1="dk1" bg2="lt2" tx2="dk2" accent1="accent1" accent2="accent2" accent3="accent3" accent4="accent4" accent5="accent5" accent6="accent6" hlink="hlink" folHlink="folHlink"/>
  <p:sldLayoutIdLst>
    <p:sldLayoutId id="2147484060" r:id="rId1"/>
    <p:sldLayoutId id="2147484061" r:id="rId2"/>
    <p:sldLayoutId id="2147484062" r:id="rId3"/>
    <p:sldLayoutId id="2147484063" r:id="rId4"/>
    <p:sldLayoutId id="2147484064" r:id="rId5"/>
    <p:sldLayoutId id="2147484065" r:id="rId6"/>
    <p:sldLayoutId id="2147484066" r:id="rId7"/>
    <p:sldLayoutId id="2147484067" r:id="rId8"/>
    <p:sldLayoutId id="2147484068" r:id="rId9"/>
    <p:sldLayoutId id="2147484069" r:id="rId10"/>
    <p:sldLayoutId id="214748407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shadeToTitle="1">
        <a:pattFill prst="pct60">
          <a:fgClr>
            <a:schemeClr val="accent4">
              <a:lumMod val="20000"/>
              <a:lumOff val="80000"/>
            </a:schemeClr>
          </a:fgClr>
          <a:bgClr>
            <a:schemeClr val="accent1">
              <a:lumMod val="20000"/>
              <a:lumOff val="80000"/>
            </a:schemeClr>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7" y="609601"/>
            <a:ext cx="7765321" cy="1326321"/>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346" y="2096064"/>
            <a:ext cx="7765322" cy="3695136"/>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3"/>
          </p:nvPr>
        </p:nvSpPr>
        <p:spPr>
          <a:xfrm>
            <a:off x="685346" y="5883276"/>
            <a:ext cx="5004649"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s-CL" dirty="0"/>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4189939879"/>
      </p:ext>
    </p:extLst>
  </p:cSld>
  <p:clrMap bg1="dk1" tx1="lt1" bg2="dk2" tx2="lt2" accent1="accent1" accent2="accent2" accent3="accent3" accent4="accent4" accent5="accent5" accent6="accent6" hlink="hlink" folHlink="folHlink"/>
  <p:sldLayoutIdLst>
    <p:sldLayoutId id="2147484072" r:id="rId1"/>
    <p:sldLayoutId id="2147484073" r:id="rId2"/>
    <p:sldLayoutId id="2147484074" r:id="rId3"/>
    <p:sldLayoutId id="2147484075" r:id="rId4"/>
    <p:sldLayoutId id="2147484076" r:id="rId5"/>
    <p:sldLayoutId id="2147484077" r:id="rId6"/>
    <p:sldLayoutId id="2147484078" r:id="rId7"/>
    <p:sldLayoutId id="2147484079" r:id="rId8"/>
    <p:sldLayoutId id="2147484080" r:id="rId9"/>
    <p:sldLayoutId id="2147484081" r:id="rId10"/>
    <p:sldLayoutId id="2147484082" r:id="rId11"/>
    <p:sldLayoutId id="2147484083" r:id="rId12"/>
    <p:sldLayoutId id="2147484084" r:id="rId13"/>
    <p:sldLayoutId id="2147484085" r:id="rId14"/>
    <p:sldLayoutId id="2147484086" r:id="rId15"/>
    <p:sldLayoutId id="2147484087" r:id="rId16"/>
    <p:sldLayoutId id="2147484088"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shadeToTitle="1">
        <a:pattFill prst="pct60">
          <a:fgClr>
            <a:schemeClr val="accent4">
              <a:lumMod val="20000"/>
              <a:lumOff val="80000"/>
            </a:schemeClr>
          </a:fgClr>
          <a:bgClr>
            <a:schemeClr val="accent1">
              <a:lumMod val="20000"/>
              <a:lumOff val="80000"/>
            </a:schemeClr>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F02D0EFB-3F91-486D-AF1C-E1F58E7972C7}" type="datetimeFigureOut">
              <a:rPr lang="es-CL" smtClean="0"/>
              <a:pPr/>
              <a:t>29-08-2018</a:t>
            </a:fld>
            <a:endParaRPr lang="es-CL"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s-CL" dirty="0"/>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ED872DC4-32DC-45AF-A2D4-12FD298B02EB}" type="slidenum">
              <a:rPr lang="es-CL" smtClean="0"/>
              <a:pPr/>
              <a:t>‹Nº›</a:t>
            </a:fld>
            <a:endParaRPr lang="es-CL" dirty="0"/>
          </a:p>
        </p:txBody>
      </p:sp>
    </p:spTree>
    <p:extLst>
      <p:ext uri="{BB962C8B-B14F-4D97-AF65-F5344CB8AC3E}">
        <p14:creationId xmlns:p14="http://schemas.microsoft.com/office/powerpoint/2010/main" val="1990587231"/>
      </p:ext>
    </p:extLst>
  </p:cSld>
  <p:clrMap bg1="lt1" tx1="dk1" bg2="lt2" tx2="dk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82880" y="169817"/>
            <a:ext cx="8804366" cy="6518366"/>
          </a:xfrm>
          <a:prstGeom prst="rect">
            <a:avLst/>
          </a:prstGeom>
          <a:solidFill>
            <a:srgbClr val="EF94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pic>
        <p:nvPicPr>
          <p:cNvPr id="8" name="7 Imagen" descr="torre_corriente_electrica_alta_tension_crop1450287321612.jpg"/>
          <p:cNvPicPr>
            <a:picLocks noChangeAspect="1"/>
          </p:cNvPicPr>
          <p:nvPr/>
        </p:nvPicPr>
        <p:blipFill>
          <a:blip r:embed="rId2" cstate="print">
            <a:lum bright="-30000" contrast="-40000"/>
          </a:blip>
          <a:srcRect l="2000" t="4317" r="2000" b="40572"/>
          <a:stretch>
            <a:fillRect/>
          </a:stretch>
        </p:blipFill>
        <p:spPr>
          <a:xfrm>
            <a:off x="195943" y="182880"/>
            <a:ext cx="8778240" cy="2834640"/>
          </a:xfrm>
          <a:prstGeom prst="rect">
            <a:avLst/>
          </a:prstGeom>
        </p:spPr>
      </p:pic>
      <p:sp>
        <p:nvSpPr>
          <p:cNvPr id="2" name="Título 1">
            <a:extLst>
              <a:ext uri="{FF2B5EF4-FFF2-40B4-BE49-F238E27FC236}">
                <a16:creationId xmlns:a16="http://schemas.microsoft.com/office/drawing/2014/main" id="{D6C1A30F-2193-4AB7-A1CA-89C02B1660AC}"/>
              </a:ext>
            </a:extLst>
          </p:cNvPr>
          <p:cNvSpPr>
            <a:spLocks noGrp="1"/>
          </p:cNvSpPr>
          <p:nvPr>
            <p:ph type="ctrTitle"/>
          </p:nvPr>
        </p:nvSpPr>
        <p:spPr>
          <a:xfrm>
            <a:off x="283402" y="82853"/>
            <a:ext cx="8589817" cy="3627293"/>
          </a:xfrm>
        </p:spPr>
        <p:txBody>
          <a:bodyPr>
            <a:normAutofit fontScale="90000"/>
          </a:bodyPr>
          <a:lstStyle/>
          <a:p>
            <a:pPr algn="l"/>
            <a:br>
              <a:rPr lang="es-CL" dirty="0"/>
            </a:br>
            <a:r>
              <a:rPr lang="es-CL" sz="4400" b="1" dirty="0">
                <a:solidFill>
                  <a:schemeClr val="bg1"/>
                </a:solidFill>
              </a:rPr>
              <a:t>Análisis de los dos Procedimientos Administrativos para obtener servidumbres eléctricas</a:t>
            </a:r>
            <a:br>
              <a:rPr lang="es-CL" dirty="0"/>
            </a:br>
            <a:br>
              <a:rPr lang="es-CL" dirty="0"/>
            </a:br>
            <a:br>
              <a:rPr lang="es-CL" dirty="0"/>
            </a:br>
            <a:endParaRPr lang="es-CL" dirty="0"/>
          </a:p>
        </p:txBody>
      </p:sp>
      <p:sp>
        <p:nvSpPr>
          <p:cNvPr id="3" name="Subtítulo 2">
            <a:extLst>
              <a:ext uri="{FF2B5EF4-FFF2-40B4-BE49-F238E27FC236}">
                <a16:creationId xmlns:a16="http://schemas.microsoft.com/office/drawing/2014/main" id="{481A51AD-D2C0-411E-B769-B307C16DEE46}"/>
              </a:ext>
            </a:extLst>
          </p:cNvPr>
          <p:cNvSpPr>
            <a:spLocks noGrp="1"/>
          </p:cNvSpPr>
          <p:nvPr>
            <p:ph type="subTitle" idx="1"/>
          </p:nvPr>
        </p:nvSpPr>
        <p:spPr>
          <a:xfrm>
            <a:off x="6264653" y="1962997"/>
            <a:ext cx="2539711" cy="1080655"/>
          </a:xfrm>
        </p:spPr>
        <p:txBody>
          <a:bodyPr>
            <a:normAutofit/>
          </a:bodyPr>
          <a:lstStyle/>
          <a:p>
            <a:pPr algn="r"/>
            <a:r>
              <a:rPr lang="es-CL" b="1" dirty="0">
                <a:solidFill>
                  <a:schemeClr val="bg1"/>
                </a:solidFill>
              </a:rPr>
              <a:t>René Retamales Bernal</a:t>
            </a:r>
          </a:p>
          <a:p>
            <a:pPr algn="r"/>
            <a:r>
              <a:rPr lang="es-CL" b="1" dirty="0">
                <a:solidFill>
                  <a:schemeClr val="bg1"/>
                </a:solidFill>
              </a:rPr>
              <a:t>ABOGADO</a:t>
            </a:r>
          </a:p>
        </p:txBody>
      </p:sp>
      <p:sp>
        <p:nvSpPr>
          <p:cNvPr id="4" name="Título 1">
            <a:extLst>
              <a:ext uri="{FF2B5EF4-FFF2-40B4-BE49-F238E27FC236}">
                <a16:creationId xmlns:a16="http://schemas.microsoft.com/office/drawing/2014/main" id="{42A7382B-D258-48B9-96DF-AD8C9CBAC294}"/>
              </a:ext>
            </a:extLst>
          </p:cNvPr>
          <p:cNvSpPr txBox="1">
            <a:spLocks/>
          </p:cNvSpPr>
          <p:nvPr/>
        </p:nvSpPr>
        <p:spPr>
          <a:xfrm>
            <a:off x="313927" y="3104484"/>
            <a:ext cx="8542689" cy="3130465"/>
          </a:xfrm>
          <a:prstGeom prst="rect">
            <a:avLst/>
          </a:prstGeom>
        </p:spPr>
        <p:txBody>
          <a:bodyPr vert="horz" lIns="91440" tIns="45720" rIns="91440" bIns="45720" rtlCol="0" anchor="b">
            <a:normAutofit fontScale="82500" lnSpcReduction="2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br>
              <a:rPr lang="es-CL" dirty="0"/>
            </a:br>
            <a:r>
              <a:rPr lang="es-CL" sz="3900" dirty="0">
                <a:solidFill>
                  <a:schemeClr val="bg1"/>
                </a:solidFill>
              </a:rPr>
              <a:t>1. 	Concesión Eléctrica Definitiva</a:t>
            </a:r>
          </a:p>
          <a:p>
            <a:pPr algn="l"/>
            <a:endParaRPr lang="es-CL" sz="3900" dirty="0"/>
          </a:p>
          <a:p>
            <a:pPr algn="l"/>
            <a:r>
              <a:rPr lang="es-CL" sz="3900" dirty="0">
                <a:solidFill>
                  <a:schemeClr val="bg1"/>
                </a:solidFill>
              </a:rPr>
              <a:t>2. 	Franja Preliminares para Obras Nuevas del Plan 	de Expansión</a:t>
            </a:r>
            <a:br>
              <a:rPr lang="es-CL" dirty="0"/>
            </a:br>
            <a:br>
              <a:rPr lang="es-CL" dirty="0"/>
            </a:br>
            <a:br>
              <a:rPr lang="es-CL" dirty="0"/>
            </a:br>
            <a:r>
              <a:rPr lang="es-CL" dirty="0"/>
              <a:t> </a:t>
            </a:r>
          </a:p>
        </p:txBody>
      </p:sp>
      <p:sp>
        <p:nvSpPr>
          <p:cNvPr id="6" name="Subtítulo 2">
            <a:extLst>
              <a:ext uri="{FF2B5EF4-FFF2-40B4-BE49-F238E27FC236}">
                <a16:creationId xmlns:a16="http://schemas.microsoft.com/office/drawing/2014/main" id="{EAA6D447-180C-40B9-8CD0-23C636360C7E}"/>
              </a:ext>
            </a:extLst>
          </p:cNvPr>
          <p:cNvSpPr txBox="1">
            <a:spLocks/>
          </p:cNvSpPr>
          <p:nvPr/>
        </p:nvSpPr>
        <p:spPr>
          <a:xfrm>
            <a:off x="4417291" y="5550928"/>
            <a:ext cx="4520912" cy="1258166"/>
          </a:xfrm>
          <a:prstGeom prst="rect">
            <a:avLst/>
          </a:prstGeom>
        </p:spPr>
        <p:txBody>
          <a:bodyPr vert="horz" lIns="91440" tIns="45720" rIns="91440" bIns="45720" rtlCol="0">
            <a:normAutofit/>
          </a:bodyPr>
          <a:lstStyle>
            <a:lvl1pPr marL="0" indent="0" algn="ctr" defTabSz="685800" rtl="0" eaLnBrk="1" latinLnBrk="0" hangingPunct="1">
              <a:lnSpc>
                <a:spcPct val="90000"/>
              </a:lnSpc>
              <a:spcBef>
                <a:spcPts val="750"/>
              </a:spcBef>
              <a:buFont typeface="Wingdings 2" pitchFamily="18" charset="2"/>
              <a:buNone/>
              <a:defRPr sz="1800" kern="1200">
                <a:solidFill>
                  <a:schemeClr val="tx1">
                    <a:lumMod val="75000"/>
                    <a:lumOff val="25000"/>
                  </a:schemeClr>
                </a:solidFill>
                <a:latin typeface="+mn-lt"/>
                <a:ea typeface="+mn-ea"/>
                <a:cs typeface="+mn-cs"/>
              </a:defRPr>
            </a:lvl1pPr>
            <a:lvl2pPr marL="342900" indent="0" algn="ctr" defTabSz="685800" rtl="0" eaLnBrk="1" latinLnBrk="0" hangingPunct="1">
              <a:lnSpc>
                <a:spcPct val="90000"/>
              </a:lnSpc>
              <a:spcBef>
                <a:spcPts val="375"/>
              </a:spcBef>
              <a:buFont typeface="Wingdings 2" pitchFamily="18" charset="2"/>
              <a:buNone/>
              <a:defRPr sz="21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Wingdings 2" pitchFamily="18" charset="2"/>
              <a:buNone/>
              <a:defRPr sz="18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Wingdings 2" pitchFamily="18" charset="2"/>
              <a:buNone/>
              <a:defRPr sz="15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Wingdings 2" pitchFamily="18" charset="2"/>
              <a:buNone/>
              <a:defRPr sz="1500" kern="1200">
                <a:solidFill>
                  <a:schemeClr val="tx1"/>
                </a:solidFill>
                <a:latin typeface="+mn-lt"/>
                <a:ea typeface="+mn-ea"/>
                <a:cs typeface="+mn-cs"/>
              </a:defRPr>
            </a:lvl5pPr>
            <a:lvl6pPr marL="1714500" indent="0" algn="ctr" defTabSz="685800" rtl="0" eaLnBrk="1" latinLnBrk="0" hangingPunct="1">
              <a:spcBef>
                <a:spcPct val="20000"/>
              </a:spcBef>
              <a:buFont typeface="Wingdings 2" pitchFamily="18" charset="2"/>
              <a:buNone/>
              <a:defRPr sz="1500" kern="1200">
                <a:solidFill>
                  <a:schemeClr val="tx1"/>
                </a:solidFill>
                <a:latin typeface="+mn-lt"/>
                <a:ea typeface="+mn-ea"/>
                <a:cs typeface="+mn-cs"/>
              </a:defRPr>
            </a:lvl6pPr>
            <a:lvl7pPr marL="2057400" indent="0" algn="ctr" defTabSz="685800" rtl="0" eaLnBrk="1" latinLnBrk="0" hangingPunct="1">
              <a:spcBef>
                <a:spcPct val="20000"/>
              </a:spcBef>
              <a:buFont typeface="Wingdings 2" pitchFamily="18" charset="2"/>
              <a:buNone/>
              <a:defRPr sz="1500" kern="1200">
                <a:solidFill>
                  <a:schemeClr val="tx1"/>
                </a:solidFill>
                <a:latin typeface="+mn-lt"/>
                <a:ea typeface="+mn-ea"/>
                <a:cs typeface="+mn-cs"/>
              </a:defRPr>
            </a:lvl7pPr>
            <a:lvl8pPr marL="2400300" indent="0" algn="ctr" defTabSz="685800" rtl="0" eaLnBrk="1" latinLnBrk="0" hangingPunct="1">
              <a:spcBef>
                <a:spcPct val="20000"/>
              </a:spcBef>
              <a:buFont typeface="Wingdings 2" pitchFamily="18" charset="2"/>
              <a:buNone/>
              <a:defRPr sz="1500" kern="1200">
                <a:solidFill>
                  <a:schemeClr val="tx1"/>
                </a:solidFill>
                <a:latin typeface="+mn-lt"/>
                <a:ea typeface="+mn-ea"/>
                <a:cs typeface="+mn-cs"/>
              </a:defRPr>
            </a:lvl8pPr>
            <a:lvl9pPr marL="2743200" indent="0" algn="ctr" defTabSz="685800" rtl="0" eaLnBrk="1" latinLnBrk="0" hangingPunct="1">
              <a:spcBef>
                <a:spcPct val="20000"/>
              </a:spcBef>
              <a:buFont typeface="Wingdings 2" pitchFamily="18" charset="2"/>
              <a:buNone/>
              <a:defRPr sz="1500" kern="1200">
                <a:solidFill>
                  <a:schemeClr val="tx1"/>
                </a:solidFill>
                <a:latin typeface="+mn-lt"/>
                <a:ea typeface="+mn-ea"/>
                <a:cs typeface="+mn-cs"/>
              </a:defRPr>
            </a:lvl9pPr>
          </a:lstStyle>
          <a:p>
            <a:pPr algn="r"/>
            <a:r>
              <a:rPr lang="es-CL" b="1" dirty="0">
                <a:solidFill>
                  <a:schemeClr val="bg1"/>
                </a:solidFill>
              </a:rPr>
              <a:t>XVIII Jornadas de Derecho de Energía </a:t>
            </a:r>
          </a:p>
          <a:p>
            <a:pPr algn="r"/>
            <a:r>
              <a:rPr lang="es-CL" b="1" dirty="0">
                <a:solidFill>
                  <a:schemeClr val="bg1"/>
                </a:solidFill>
              </a:rPr>
              <a:t>30/AGOSTO/2018</a:t>
            </a:r>
          </a:p>
          <a:p>
            <a:pPr algn="r"/>
            <a:r>
              <a:rPr lang="es-CL" b="1" dirty="0">
                <a:solidFill>
                  <a:schemeClr val="bg1"/>
                </a:solidFill>
              </a:rPr>
              <a:t>PONTIFICIA UNIVERSIDAD CATOLICA DE CHILE</a:t>
            </a:r>
          </a:p>
          <a:p>
            <a:pPr algn="r"/>
            <a:endParaRPr lang="es-CL" b="1" dirty="0"/>
          </a:p>
        </p:txBody>
      </p:sp>
    </p:spTree>
    <p:extLst>
      <p:ext uri="{BB962C8B-B14F-4D97-AF65-F5344CB8AC3E}">
        <p14:creationId xmlns:p14="http://schemas.microsoft.com/office/powerpoint/2010/main" val="1851782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7" name="6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Rene Retamales Bernal -  Abogado</a:t>
            </a:r>
          </a:p>
          <a:p>
            <a:endParaRPr lang="es-CL" dirty="0"/>
          </a:p>
        </p:txBody>
      </p:sp>
      <p:sp>
        <p:nvSpPr>
          <p:cNvPr id="6" name="Marcador de contenido 2">
            <a:extLst>
              <a:ext uri="{FF2B5EF4-FFF2-40B4-BE49-F238E27FC236}">
                <a16:creationId xmlns:a16="http://schemas.microsoft.com/office/drawing/2014/main" id="{A0B1488A-0A55-4B1C-AC5A-02E94A1F226A}"/>
              </a:ext>
            </a:extLst>
          </p:cNvPr>
          <p:cNvSpPr txBox="1">
            <a:spLocks/>
          </p:cNvSpPr>
          <p:nvPr/>
        </p:nvSpPr>
        <p:spPr>
          <a:xfrm>
            <a:off x="249381" y="745373"/>
            <a:ext cx="8645237" cy="587710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ctr">
              <a:buNone/>
            </a:pPr>
            <a:r>
              <a:rPr lang="es-CL" sz="2200" b="1" dirty="0">
                <a:solidFill>
                  <a:schemeClr val="bg1"/>
                </a:solidFill>
              </a:rPr>
              <a:t>Procedimientos Determinación de Franjas Preliminares y Servidumbre</a:t>
            </a:r>
            <a:endParaRPr lang="es-CL" sz="2200" dirty="0">
              <a:solidFill>
                <a:schemeClr val="bg1"/>
              </a:solidFill>
            </a:endParaRPr>
          </a:p>
          <a:p>
            <a:pPr algn="just">
              <a:buClr>
                <a:srgbClr val="C00000"/>
              </a:buClr>
              <a:buFont typeface="Wingdings" panose="05000000000000000000" pitchFamily="2" charset="2"/>
              <a:buChar char="ª"/>
            </a:pPr>
            <a:r>
              <a:rPr lang="es-CL" sz="2000" dirty="0">
                <a:solidFill>
                  <a:schemeClr val="bg1"/>
                </a:solidFill>
              </a:rPr>
              <a:t>Planificación de la Transmisión</a:t>
            </a:r>
          </a:p>
          <a:p>
            <a:pPr marL="623888" lvl="1" indent="-360363" algn="just">
              <a:buClr>
                <a:srgbClr val="C00000"/>
              </a:buClr>
              <a:buFont typeface="Wingdings" panose="05000000000000000000" pitchFamily="2" charset="2"/>
              <a:buChar char=""/>
            </a:pPr>
            <a:r>
              <a:rPr lang="es-CL" dirty="0">
                <a:solidFill>
                  <a:schemeClr val="bg1"/>
                </a:solidFill>
              </a:rPr>
              <a:t>Planificación energética de largo plazo (al menos 20 años).</a:t>
            </a:r>
          </a:p>
          <a:p>
            <a:pPr marL="623888" lvl="1" indent="-360363" algn="just">
              <a:buClr>
                <a:srgbClr val="C00000"/>
              </a:buClr>
              <a:buFont typeface="Wingdings" panose="05000000000000000000" pitchFamily="2" charset="2"/>
              <a:buChar char="¤"/>
            </a:pPr>
            <a:r>
              <a:rPr lang="es-CL" dirty="0">
                <a:solidFill>
                  <a:schemeClr val="bg1"/>
                </a:solidFill>
              </a:rPr>
              <a:t>Debe considerar información sobre criterios y variables ambientales y Territoriales. </a:t>
            </a:r>
          </a:p>
          <a:p>
            <a:pPr marL="623888" lvl="1" indent="-360363" algn="just">
              <a:buClr>
                <a:srgbClr val="C00000"/>
              </a:buClr>
              <a:buFont typeface="Wingdings" panose="05000000000000000000" pitchFamily="2" charset="2"/>
              <a:buChar char="¤"/>
            </a:pPr>
            <a:r>
              <a:rPr lang="es-CL" dirty="0">
                <a:solidFill>
                  <a:schemeClr val="bg1"/>
                </a:solidFill>
              </a:rPr>
              <a:t>Participación Ciudadana (Solo respecto del Informe Técnico Preliminar con el Plan de Expansión Anual de Transmisión. Intervienen los  participantes y usuarios e instituciones interesadas registradas.</a:t>
            </a:r>
          </a:p>
          <a:p>
            <a:pPr marL="623888" lvl="1" indent="-360363" algn="just">
              <a:buClr>
                <a:srgbClr val="C00000"/>
              </a:buClr>
              <a:buFont typeface="Wingdings" panose="05000000000000000000" pitchFamily="2" charset="2"/>
              <a:buChar char="¤"/>
            </a:pPr>
            <a:r>
              <a:rPr lang="es-CL" dirty="0">
                <a:solidFill>
                  <a:schemeClr val="bg1"/>
                </a:solidFill>
              </a:rPr>
              <a:t>Discrepancias.</a:t>
            </a:r>
          </a:p>
          <a:p>
            <a:pPr marL="623888" lvl="1" indent="-360363" algn="just">
              <a:buClr>
                <a:srgbClr val="C00000"/>
              </a:buClr>
              <a:buSzPct val="110000"/>
              <a:buFont typeface="Wingdings" panose="05000000000000000000" pitchFamily="2" charset="2"/>
              <a:buChar char=""/>
            </a:pPr>
            <a:r>
              <a:rPr lang="es-CL" dirty="0">
                <a:solidFill>
                  <a:schemeClr val="bg1"/>
                </a:solidFill>
              </a:rPr>
              <a:t>Decreto de Expansión de la Transmisión. </a:t>
            </a:r>
          </a:p>
          <a:p>
            <a:pPr marL="263525" lvl="1" indent="0" algn="just">
              <a:lnSpc>
                <a:spcPct val="100000"/>
              </a:lnSpc>
              <a:buClr>
                <a:srgbClr val="C00000"/>
              </a:buClr>
              <a:buSzPct val="110000"/>
              <a:buNone/>
            </a:pPr>
            <a:endParaRPr lang="es-CL" sz="1700" dirty="0">
              <a:solidFill>
                <a:schemeClr val="bg1"/>
              </a:solidFill>
            </a:endParaRPr>
          </a:p>
          <a:p>
            <a:pPr algn="just">
              <a:buClr>
                <a:srgbClr val="C00000"/>
              </a:buClr>
              <a:buSzPct val="110000"/>
              <a:buFont typeface="Wingdings" panose="05000000000000000000" pitchFamily="2" charset="2"/>
              <a:buChar char="ª"/>
            </a:pPr>
            <a:r>
              <a:rPr lang="es-CL" sz="2000" dirty="0">
                <a:solidFill>
                  <a:schemeClr val="bg1"/>
                </a:solidFill>
              </a:rPr>
              <a:t>Procedimiento para la Determinación de Franjas</a:t>
            </a:r>
          </a:p>
          <a:p>
            <a:pPr marL="623888" lvl="1" indent="-360363" algn="just">
              <a:buClr>
                <a:srgbClr val="C00000"/>
              </a:buClr>
              <a:buSzPct val="110000"/>
              <a:buFont typeface="Wingdings" panose="05000000000000000000" pitchFamily="2" charset="2"/>
              <a:buChar char=""/>
            </a:pPr>
            <a:r>
              <a:rPr lang="es-CL" dirty="0">
                <a:solidFill>
                  <a:schemeClr val="bg1"/>
                </a:solidFill>
              </a:rPr>
              <a:t>Decreto de Expansión de la Transmisión distingue entra aquellas Obras Nuevas que deben sujetarse al Procedimiento de Determinación de Franjas y las que no.</a:t>
            </a:r>
          </a:p>
          <a:p>
            <a:pPr marL="966788" lvl="2" indent="-360363" algn="just">
              <a:buClr>
                <a:srgbClr val="C00000"/>
              </a:buClr>
              <a:buSzPct val="110000"/>
              <a:buFont typeface="Wingdings" panose="05000000000000000000" pitchFamily="2" charset="2"/>
              <a:buChar char=""/>
            </a:pPr>
            <a:r>
              <a:rPr lang="es-CL" sz="1800" dirty="0">
                <a:solidFill>
                  <a:schemeClr val="bg1"/>
                </a:solidFill>
              </a:rPr>
              <a:t>Niveles de Tensión de las Instalaciones</a:t>
            </a:r>
          </a:p>
          <a:p>
            <a:pPr marL="966788" lvl="2" indent="-360363" algn="just">
              <a:buClr>
                <a:srgbClr val="C00000"/>
              </a:buClr>
              <a:buSzPct val="110000"/>
              <a:buFont typeface="Wingdings" panose="05000000000000000000" pitchFamily="2" charset="2"/>
              <a:buChar char=""/>
            </a:pPr>
            <a:r>
              <a:rPr lang="es-CL" sz="1800" dirty="0">
                <a:solidFill>
                  <a:schemeClr val="bg1"/>
                </a:solidFill>
              </a:rPr>
              <a:t>Propósito de Uso</a:t>
            </a:r>
          </a:p>
          <a:p>
            <a:pPr marL="966788" lvl="2" indent="-360363" algn="just">
              <a:buClr>
                <a:srgbClr val="C00000"/>
              </a:buClr>
              <a:buSzPct val="110000"/>
              <a:buFont typeface="Wingdings" panose="05000000000000000000" pitchFamily="2" charset="2"/>
              <a:buChar char=""/>
            </a:pPr>
            <a:r>
              <a:rPr lang="es-CL" sz="1800" dirty="0">
                <a:solidFill>
                  <a:schemeClr val="bg1"/>
                </a:solidFill>
              </a:rPr>
              <a:t>Dificultades de acceso a o desde polos de desarrollo de generación</a:t>
            </a:r>
          </a:p>
          <a:p>
            <a:pPr marL="966788" lvl="2" indent="-360363" algn="just">
              <a:buClr>
                <a:srgbClr val="C00000"/>
              </a:buClr>
              <a:buSzPct val="110000"/>
              <a:buFont typeface="Wingdings" panose="05000000000000000000" pitchFamily="2" charset="2"/>
              <a:buChar char=""/>
            </a:pPr>
            <a:r>
              <a:rPr lang="es-CL" sz="1800" dirty="0">
                <a:solidFill>
                  <a:schemeClr val="bg1"/>
                </a:solidFill>
              </a:rPr>
              <a:t>Complejidad y Magnitud de su implementación </a:t>
            </a:r>
          </a:p>
          <a:p>
            <a:pPr marL="966788" lvl="2" indent="-360363" algn="just">
              <a:buClr>
                <a:srgbClr val="C00000"/>
              </a:buClr>
              <a:buSzPct val="110000"/>
              <a:buFont typeface="Wingdings" panose="05000000000000000000" pitchFamily="2" charset="2"/>
              <a:buChar char=""/>
            </a:pPr>
            <a:endParaRPr lang="es-CL" sz="1400" dirty="0">
              <a:solidFill>
                <a:schemeClr val="bg1"/>
              </a:solidFill>
            </a:endParaRPr>
          </a:p>
          <a:p>
            <a:pPr marL="966788" lvl="2" indent="-360363" algn="just">
              <a:buClr>
                <a:srgbClr val="C00000"/>
              </a:buClr>
              <a:buSzPct val="110000"/>
              <a:buFont typeface="Wingdings" panose="05000000000000000000" pitchFamily="2" charset="2"/>
              <a:buChar char=""/>
            </a:pPr>
            <a:endParaRPr lang="es-CL" sz="1400" dirty="0">
              <a:solidFill>
                <a:schemeClr val="bg1"/>
              </a:solidFill>
            </a:endParaRPr>
          </a:p>
          <a:p>
            <a:pPr marL="263525" lvl="1" indent="0" algn="just">
              <a:buClr>
                <a:srgbClr val="C00000"/>
              </a:buClr>
              <a:buSzPct val="110000"/>
              <a:buNone/>
            </a:pPr>
            <a:endParaRPr lang="es-CL" sz="1700" dirty="0">
              <a:solidFill>
                <a:schemeClr val="bg1"/>
              </a:solidFill>
            </a:endParaRPr>
          </a:p>
          <a:p>
            <a:pPr marL="623888" lvl="1" indent="-360363" algn="just">
              <a:buClr>
                <a:srgbClr val="C00000"/>
              </a:buClr>
              <a:buSzPct val="110000"/>
              <a:buFont typeface="Wingdings" panose="05000000000000000000" pitchFamily="2" charset="2"/>
              <a:buChar char=""/>
            </a:pPr>
            <a:endParaRPr lang="es-CL" sz="1700" dirty="0">
              <a:solidFill>
                <a:schemeClr val="bg1"/>
              </a:solidFill>
            </a:endParaRPr>
          </a:p>
          <a:p>
            <a:pPr marL="263525" lvl="1" indent="0" algn="just">
              <a:buClr>
                <a:srgbClr val="C00000"/>
              </a:buClr>
              <a:buSzPct val="110000"/>
              <a:buNone/>
            </a:pPr>
            <a:endParaRPr lang="es-CL" sz="2000" dirty="0"/>
          </a:p>
          <a:p>
            <a:pPr marL="0" indent="0" algn="just">
              <a:buClr>
                <a:schemeClr val="accent1">
                  <a:lumMod val="75000"/>
                </a:schemeClr>
              </a:buClr>
              <a:buNone/>
            </a:pPr>
            <a:endParaRPr lang="es-CL" sz="2000" dirty="0"/>
          </a:p>
          <a:p>
            <a:pPr marL="0" indent="0" algn="just">
              <a:buClr>
                <a:schemeClr val="tx2"/>
              </a:buClr>
              <a:buNone/>
            </a:pPr>
            <a:endParaRPr lang="es-CL" sz="2000" dirty="0"/>
          </a:p>
          <a:p>
            <a:pPr algn="just">
              <a:buClr>
                <a:schemeClr val="accent1">
                  <a:lumMod val="75000"/>
                </a:schemeClr>
              </a:buClr>
              <a:buFont typeface="Wingdings" panose="05000000000000000000" pitchFamily="2" charset="2"/>
              <a:buChar char="S"/>
            </a:pPr>
            <a:endParaRPr lang="es-CL" sz="2000" dirty="0"/>
          </a:p>
          <a:p>
            <a:pPr marL="0" indent="0" algn="just">
              <a:buClr>
                <a:schemeClr val="accent2">
                  <a:lumMod val="75000"/>
                </a:schemeClr>
              </a:buClr>
              <a:buNone/>
            </a:pPr>
            <a:endParaRPr lang="es-CL" sz="2000" dirty="0"/>
          </a:p>
          <a:p>
            <a:pPr marL="0" indent="0" algn="just">
              <a:buClr>
                <a:schemeClr val="accent2">
                  <a:lumMod val="75000"/>
                </a:schemeClr>
              </a:buClr>
              <a:buNone/>
            </a:pPr>
            <a:endParaRPr lang="es-CL" sz="2000" b="1" dirty="0">
              <a:effectLst>
                <a:outerShdw blurRad="38100" dist="38100" dir="2700000" algn="tl">
                  <a:srgbClr val="000000">
                    <a:alpha val="43137"/>
                  </a:srgbClr>
                </a:outerShdw>
              </a:effectLst>
            </a:endParaRPr>
          </a:p>
          <a:p>
            <a:pPr algn="just">
              <a:buClr>
                <a:srgbClr val="00B050"/>
              </a:buClr>
              <a:buFont typeface="Calibri" panose="020F0502020204030204" pitchFamily="34" charset="0"/>
              <a:buChar char="◊"/>
            </a:pPr>
            <a:endParaRPr lang="es-CL" sz="1900" dirty="0"/>
          </a:p>
        </p:txBody>
      </p:sp>
    </p:spTree>
    <p:extLst>
      <p:ext uri="{BB962C8B-B14F-4D97-AF65-F5344CB8AC3E}">
        <p14:creationId xmlns:p14="http://schemas.microsoft.com/office/powerpoint/2010/main" val="3520968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EF9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7" name="6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René Retamales Bernal -  Abogado</a:t>
            </a:r>
          </a:p>
          <a:p>
            <a:endParaRPr lang="es-CL" dirty="0"/>
          </a:p>
        </p:txBody>
      </p:sp>
      <p:sp>
        <p:nvSpPr>
          <p:cNvPr id="6" name="Marcador de contenido 2">
            <a:extLst>
              <a:ext uri="{FF2B5EF4-FFF2-40B4-BE49-F238E27FC236}">
                <a16:creationId xmlns:a16="http://schemas.microsoft.com/office/drawing/2014/main" id="{A0B1488A-0A55-4B1C-AC5A-02E94A1F226A}"/>
              </a:ext>
            </a:extLst>
          </p:cNvPr>
          <p:cNvSpPr txBox="1">
            <a:spLocks/>
          </p:cNvSpPr>
          <p:nvPr/>
        </p:nvSpPr>
        <p:spPr>
          <a:xfrm>
            <a:off x="249381" y="678873"/>
            <a:ext cx="8645237" cy="594360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algn="just">
              <a:buClr>
                <a:srgbClr val="C00000"/>
              </a:buClr>
              <a:buSzPct val="110000"/>
              <a:buFont typeface="Wingdings" panose="05000000000000000000" pitchFamily="2" charset="2"/>
              <a:buChar char="¤"/>
            </a:pPr>
            <a:r>
              <a:rPr lang="es-CL" sz="2000" dirty="0">
                <a:solidFill>
                  <a:schemeClr val="bg1"/>
                </a:solidFill>
              </a:rPr>
              <a:t>Publicado el Decreto de Expansión en el  Diario Oficial, MINERGIA debe iniciar el </a:t>
            </a:r>
            <a:r>
              <a:rPr lang="es-CL" sz="2000" u="sng" dirty="0">
                <a:solidFill>
                  <a:schemeClr val="bg1"/>
                </a:solidFill>
              </a:rPr>
              <a:t>Estudio de Franjas </a:t>
            </a:r>
            <a:r>
              <a:rPr lang="es-CL" sz="2000" dirty="0">
                <a:solidFill>
                  <a:schemeClr val="bg1"/>
                </a:solidFill>
              </a:rPr>
              <a:t>para aquellas Obras Nuevas que lo requieran.</a:t>
            </a:r>
          </a:p>
          <a:p>
            <a:pPr marL="0" indent="0" algn="just">
              <a:lnSpc>
                <a:spcPct val="100000"/>
              </a:lnSpc>
              <a:buClr>
                <a:srgbClr val="C00000"/>
              </a:buClr>
              <a:buSzPct val="110000"/>
              <a:buNone/>
            </a:pPr>
            <a:endParaRPr lang="es-CL" sz="2000" dirty="0">
              <a:solidFill>
                <a:schemeClr val="bg1"/>
              </a:solidFill>
            </a:endParaRPr>
          </a:p>
          <a:p>
            <a:pPr algn="just">
              <a:buClr>
                <a:srgbClr val="C00000"/>
              </a:buClr>
              <a:buSzPct val="110000"/>
              <a:buFont typeface="Wingdings" panose="05000000000000000000" pitchFamily="2" charset="2"/>
              <a:buChar char="¤"/>
            </a:pPr>
            <a:r>
              <a:rPr lang="es-CL" sz="2000" dirty="0">
                <a:solidFill>
                  <a:schemeClr val="bg1"/>
                </a:solidFill>
              </a:rPr>
              <a:t>Evaluación Ambiental Estratégica, E.A.E. (Ley N° 19.300 y Reglamento de EAE, Decreto N° 32 del año 2015. Ministerio de Medio Ambiente)</a:t>
            </a:r>
          </a:p>
          <a:p>
            <a:pPr lvl="1" algn="just">
              <a:buClr>
                <a:srgbClr val="00B050"/>
              </a:buClr>
              <a:buSzPct val="120000"/>
              <a:buFont typeface="Wingdings" panose="05000000000000000000" pitchFamily="2" charset="2"/>
              <a:buChar char=""/>
            </a:pPr>
            <a:r>
              <a:rPr lang="es-CL" b="1" dirty="0">
                <a:solidFill>
                  <a:schemeClr val="bg1"/>
                </a:solidFill>
                <a:effectLst>
                  <a:outerShdw blurRad="38100" dist="38100" dir="2700000" algn="tl">
                    <a:srgbClr val="000000">
                      <a:alpha val="43137"/>
                    </a:srgbClr>
                  </a:outerShdw>
                </a:effectLst>
              </a:rPr>
              <a:t>Procedimiento administrativo </a:t>
            </a:r>
            <a:r>
              <a:rPr lang="es-CL" dirty="0">
                <a:solidFill>
                  <a:schemeClr val="bg1"/>
                </a:solidFill>
              </a:rPr>
              <a:t>que tiene por finalidad incorporar consideraciones ambientales de desarrollo sustentable, a la formulación de las políticas y planes de carácter normativo general, que tengan impacto sobre el medio ambiente o la sustentabilidad.	</a:t>
            </a:r>
          </a:p>
          <a:p>
            <a:pPr lvl="1" algn="just">
              <a:buClr>
                <a:srgbClr val="00B050"/>
              </a:buClr>
              <a:buSzPct val="120000"/>
              <a:buFont typeface="Wingdings" panose="05000000000000000000" pitchFamily="2" charset="2"/>
              <a:buChar char=""/>
            </a:pPr>
            <a:r>
              <a:rPr lang="es-CL" dirty="0">
                <a:solidFill>
                  <a:schemeClr val="bg1"/>
                </a:solidFill>
              </a:rPr>
              <a:t>Se aplica a todos los instrumentos de planificación territorial.</a:t>
            </a:r>
          </a:p>
          <a:p>
            <a:pPr lvl="2" algn="just">
              <a:buClr>
                <a:srgbClr val="00B050"/>
              </a:buClr>
              <a:buSzPct val="120000"/>
              <a:buFont typeface="Wingdings" panose="05000000000000000000" pitchFamily="2" charset="2"/>
              <a:buChar char="þ"/>
            </a:pPr>
            <a:r>
              <a:rPr lang="es-CL" sz="1800" b="1" u="sng" dirty="0">
                <a:solidFill>
                  <a:schemeClr val="bg1"/>
                </a:solidFill>
                <a:effectLst>
                  <a:outerShdw blurRad="38100" dist="38100" dir="2700000" algn="tl">
                    <a:srgbClr val="000000">
                      <a:alpha val="43137"/>
                    </a:srgbClr>
                  </a:outerShdw>
                </a:effectLst>
              </a:rPr>
              <a:t>Participación Ciudadana en la Etapa de Diseño</a:t>
            </a:r>
          </a:p>
          <a:p>
            <a:pPr lvl="2" algn="just">
              <a:buClr>
                <a:srgbClr val="00B050"/>
              </a:buClr>
              <a:buSzPct val="120000"/>
              <a:buFont typeface="Wingdings" panose="05000000000000000000" pitchFamily="2" charset="2"/>
              <a:buChar char="þ"/>
            </a:pPr>
            <a:r>
              <a:rPr lang="es-CL" sz="1800" dirty="0">
                <a:solidFill>
                  <a:schemeClr val="bg1"/>
                </a:solidFill>
              </a:rPr>
              <a:t>Anteproyecto</a:t>
            </a:r>
          </a:p>
          <a:p>
            <a:pPr lvl="2" algn="just">
              <a:buClr>
                <a:srgbClr val="00B050"/>
              </a:buClr>
              <a:buSzPct val="120000"/>
              <a:buFont typeface="Wingdings" panose="05000000000000000000" pitchFamily="2" charset="2"/>
              <a:buChar char="þ"/>
            </a:pPr>
            <a:r>
              <a:rPr lang="es-CL" sz="1800" dirty="0">
                <a:solidFill>
                  <a:schemeClr val="bg1"/>
                </a:solidFill>
              </a:rPr>
              <a:t>Informe Ambiental </a:t>
            </a:r>
          </a:p>
          <a:p>
            <a:pPr lvl="2" algn="just">
              <a:buClr>
                <a:srgbClr val="00B050"/>
              </a:buClr>
              <a:buSzPct val="120000"/>
              <a:buFont typeface="Wingdings" panose="05000000000000000000" pitchFamily="2" charset="2"/>
              <a:buChar char="þ"/>
            </a:pPr>
            <a:r>
              <a:rPr lang="es-CL" sz="1800" b="1" u="sng" dirty="0">
                <a:solidFill>
                  <a:schemeClr val="bg1"/>
                </a:solidFill>
              </a:rPr>
              <a:t>Consulta Pública</a:t>
            </a:r>
          </a:p>
          <a:p>
            <a:pPr lvl="2" algn="just">
              <a:buClr>
                <a:srgbClr val="00B050"/>
              </a:buClr>
              <a:buSzPct val="120000"/>
              <a:buFont typeface="Wingdings" panose="05000000000000000000" pitchFamily="2" charset="2"/>
              <a:buChar char="þ"/>
            </a:pPr>
            <a:r>
              <a:rPr lang="es-CL" sz="1800" dirty="0">
                <a:solidFill>
                  <a:schemeClr val="bg1"/>
                </a:solidFill>
              </a:rPr>
              <a:t>Resolución de Termino que aprueba el plan, política o instrumento territorial</a:t>
            </a:r>
          </a:p>
          <a:p>
            <a:pPr lvl="2" algn="just">
              <a:buClr>
                <a:srgbClr val="00B050"/>
              </a:buClr>
              <a:buSzPct val="120000"/>
              <a:buFont typeface="Wingdings" panose="05000000000000000000" pitchFamily="2" charset="2"/>
              <a:buChar char="þ"/>
            </a:pPr>
            <a:r>
              <a:rPr lang="es-CL" sz="1800" dirty="0">
                <a:solidFill>
                  <a:schemeClr val="bg1"/>
                </a:solidFill>
              </a:rPr>
              <a:t>Acto Administrativo Aprobándolo.</a:t>
            </a:r>
          </a:p>
          <a:p>
            <a:pPr lvl="2" algn="just">
              <a:buClr>
                <a:srgbClr val="00B050"/>
              </a:buClr>
              <a:buSzPct val="120000"/>
              <a:buFont typeface="Wingdings" panose="05000000000000000000" pitchFamily="2" charset="2"/>
              <a:buChar char="þ"/>
            </a:pPr>
            <a:endParaRPr lang="es-CL" sz="1800" dirty="0">
              <a:solidFill>
                <a:schemeClr val="bg1"/>
              </a:solidFill>
            </a:endParaRPr>
          </a:p>
          <a:p>
            <a:pPr marL="263525" lvl="1" indent="-342900" algn="just">
              <a:buClr>
                <a:srgbClr val="C00000"/>
              </a:buClr>
              <a:buSzPct val="120000"/>
              <a:buFont typeface="Wingdings" panose="05000000000000000000" pitchFamily="2" charset="2"/>
              <a:buChar char="¤"/>
            </a:pPr>
            <a:r>
              <a:rPr lang="es-CL" sz="2000" dirty="0">
                <a:solidFill>
                  <a:schemeClr val="bg1"/>
                </a:solidFill>
              </a:rPr>
              <a:t>Estudio de Franja Preliminar y su respectiva E.A.E. deben considerar criterio de sustentabilidad, convenio 169 O.I.T.</a:t>
            </a:r>
          </a:p>
          <a:p>
            <a:pPr marL="685800" lvl="2" indent="0" algn="just">
              <a:buClr>
                <a:srgbClr val="00B050"/>
              </a:buClr>
              <a:buSzPct val="120000"/>
              <a:buNone/>
            </a:pPr>
            <a:endParaRPr lang="es-CL" sz="1800" dirty="0">
              <a:solidFill>
                <a:schemeClr val="bg1"/>
              </a:solidFill>
            </a:endParaRPr>
          </a:p>
          <a:p>
            <a:pPr lvl="2" algn="just">
              <a:buClr>
                <a:srgbClr val="00B050"/>
              </a:buClr>
              <a:buSzPct val="120000"/>
              <a:buFont typeface="Wingdings" panose="05000000000000000000" pitchFamily="2" charset="2"/>
              <a:buChar char="þ"/>
            </a:pPr>
            <a:endParaRPr lang="es-CL" sz="1800" dirty="0">
              <a:solidFill>
                <a:schemeClr val="bg1"/>
              </a:solidFill>
            </a:endParaRPr>
          </a:p>
          <a:p>
            <a:pPr lvl="1" algn="just">
              <a:buClr>
                <a:srgbClr val="00B050"/>
              </a:buClr>
              <a:buSzPct val="120000"/>
              <a:buFont typeface="Wingdings" panose="05000000000000000000" pitchFamily="2" charset="2"/>
              <a:buChar char=""/>
            </a:pPr>
            <a:endParaRPr lang="es-CL" sz="2100" dirty="0">
              <a:solidFill>
                <a:schemeClr val="bg1"/>
              </a:solidFill>
            </a:endParaRPr>
          </a:p>
          <a:p>
            <a:pPr lvl="1" algn="just">
              <a:buClr>
                <a:srgbClr val="C00000"/>
              </a:buClr>
              <a:buSzPct val="110000"/>
              <a:buFont typeface="Wingdings" panose="05000000000000000000" pitchFamily="2" charset="2"/>
              <a:buChar char="¤"/>
            </a:pPr>
            <a:endParaRPr lang="es-CL" sz="1700" dirty="0"/>
          </a:p>
          <a:p>
            <a:pPr marL="0" indent="0" algn="just">
              <a:buClr>
                <a:schemeClr val="accent1">
                  <a:lumMod val="75000"/>
                </a:schemeClr>
              </a:buClr>
              <a:buNone/>
            </a:pPr>
            <a:endParaRPr lang="es-CL" sz="2000" dirty="0"/>
          </a:p>
          <a:p>
            <a:pPr marL="0" indent="0" algn="just">
              <a:buClr>
                <a:schemeClr val="tx2"/>
              </a:buClr>
              <a:buNone/>
            </a:pPr>
            <a:endParaRPr lang="es-CL" sz="2000" dirty="0"/>
          </a:p>
          <a:p>
            <a:pPr algn="just">
              <a:buClr>
                <a:schemeClr val="accent1">
                  <a:lumMod val="75000"/>
                </a:schemeClr>
              </a:buClr>
              <a:buFont typeface="Wingdings" panose="05000000000000000000" pitchFamily="2" charset="2"/>
              <a:buChar char="S"/>
            </a:pPr>
            <a:endParaRPr lang="es-CL" sz="2000" dirty="0"/>
          </a:p>
          <a:p>
            <a:pPr marL="0" indent="0" algn="just">
              <a:buClr>
                <a:schemeClr val="accent2">
                  <a:lumMod val="75000"/>
                </a:schemeClr>
              </a:buClr>
              <a:buNone/>
            </a:pPr>
            <a:endParaRPr lang="es-CL" sz="2000" dirty="0"/>
          </a:p>
          <a:p>
            <a:pPr marL="0" indent="0" algn="just">
              <a:buClr>
                <a:schemeClr val="accent2">
                  <a:lumMod val="75000"/>
                </a:schemeClr>
              </a:buClr>
              <a:buNone/>
            </a:pPr>
            <a:endParaRPr lang="es-CL" sz="2000" b="1" dirty="0">
              <a:effectLst>
                <a:outerShdw blurRad="38100" dist="38100" dir="2700000" algn="tl">
                  <a:srgbClr val="000000">
                    <a:alpha val="43137"/>
                  </a:srgbClr>
                </a:outerShdw>
              </a:effectLst>
            </a:endParaRPr>
          </a:p>
          <a:p>
            <a:pPr algn="just">
              <a:buClr>
                <a:srgbClr val="00B050"/>
              </a:buClr>
              <a:buFont typeface="Calibri" panose="020F0502020204030204" pitchFamily="34" charset="0"/>
              <a:buChar char="◊"/>
            </a:pPr>
            <a:endParaRPr lang="es-CL" sz="1900" dirty="0"/>
          </a:p>
        </p:txBody>
      </p:sp>
    </p:spTree>
    <p:extLst>
      <p:ext uri="{BB962C8B-B14F-4D97-AF65-F5344CB8AC3E}">
        <p14:creationId xmlns:p14="http://schemas.microsoft.com/office/powerpoint/2010/main" val="917295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7" name="6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Rene Retamales Bernal -  Abogado</a:t>
            </a:r>
          </a:p>
          <a:p>
            <a:endParaRPr lang="es-CL" dirty="0"/>
          </a:p>
        </p:txBody>
      </p:sp>
      <p:sp>
        <p:nvSpPr>
          <p:cNvPr id="6" name="Marcador de contenido 2">
            <a:extLst>
              <a:ext uri="{FF2B5EF4-FFF2-40B4-BE49-F238E27FC236}">
                <a16:creationId xmlns:a16="http://schemas.microsoft.com/office/drawing/2014/main" id="{A0B1488A-0A55-4B1C-AC5A-02E94A1F226A}"/>
              </a:ext>
            </a:extLst>
          </p:cNvPr>
          <p:cNvSpPr txBox="1">
            <a:spLocks/>
          </p:cNvSpPr>
          <p:nvPr/>
        </p:nvSpPr>
        <p:spPr>
          <a:xfrm>
            <a:off x="249381" y="637309"/>
            <a:ext cx="8645237" cy="5985164"/>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algn="just">
              <a:buClr>
                <a:srgbClr val="C00000"/>
              </a:buClr>
              <a:buSzPct val="110000"/>
              <a:buFont typeface="Wingdings" panose="05000000000000000000" pitchFamily="2" charset="2"/>
              <a:buChar char="¤"/>
            </a:pPr>
            <a:r>
              <a:rPr lang="es-CL" sz="2000" dirty="0">
                <a:solidFill>
                  <a:schemeClr val="bg1"/>
                </a:solidFill>
              </a:rPr>
              <a:t>Estudio determinara </a:t>
            </a:r>
            <a:r>
              <a:rPr lang="es-CL" sz="2000" u="sng" dirty="0">
                <a:solidFill>
                  <a:schemeClr val="bg1"/>
                </a:solidFill>
              </a:rPr>
              <a:t>Franjas Alternativas</a:t>
            </a:r>
            <a:r>
              <a:rPr lang="es-CL" sz="2000" dirty="0">
                <a:solidFill>
                  <a:schemeClr val="bg1"/>
                </a:solidFill>
              </a:rPr>
              <a:t> criterios técnicos, económicos, ambientales y de desarrollo sustentable.</a:t>
            </a:r>
          </a:p>
          <a:p>
            <a:pPr marL="0" indent="0" algn="just">
              <a:buClr>
                <a:srgbClr val="C00000"/>
              </a:buClr>
              <a:buSzPct val="110000"/>
              <a:buNone/>
            </a:pPr>
            <a:endParaRPr lang="es-CL" sz="2000" dirty="0">
              <a:solidFill>
                <a:schemeClr val="bg1"/>
              </a:solidFill>
            </a:endParaRPr>
          </a:p>
          <a:p>
            <a:pPr algn="just">
              <a:buClr>
                <a:srgbClr val="C00000"/>
              </a:buClr>
              <a:buSzPct val="110000"/>
              <a:buFont typeface="Wingdings" panose="05000000000000000000" pitchFamily="2" charset="2"/>
              <a:buChar char=""/>
            </a:pPr>
            <a:r>
              <a:rPr lang="es-CL" sz="2000" dirty="0">
                <a:solidFill>
                  <a:schemeClr val="bg1"/>
                </a:solidFill>
              </a:rPr>
              <a:t>Contenido del Estudio de Franja Preliminar</a:t>
            </a:r>
          </a:p>
          <a:p>
            <a:pPr marL="623888" lvl="1" indent="-280988" algn="just">
              <a:buClr>
                <a:srgbClr val="C00000"/>
              </a:buClr>
              <a:buSzPct val="110000"/>
              <a:buFont typeface="Wingdings" panose="05000000000000000000" pitchFamily="2" charset="2"/>
              <a:buChar char="þ"/>
            </a:pPr>
            <a:r>
              <a:rPr lang="es-CL" dirty="0">
                <a:solidFill>
                  <a:schemeClr val="bg1"/>
                </a:solidFill>
              </a:rPr>
              <a:t>Las </a:t>
            </a:r>
            <a:r>
              <a:rPr lang="es-CL" b="1" dirty="0">
                <a:solidFill>
                  <a:schemeClr val="bg1"/>
                </a:solidFill>
              </a:rPr>
              <a:t>franjas alternativas </a:t>
            </a:r>
            <a:r>
              <a:rPr lang="es-CL" dirty="0">
                <a:solidFill>
                  <a:schemeClr val="bg1"/>
                </a:solidFill>
              </a:rPr>
              <a:t>evaluadas (planimetría)</a:t>
            </a:r>
          </a:p>
          <a:p>
            <a:pPr marL="623888" lvl="1" indent="-280988" algn="just">
              <a:buClr>
                <a:srgbClr val="C00000"/>
              </a:buClr>
              <a:buSzPct val="110000"/>
              <a:buFont typeface="Wingdings" panose="05000000000000000000" pitchFamily="2" charset="2"/>
              <a:buChar char="þ"/>
            </a:pPr>
            <a:r>
              <a:rPr lang="es-CL" dirty="0">
                <a:solidFill>
                  <a:schemeClr val="bg1"/>
                </a:solidFill>
              </a:rPr>
              <a:t>Zonas indirectas a cada lado de las franjas alternativas (Caminos)</a:t>
            </a:r>
          </a:p>
          <a:p>
            <a:pPr marL="623888" lvl="1" indent="-280988" algn="just">
              <a:buClr>
                <a:srgbClr val="C00000"/>
              </a:buClr>
              <a:buSzPct val="110000"/>
              <a:buFont typeface="Wingdings" panose="05000000000000000000" pitchFamily="2" charset="2"/>
              <a:buChar char="þ"/>
            </a:pPr>
            <a:r>
              <a:rPr lang="es-CL" dirty="0">
                <a:solidFill>
                  <a:schemeClr val="bg1"/>
                </a:solidFill>
              </a:rPr>
              <a:t>Información del uso del territorio y ordenamiento territorial</a:t>
            </a:r>
          </a:p>
          <a:p>
            <a:pPr marL="623888" lvl="1" indent="-280988" algn="just">
              <a:buClr>
                <a:srgbClr val="C00000"/>
              </a:buClr>
              <a:buSzPct val="110000"/>
              <a:buFont typeface="Wingdings" panose="05000000000000000000" pitchFamily="2" charset="2"/>
              <a:buChar char="þ"/>
            </a:pPr>
            <a:r>
              <a:rPr lang="es-CL" b="1" dirty="0">
                <a:solidFill>
                  <a:schemeClr val="bg1"/>
                </a:solidFill>
              </a:rPr>
              <a:t>Información Concesiones Mineras, concesiones geotérmicas, CUO, marítimas</a:t>
            </a:r>
            <a:r>
              <a:rPr lang="es-CL" dirty="0">
                <a:solidFill>
                  <a:schemeClr val="bg1"/>
                </a:solidFill>
              </a:rPr>
              <a:t>.</a:t>
            </a:r>
          </a:p>
          <a:p>
            <a:pPr marL="623888" lvl="1" indent="-280988" algn="just">
              <a:buClr>
                <a:srgbClr val="C00000"/>
              </a:buClr>
              <a:buSzPct val="110000"/>
              <a:buFont typeface="Wingdings" panose="05000000000000000000" pitchFamily="2" charset="2"/>
              <a:buChar char="þ"/>
            </a:pPr>
            <a:r>
              <a:rPr lang="es-CL" b="1" dirty="0">
                <a:solidFill>
                  <a:schemeClr val="bg1"/>
                </a:solidFill>
              </a:rPr>
              <a:t>Información de las áreas protegidas y de biodiversidad</a:t>
            </a:r>
          </a:p>
          <a:p>
            <a:pPr marL="623888" lvl="1" indent="-280988" algn="just">
              <a:buClr>
                <a:srgbClr val="C00000"/>
              </a:buClr>
              <a:buSzPct val="110000"/>
              <a:buFont typeface="Wingdings" panose="05000000000000000000" pitchFamily="2" charset="2"/>
              <a:buChar char="þ"/>
            </a:pPr>
            <a:r>
              <a:rPr lang="es-CL" dirty="0">
                <a:solidFill>
                  <a:schemeClr val="bg1"/>
                </a:solidFill>
              </a:rPr>
              <a:t>Información socioeconómica de comunidades y descripción de los grupos de interés</a:t>
            </a:r>
          </a:p>
          <a:p>
            <a:pPr marL="623888" lvl="1" indent="-280988" algn="just">
              <a:buClr>
                <a:srgbClr val="C00000"/>
              </a:buClr>
              <a:buSzPct val="110000"/>
              <a:buFont typeface="Wingdings" panose="05000000000000000000" pitchFamily="2" charset="2"/>
              <a:buChar char="þ"/>
            </a:pPr>
            <a:r>
              <a:rPr lang="es-CL" dirty="0">
                <a:solidFill>
                  <a:schemeClr val="bg1"/>
                </a:solidFill>
              </a:rPr>
              <a:t>Características geológicas y geomorfológicas del suelo</a:t>
            </a:r>
          </a:p>
          <a:p>
            <a:pPr marL="623888" lvl="1" indent="-280988" algn="just">
              <a:buClr>
                <a:srgbClr val="C00000"/>
              </a:buClr>
              <a:buSzPct val="110000"/>
              <a:buFont typeface="Wingdings" panose="05000000000000000000" pitchFamily="2" charset="2"/>
              <a:buChar char="þ"/>
            </a:pPr>
            <a:r>
              <a:rPr lang="es-CL" b="1" dirty="0">
                <a:solidFill>
                  <a:schemeClr val="bg1"/>
                </a:solidFill>
              </a:rPr>
              <a:t>Diseño de ingeniería</a:t>
            </a:r>
          </a:p>
          <a:p>
            <a:pPr marL="623888" lvl="1" indent="-280988" algn="just">
              <a:buClr>
                <a:srgbClr val="C00000"/>
              </a:buClr>
              <a:buSzPct val="110000"/>
              <a:buFont typeface="Wingdings" panose="05000000000000000000" pitchFamily="2" charset="2"/>
              <a:buChar char="þ"/>
            </a:pPr>
            <a:r>
              <a:rPr lang="es-CL" dirty="0">
                <a:solidFill>
                  <a:schemeClr val="bg1"/>
                </a:solidFill>
              </a:rPr>
              <a:t>Identificación y análisis de aspectos críticos</a:t>
            </a:r>
          </a:p>
          <a:p>
            <a:pPr marL="623888" lvl="1" indent="-280988" algn="just">
              <a:buClr>
                <a:srgbClr val="C00000"/>
              </a:buClr>
              <a:buSzPct val="110000"/>
              <a:buFont typeface="Wingdings" panose="05000000000000000000" pitchFamily="2" charset="2"/>
              <a:buChar char="þ"/>
            </a:pPr>
            <a:r>
              <a:rPr lang="es-CL" b="1" dirty="0">
                <a:solidFill>
                  <a:schemeClr val="bg1"/>
                </a:solidFill>
                <a:effectLst>
                  <a:outerShdw blurRad="38100" dist="38100" dir="2700000" algn="tl">
                    <a:srgbClr val="000000">
                      <a:alpha val="43137"/>
                    </a:srgbClr>
                  </a:outerShdw>
                </a:effectLst>
              </a:rPr>
              <a:t>Indicación de los caminos, calles, BNUP, propiedades fiscales, municipales y particulares que ocuparan o atravesaran con sus respectivos dueños.</a:t>
            </a:r>
          </a:p>
          <a:p>
            <a:pPr marL="623888" lvl="1" indent="-280988" algn="just">
              <a:buClr>
                <a:srgbClr val="C00000"/>
              </a:buClr>
              <a:buSzPct val="110000"/>
              <a:buFont typeface="Wingdings" panose="05000000000000000000" pitchFamily="2" charset="2"/>
              <a:buChar char="þ"/>
            </a:pPr>
            <a:r>
              <a:rPr lang="es-CL" dirty="0">
                <a:solidFill>
                  <a:schemeClr val="bg1"/>
                </a:solidFill>
              </a:rPr>
              <a:t>Cruces y Paralelismos de líneas de transmisión</a:t>
            </a:r>
          </a:p>
          <a:p>
            <a:pPr marL="623888" lvl="1" indent="-280988" algn="just">
              <a:buClr>
                <a:srgbClr val="C00000"/>
              </a:buClr>
              <a:buSzPct val="110000"/>
              <a:buFont typeface="Wingdings" panose="05000000000000000000" pitchFamily="2" charset="2"/>
              <a:buChar char="þ"/>
            </a:pPr>
            <a:r>
              <a:rPr lang="es-CL" dirty="0">
                <a:solidFill>
                  <a:schemeClr val="bg1"/>
                </a:solidFill>
              </a:rPr>
              <a:t>Costo Económico de las Franjas Alternativas</a:t>
            </a:r>
          </a:p>
          <a:p>
            <a:pPr marL="623888" lvl="1" indent="-280988" algn="just">
              <a:buClr>
                <a:srgbClr val="C00000"/>
              </a:buClr>
              <a:buSzPct val="110000"/>
              <a:buFont typeface="Wingdings" panose="05000000000000000000" pitchFamily="2" charset="2"/>
              <a:buChar char="þ"/>
            </a:pPr>
            <a:r>
              <a:rPr lang="es-CL" dirty="0">
                <a:solidFill>
                  <a:schemeClr val="bg1"/>
                </a:solidFill>
              </a:rPr>
              <a:t>Análisis General</a:t>
            </a:r>
          </a:p>
          <a:p>
            <a:pPr marL="623888" lvl="1" indent="-280988" algn="just">
              <a:buClr>
                <a:srgbClr val="C00000"/>
              </a:buClr>
              <a:buSzPct val="110000"/>
              <a:buFont typeface="Wingdings" panose="05000000000000000000" pitchFamily="2" charset="2"/>
              <a:buChar char="þ"/>
            </a:pPr>
            <a:endParaRPr lang="es-CL" sz="1700" dirty="0">
              <a:solidFill>
                <a:schemeClr val="bg1"/>
              </a:solidFill>
            </a:endParaRPr>
          </a:p>
          <a:p>
            <a:pPr marL="623888" lvl="1" indent="-280988" algn="just">
              <a:buClr>
                <a:srgbClr val="C00000"/>
              </a:buClr>
              <a:buSzPct val="110000"/>
              <a:buFont typeface="Wingdings" panose="05000000000000000000" pitchFamily="2" charset="2"/>
              <a:buChar char="þ"/>
            </a:pPr>
            <a:endParaRPr lang="es-CL" sz="1700" dirty="0">
              <a:solidFill>
                <a:schemeClr val="bg1"/>
              </a:solidFill>
            </a:endParaRPr>
          </a:p>
          <a:p>
            <a:pPr marL="623888" lvl="1" indent="-280988" algn="just">
              <a:buClr>
                <a:srgbClr val="C00000"/>
              </a:buClr>
              <a:buSzPct val="110000"/>
              <a:buFont typeface="Wingdings" panose="05000000000000000000" pitchFamily="2" charset="2"/>
              <a:buChar char="þ"/>
            </a:pPr>
            <a:endParaRPr lang="es-CL" sz="1700" dirty="0">
              <a:solidFill>
                <a:schemeClr val="bg1"/>
              </a:solidFill>
            </a:endParaRPr>
          </a:p>
          <a:p>
            <a:pPr marL="0" indent="0" algn="just">
              <a:buClr>
                <a:schemeClr val="accent1">
                  <a:lumMod val="75000"/>
                </a:schemeClr>
              </a:buClr>
              <a:buNone/>
            </a:pPr>
            <a:endParaRPr lang="es-CL" sz="2000" dirty="0"/>
          </a:p>
          <a:p>
            <a:pPr marL="0" indent="0" algn="just">
              <a:buClr>
                <a:schemeClr val="accent1">
                  <a:lumMod val="75000"/>
                </a:schemeClr>
              </a:buClr>
              <a:buNone/>
            </a:pPr>
            <a:endParaRPr lang="es-CL" sz="2000" dirty="0"/>
          </a:p>
          <a:p>
            <a:pPr marL="0" indent="0" algn="just">
              <a:buClr>
                <a:schemeClr val="tx2"/>
              </a:buClr>
              <a:buNone/>
            </a:pPr>
            <a:endParaRPr lang="es-CL" sz="2000" dirty="0"/>
          </a:p>
          <a:p>
            <a:pPr algn="just">
              <a:buClr>
                <a:schemeClr val="accent1">
                  <a:lumMod val="75000"/>
                </a:schemeClr>
              </a:buClr>
              <a:buFont typeface="Wingdings" panose="05000000000000000000" pitchFamily="2" charset="2"/>
              <a:buChar char="S"/>
            </a:pPr>
            <a:endParaRPr lang="es-CL" sz="2000" dirty="0"/>
          </a:p>
          <a:p>
            <a:pPr marL="0" indent="0" algn="just">
              <a:buClr>
                <a:schemeClr val="accent2">
                  <a:lumMod val="75000"/>
                </a:schemeClr>
              </a:buClr>
              <a:buNone/>
            </a:pPr>
            <a:endParaRPr lang="es-CL" sz="2000" dirty="0"/>
          </a:p>
          <a:p>
            <a:pPr marL="0" indent="0" algn="just">
              <a:buClr>
                <a:schemeClr val="accent2">
                  <a:lumMod val="75000"/>
                </a:schemeClr>
              </a:buClr>
              <a:buNone/>
            </a:pPr>
            <a:endParaRPr lang="es-CL" sz="2000" b="1" dirty="0">
              <a:effectLst>
                <a:outerShdw blurRad="38100" dist="38100" dir="2700000" algn="tl">
                  <a:srgbClr val="000000">
                    <a:alpha val="43137"/>
                  </a:srgbClr>
                </a:outerShdw>
              </a:effectLst>
            </a:endParaRPr>
          </a:p>
          <a:p>
            <a:pPr algn="just">
              <a:buClr>
                <a:srgbClr val="00B050"/>
              </a:buClr>
              <a:buFont typeface="Calibri" panose="020F0502020204030204" pitchFamily="34" charset="0"/>
              <a:buChar char="◊"/>
            </a:pPr>
            <a:endParaRPr lang="es-CL" sz="1900" dirty="0"/>
          </a:p>
        </p:txBody>
      </p:sp>
    </p:spTree>
    <p:extLst>
      <p:ext uri="{BB962C8B-B14F-4D97-AF65-F5344CB8AC3E}">
        <p14:creationId xmlns:p14="http://schemas.microsoft.com/office/powerpoint/2010/main" val="3773442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EF9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7" name="6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Rene Retamales Bernal -  Abogado</a:t>
            </a:r>
          </a:p>
          <a:p>
            <a:endParaRPr lang="es-CL" dirty="0"/>
          </a:p>
        </p:txBody>
      </p:sp>
      <p:sp>
        <p:nvSpPr>
          <p:cNvPr id="6" name="Marcador de contenido 2">
            <a:extLst>
              <a:ext uri="{FF2B5EF4-FFF2-40B4-BE49-F238E27FC236}">
                <a16:creationId xmlns:a16="http://schemas.microsoft.com/office/drawing/2014/main" id="{A0B1488A-0A55-4B1C-AC5A-02E94A1F226A}"/>
              </a:ext>
            </a:extLst>
          </p:cNvPr>
          <p:cNvSpPr txBox="1">
            <a:spLocks/>
          </p:cNvSpPr>
          <p:nvPr/>
        </p:nvSpPr>
        <p:spPr>
          <a:xfrm>
            <a:off x="249381" y="745373"/>
            <a:ext cx="8645237" cy="587710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algn="just">
              <a:buClr>
                <a:srgbClr val="C00000"/>
              </a:buClr>
              <a:buFont typeface="Wingdings" panose="05000000000000000000" pitchFamily="2" charset="2"/>
              <a:buChar char="¤"/>
            </a:pPr>
            <a:r>
              <a:rPr lang="es-CL" sz="2000" dirty="0">
                <a:solidFill>
                  <a:schemeClr val="bg1"/>
                </a:solidFill>
              </a:rPr>
              <a:t>Aprobación del Consejo de Ministros para la Sustentabilidad</a:t>
            </a:r>
          </a:p>
          <a:p>
            <a:pPr lvl="1" algn="just">
              <a:buClr>
                <a:srgbClr val="C00000"/>
              </a:buClr>
              <a:buFont typeface="Wingdings" panose="05000000000000000000" pitchFamily="2" charset="2"/>
              <a:buChar char="þ"/>
            </a:pPr>
            <a:r>
              <a:rPr lang="es-CL" sz="1700" dirty="0">
                <a:solidFill>
                  <a:schemeClr val="bg1"/>
                </a:solidFill>
              </a:rPr>
              <a:t>MINERGIA propone una de las franjas alternativas</a:t>
            </a:r>
          </a:p>
          <a:p>
            <a:pPr lvl="1" algn="just">
              <a:buClr>
                <a:srgbClr val="C00000"/>
              </a:buClr>
              <a:buFont typeface="Wingdings" panose="05000000000000000000" pitchFamily="2" charset="2"/>
              <a:buChar char="þ"/>
            </a:pPr>
            <a:r>
              <a:rPr lang="es-CL" sz="1700" dirty="0">
                <a:solidFill>
                  <a:schemeClr val="bg1"/>
                </a:solidFill>
              </a:rPr>
              <a:t>CMS acuerda el uso de la Franja preliminar</a:t>
            </a:r>
          </a:p>
          <a:p>
            <a:pPr marL="342900" lvl="1" indent="0" algn="just">
              <a:buClr>
                <a:srgbClr val="C00000"/>
              </a:buClr>
              <a:buNone/>
            </a:pPr>
            <a:endParaRPr lang="es-CL" sz="1700" dirty="0">
              <a:solidFill>
                <a:schemeClr val="bg1"/>
              </a:solidFill>
            </a:endParaRPr>
          </a:p>
          <a:p>
            <a:pPr algn="just">
              <a:buClr>
                <a:srgbClr val="C00000"/>
              </a:buClr>
              <a:buFont typeface="Wingdings" panose="05000000000000000000" pitchFamily="2" charset="2"/>
              <a:buChar char="¢"/>
            </a:pPr>
            <a:r>
              <a:rPr lang="es-CL" sz="2000" b="1" dirty="0">
                <a:solidFill>
                  <a:schemeClr val="bg1"/>
                </a:solidFill>
                <a:effectLst>
                  <a:outerShdw blurRad="38100" dist="38100" dir="2700000" algn="tl">
                    <a:srgbClr val="000000">
                      <a:alpha val="43137"/>
                    </a:srgbClr>
                  </a:outerShdw>
                </a:effectLst>
              </a:rPr>
              <a:t>Decreto que fija la Franja Preliminar para Obras Nuevas</a:t>
            </a:r>
          </a:p>
          <a:p>
            <a:pPr lvl="1" algn="just">
              <a:buClr>
                <a:srgbClr val="C00000"/>
              </a:buClr>
              <a:buFont typeface="Wingdings" panose="05000000000000000000" pitchFamily="2" charset="2"/>
              <a:buChar char="þ"/>
            </a:pPr>
            <a:r>
              <a:rPr lang="es-CL" sz="1700" dirty="0">
                <a:solidFill>
                  <a:schemeClr val="bg1"/>
                </a:solidFill>
              </a:rPr>
              <a:t>Extensión, superficie, regiones, provincias, comunas.</a:t>
            </a:r>
          </a:p>
          <a:p>
            <a:pPr lvl="1" algn="just">
              <a:buClr>
                <a:srgbClr val="C00000"/>
              </a:buClr>
              <a:buFont typeface="Wingdings" panose="05000000000000000000" pitchFamily="2" charset="2"/>
              <a:buChar char="þ"/>
            </a:pPr>
            <a:r>
              <a:rPr lang="es-CL" sz="1700" dirty="0">
                <a:solidFill>
                  <a:schemeClr val="bg1"/>
                </a:solidFill>
              </a:rPr>
              <a:t>Plano General indicando caminos, calles, BNUP, propiedades, fiscales, municipales, particulares y sus respectivos dueños.</a:t>
            </a:r>
          </a:p>
          <a:p>
            <a:pPr lvl="1" algn="just">
              <a:buClr>
                <a:srgbClr val="C00000"/>
              </a:buClr>
              <a:buFont typeface="Wingdings" panose="05000000000000000000" pitchFamily="2" charset="2"/>
              <a:buChar char="þ"/>
            </a:pPr>
            <a:r>
              <a:rPr lang="es-CL" sz="1700" dirty="0">
                <a:solidFill>
                  <a:schemeClr val="bg1"/>
                </a:solidFill>
              </a:rPr>
              <a:t>Condiciones de Ingeniería.</a:t>
            </a:r>
          </a:p>
          <a:p>
            <a:pPr lvl="1" algn="just">
              <a:buClr>
                <a:srgbClr val="C00000"/>
              </a:buClr>
              <a:buFont typeface="Wingdings" panose="05000000000000000000" pitchFamily="2" charset="2"/>
              <a:buChar char="þ"/>
            </a:pPr>
            <a:r>
              <a:rPr lang="es-CL" sz="1700" dirty="0">
                <a:solidFill>
                  <a:schemeClr val="bg1"/>
                </a:solidFill>
              </a:rPr>
              <a:t>Declaración de </a:t>
            </a:r>
            <a:r>
              <a:rPr lang="es-CL" sz="1700" b="1" dirty="0">
                <a:solidFill>
                  <a:schemeClr val="bg1"/>
                </a:solidFill>
              </a:rPr>
              <a:t>Utilidad Pública </a:t>
            </a:r>
            <a:r>
              <a:rPr lang="es-CL" sz="1700" dirty="0">
                <a:solidFill>
                  <a:schemeClr val="bg1"/>
                </a:solidFill>
              </a:rPr>
              <a:t>podrá ser Gravada con una o más SERVIDUMBRE.</a:t>
            </a:r>
          </a:p>
          <a:p>
            <a:pPr lvl="1" algn="just">
              <a:buClr>
                <a:srgbClr val="C00000"/>
              </a:buClr>
              <a:buFont typeface="Wingdings" panose="05000000000000000000" pitchFamily="2" charset="2"/>
              <a:buChar char="þ"/>
            </a:pPr>
            <a:r>
              <a:rPr lang="es-CL" sz="1700" dirty="0">
                <a:solidFill>
                  <a:schemeClr val="bg1"/>
                </a:solidFill>
              </a:rPr>
              <a:t>Se extingue en el plazo de 5 años, prorrogables, contados desde la fecha de dictación.</a:t>
            </a:r>
          </a:p>
          <a:p>
            <a:pPr marL="0" indent="0" algn="just">
              <a:buClr>
                <a:schemeClr val="accent1">
                  <a:lumMod val="75000"/>
                </a:schemeClr>
              </a:buClr>
              <a:buNone/>
            </a:pPr>
            <a:endParaRPr lang="es-CL" sz="2000" dirty="0">
              <a:solidFill>
                <a:schemeClr val="bg1"/>
              </a:solidFill>
            </a:endParaRPr>
          </a:p>
          <a:p>
            <a:pPr algn="just">
              <a:buClr>
                <a:srgbClr val="0070C0"/>
              </a:buClr>
              <a:buSzPct val="110000"/>
              <a:buFont typeface="Wingdings" panose="05000000000000000000" pitchFamily="2" charset="2"/>
              <a:buChar char="ª"/>
            </a:pPr>
            <a:r>
              <a:rPr lang="es-CL" sz="2000" dirty="0">
                <a:solidFill>
                  <a:schemeClr val="bg1"/>
                </a:solidFill>
              </a:rPr>
              <a:t>Licitación del Coordinador de las obras Nuevas con Franja Preliminar del Plan de Expansión.</a:t>
            </a:r>
          </a:p>
          <a:p>
            <a:pPr marL="0" indent="0" algn="just">
              <a:buClr>
                <a:srgbClr val="0070C0"/>
              </a:buClr>
              <a:buSzPct val="110000"/>
              <a:buNone/>
            </a:pPr>
            <a:endParaRPr lang="es-CL" sz="2000" dirty="0">
              <a:solidFill>
                <a:schemeClr val="bg1"/>
              </a:solidFill>
            </a:endParaRPr>
          </a:p>
          <a:p>
            <a:pPr algn="just">
              <a:buClr>
                <a:srgbClr val="0070C0"/>
              </a:buClr>
              <a:buSzPct val="110000"/>
              <a:buFont typeface="Wingdings" panose="05000000000000000000" pitchFamily="2" charset="2"/>
              <a:buChar char="ª"/>
            </a:pPr>
            <a:r>
              <a:rPr lang="es-CL" sz="2000" dirty="0">
                <a:solidFill>
                  <a:schemeClr val="bg1"/>
                </a:solidFill>
              </a:rPr>
              <a:t>Adjudicación de las Obras Nuevas con Franja Preliminar</a:t>
            </a:r>
          </a:p>
          <a:p>
            <a:pPr marL="342900" lvl="1" indent="0" algn="just">
              <a:buClr>
                <a:srgbClr val="0070C0"/>
              </a:buClr>
              <a:buSzPct val="110000"/>
              <a:buNone/>
            </a:pPr>
            <a:endParaRPr lang="es-CL" sz="1700" dirty="0">
              <a:solidFill>
                <a:schemeClr val="bg1"/>
              </a:solidFill>
            </a:endParaRPr>
          </a:p>
          <a:p>
            <a:pPr lvl="1" algn="just">
              <a:buClr>
                <a:srgbClr val="00B050"/>
              </a:buClr>
              <a:buFont typeface="Wingdings" panose="05000000000000000000" pitchFamily="2" charset="2"/>
              <a:buChar char="ª"/>
            </a:pPr>
            <a:endParaRPr lang="es-CL" sz="1700" dirty="0">
              <a:solidFill>
                <a:schemeClr val="bg1"/>
              </a:solidFill>
            </a:endParaRPr>
          </a:p>
          <a:p>
            <a:pPr marL="0" indent="0" algn="just">
              <a:buClr>
                <a:schemeClr val="accent1">
                  <a:lumMod val="75000"/>
                </a:schemeClr>
              </a:buClr>
              <a:buNone/>
            </a:pPr>
            <a:endParaRPr lang="es-CL" sz="2000" dirty="0">
              <a:solidFill>
                <a:schemeClr val="bg1"/>
              </a:solidFill>
            </a:endParaRPr>
          </a:p>
          <a:p>
            <a:pPr algn="just">
              <a:buClr>
                <a:schemeClr val="accent1">
                  <a:lumMod val="75000"/>
                </a:schemeClr>
              </a:buClr>
              <a:buFont typeface="Calibri" panose="020F0502020204030204" pitchFamily="34" charset="0"/>
              <a:buChar char="◊"/>
            </a:pPr>
            <a:endParaRPr lang="es-CL" sz="2000" dirty="0"/>
          </a:p>
          <a:p>
            <a:pPr marL="0" indent="0" algn="just">
              <a:buClr>
                <a:schemeClr val="accent1">
                  <a:lumMod val="75000"/>
                </a:schemeClr>
              </a:buClr>
              <a:buNone/>
            </a:pPr>
            <a:endParaRPr lang="es-CL" sz="2000" dirty="0"/>
          </a:p>
          <a:p>
            <a:pPr marL="0" indent="0" algn="just">
              <a:buClr>
                <a:schemeClr val="tx2"/>
              </a:buClr>
              <a:buNone/>
            </a:pPr>
            <a:endParaRPr lang="es-CL" sz="2000" dirty="0"/>
          </a:p>
          <a:p>
            <a:pPr algn="just">
              <a:buClr>
                <a:schemeClr val="accent1">
                  <a:lumMod val="75000"/>
                </a:schemeClr>
              </a:buClr>
              <a:buFont typeface="Wingdings" panose="05000000000000000000" pitchFamily="2" charset="2"/>
              <a:buChar char="S"/>
            </a:pPr>
            <a:endParaRPr lang="es-CL" sz="2000" dirty="0"/>
          </a:p>
          <a:p>
            <a:pPr marL="0" indent="0" algn="just">
              <a:buClr>
                <a:schemeClr val="accent2">
                  <a:lumMod val="75000"/>
                </a:schemeClr>
              </a:buClr>
              <a:buNone/>
            </a:pPr>
            <a:endParaRPr lang="es-CL" sz="2000" dirty="0"/>
          </a:p>
          <a:p>
            <a:pPr marL="0" indent="0" algn="just">
              <a:buClr>
                <a:schemeClr val="accent2">
                  <a:lumMod val="75000"/>
                </a:schemeClr>
              </a:buClr>
              <a:buNone/>
            </a:pPr>
            <a:endParaRPr lang="es-CL" sz="2000" b="1" dirty="0">
              <a:effectLst>
                <a:outerShdw blurRad="38100" dist="38100" dir="2700000" algn="tl">
                  <a:srgbClr val="000000">
                    <a:alpha val="43137"/>
                  </a:srgbClr>
                </a:outerShdw>
              </a:effectLst>
            </a:endParaRPr>
          </a:p>
          <a:p>
            <a:pPr algn="just">
              <a:buClr>
                <a:srgbClr val="00B050"/>
              </a:buClr>
              <a:buFont typeface="Calibri" panose="020F0502020204030204" pitchFamily="34" charset="0"/>
              <a:buChar char="◊"/>
            </a:pPr>
            <a:endParaRPr lang="es-CL" sz="1900" dirty="0"/>
          </a:p>
        </p:txBody>
      </p:sp>
    </p:spTree>
    <p:extLst>
      <p:ext uri="{BB962C8B-B14F-4D97-AF65-F5344CB8AC3E}">
        <p14:creationId xmlns:p14="http://schemas.microsoft.com/office/powerpoint/2010/main" val="777420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7" name="6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Rene Retamales Bernal -  Abogado</a:t>
            </a:r>
          </a:p>
          <a:p>
            <a:endParaRPr lang="es-CL" dirty="0"/>
          </a:p>
        </p:txBody>
      </p:sp>
      <p:sp>
        <p:nvSpPr>
          <p:cNvPr id="6" name="Marcador de contenido 2">
            <a:extLst>
              <a:ext uri="{FF2B5EF4-FFF2-40B4-BE49-F238E27FC236}">
                <a16:creationId xmlns:a16="http://schemas.microsoft.com/office/drawing/2014/main" id="{A0B1488A-0A55-4B1C-AC5A-02E94A1F226A}"/>
              </a:ext>
            </a:extLst>
          </p:cNvPr>
          <p:cNvSpPr txBox="1">
            <a:spLocks/>
          </p:cNvSpPr>
          <p:nvPr/>
        </p:nvSpPr>
        <p:spPr>
          <a:xfrm>
            <a:off x="345571" y="490450"/>
            <a:ext cx="8478983" cy="587710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algn="just">
              <a:buClr>
                <a:srgbClr val="C00000"/>
              </a:buClr>
              <a:buSzPct val="110000"/>
              <a:buFont typeface="Wingdings" panose="05000000000000000000" pitchFamily="2" charset="2"/>
              <a:buChar char="ª"/>
            </a:pPr>
            <a:r>
              <a:rPr lang="es-CL" sz="2000" dirty="0">
                <a:solidFill>
                  <a:schemeClr val="bg1"/>
                </a:solidFill>
              </a:rPr>
              <a:t> Procesos Posteriores a la Adjudicación de las Obras Nuevas con Franja Preliminar.</a:t>
            </a:r>
          </a:p>
          <a:p>
            <a:pPr marL="0" indent="0" algn="just">
              <a:buNone/>
            </a:pPr>
            <a:r>
              <a:rPr lang="es-CL" sz="2000" b="1" dirty="0">
                <a:solidFill>
                  <a:schemeClr val="bg1"/>
                </a:solidFill>
              </a:rPr>
              <a:t>UNA VEZ ADJUDICADO</a:t>
            </a:r>
            <a:r>
              <a:rPr lang="es-CL" sz="2000" dirty="0">
                <a:solidFill>
                  <a:schemeClr val="bg1"/>
                </a:solidFill>
              </a:rPr>
              <a:t>. </a:t>
            </a:r>
          </a:p>
          <a:p>
            <a:pPr marL="0" indent="0" algn="just">
              <a:buNone/>
            </a:pPr>
            <a:r>
              <a:rPr lang="es-CL" sz="1600" dirty="0">
                <a:solidFill>
                  <a:schemeClr val="bg1"/>
                </a:solidFill>
              </a:rPr>
              <a:t>La empresa adjudicataria debe realizar l</a:t>
            </a:r>
            <a:r>
              <a:rPr lang="es-CL" sz="1600" b="1" u="sng" dirty="0">
                <a:solidFill>
                  <a:schemeClr val="bg1"/>
                </a:solidFill>
                <a:effectLst>
                  <a:outerShdw blurRad="38100" dist="38100" dir="2700000" algn="tl">
                    <a:srgbClr val="000000">
                      <a:alpha val="43137"/>
                    </a:srgbClr>
                  </a:outerShdw>
                </a:effectLst>
              </a:rPr>
              <a:t>as mismas actividades del “Modelo Actual</a:t>
            </a:r>
            <a:r>
              <a:rPr lang="es-CL" sz="1600" dirty="0">
                <a:solidFill>
                  <a:schemeClr val="bg1"/>
                </a:solidFill>
              </a:rPr>
              <a:t>”. </a:t>
            </a:r>
          </a:p>
          <a:p>
            <a:pPr algn="just">
              <a:buClr>
                <a:srgbClr val="7030A0"/>
              </a:buClr>
              <a:buFont typeface="Wingdings" panose="05000000000000000000" pitchFamily="2" charset="2"/>
              <a:buChar char="«"/>
            </a:pPr>
            <a:r>
              <a:rPr lang="es-CL" sz="1600" dirty="0">
                <a:solidFill>
                  <a:schemeClr val="bg1"/>
                </a:solidFill>
              </a:rPr>
              <a:t>Diseño Técnico y de Ingeniería de detalle.</a:t>
            </a:r>
          </a:p>
          <a:p>
            <a:pPr algn="just">
              <a:lnSpc>
                <a:spcPct val="100000"/>
              </a:lnSpc>
              <a:buClr>
                <a:srgbClr val="7030A0"/>
              </a:buClr>
              <a:buSzPct val="115000"/>
              <a:buFont typeface="Wingdings" panose="05000000000000000000" pitchFamily="2" charset="2"/>
              <a:buChar char="«"/>
              <a:tabLst>
                <a:tab pos="360363" algn="l"/>
              </a:tabLst>
            </a:pPr>
            <a:r>
              <a:rPr lang="es-CL" sz="1600" dirty="0">
                <a:solidFill>
                  <a:schemeClr val="bg1"/>
                </a:solidFill>
              </a:rPr>
              <a:t>Determinación del Trazado definitivo (Calculo de superficies de Franja de Seguridad-Servidumbre vano a vano y predio predio)  </a:t>
            </a:r>
            <a:r>
              <a:rPr lang="es-CL" sz="1600" b="1" u="sng" dirty="0">
                <a:solidFill>
                  <a:schemeClr val="bg1"/>
                </a:solidFill>
                <a:effectLst>
                  <a:outerShdw blurRad="38100" dist="38100" dir="2700000" algn="tl">
                    <a:srgbClr val="000000">
                      <a:alpha val="43137"/>
                    </a:srgbClr>
                  </a:outerShdw>
                </a:effectLst>
              </a:rPr>
              <a:t>DENTRO DEL AREA DE LA FRANJA PRELIMINAR.</a:t>
            </a:r>
          </a:p>
          <a:p>
            <a:pPr algn="just">
              <a:lnSpc>
                <a:spcPct val="100000"/>
              </a:lnSpc>
              <a:buClr>
                <a:srgbClr val="7030A0"/>
              </a:buClr>
              <a:buSzPct val="115000"/>
              <a:buFont typeface="Wingdings" panose="05000000000000000000" pitchFamily="2" charset="2"/>
              <a:buChar char="«"/>
            </a:pPr>
            <a:r>
              <a:rPr lang="es-CL" sz="1600" dirty="0">
                <a:solidFill>
                  <a:schemeClr val="bg1"/>
                </a:solidFill>
              </a:rPr>
              <a:t>Identificación legal de cada predio sirviente y su respectivo dueño(s) (Inscripción de dominio y linderos registrados en CBR).  (Listado de Propietarios)</a:t>
            </a:r>
          </a:p>
          <a:p>
            <a:pPr algn="just">
              <a:lnSpc>
                <a:spcPct val="100000"/>
              </a:lnSpc>
              <a:buClr>
                <a:srgbClr val="7030A0"/>
              </a:buClr>
              <a:buSzPct val="115000"/>
              <a:buFont typeface="Wingdings" panose="05000000000000000000" pitchFamily="2" charset="2"/>
              <a:buChar char="«"/>
            </a:pPr>
            <a:r>
              <a:rPr lang="es-CL" sz="1600" dirty="0">
                <a:solidFill>
                  <a:schemeClr val="bg1"/>
                </a:solidFill>
              </a:rPr>
              <a:t>Confección de PES y PGO, Plano de cruces y Paralelismos.</a:t>
            </a:r>
          </a:p>
          <a:p>
            <a:pPr algn="just">
              <a:lnSpc>
                <a:spcPct val="100000"/>
              </a:lnSpc>
              <a:buClr>
                <a:srgbClr val="7030A0"/>
              </a:buClr>
              <a:buSzPct val="115000"/>
              <a:buFont typeface="Wingdings" panose="05000000000000000000" pitchFamily="2" charset="2"/>
              <a:buChar char="«"/>
            </a:pPr>
            <a:r>
              <a:rPr lang="es-CL" sz="1600" dirty="0">
                <a:solidFill>
                  <a:schemeClr val="bg1"/>
                </a:solidFill>
              </a:rPr>
              <a:t>Memoria Explicativa Técnica.</a:t>
            </a:r>
          </a:p>
          <a:p>
            <a:pPr algn="just">
              <a:lnSpc>
                <a:spcPct val="100000"/>
              </a:lnSpc>
              <a:buClr>
                <a:srgbClr val="00B050"/>
              </a:buClr>
              <a:buFont typeface="Wingdings" panose="05000000000000000000" pitchFamily="2" charset="2"/>
              <a:buChar char="|"/>
            </a:pPr>
            <a:r>
              <a:rPr lang="es-CL" sz="1600" i="1" dirty="0">
                <a:solidFill>
                  <a:schemeClr val="bg1"/>
                </a:solidFill>
              </a:rPr>
              <a:t>Levantamiento línea Base Ambiental. </a:t>
            </a:r>
          </a:p>
          <a:p>
            <a:pPr marL="0" indent="0" algn="just">
              <a:buClr>
                <a:schemeClr val="accent2">
                  <a:lumMod val="75000"/>
                </a:schemeClr>
              </a:buClr>
              <a:buNone/>
            </a:pPr>
            <a:r>
              <a:rPr lang="es-CL" sz="1600" b="1" dirty="0">
                <a:solidFill>
                  <a:schemeClr val="bg1"/>
                </a:solidFill>
                <a:effectLst>
                  <a:outerShdw blurRad="38100" dist="38100" dir="2700000" algn="tl">
                    <a:srgbClr val="000000">
                      <a:alpha val="43137"/>
                    </a:srgbClr>
                  </a:outerShdw>
                </a:effectLst>
              </a:rPr>
              <a:t>OBJETIVO: </a:t>
            </a:r>
          </a:p>
          <a:p>
            <a:pPr marL="0" indent="0" algn="just">
              <a:buClr>
                <a:schemeClr val="accent2">
                  <a:lumMod val="75000"/>
                </a:schemeClr>
              </a:buClr>
              <a:buNone/>
            </a:pPr>
            <a:r>
              <a:rPr lang="es-CL" sz="1600" dirty="0">
                <a:solidFill>
                  <a:schemeClr val="bg1"/>
                </a:solidFill>
              </a:rPr>
              <a:t>Presentación de procedimiento de  Evaluación Ambiental (Estudio de Impacto Ambiental=Consulta Ciudadana).</a:t>
            </a:r>
          </a:p>
          <a:p>
            <a:pPr marL="0" indent="0" algn="just">
              <a:buClr>
                <a:schemeClr val="accent2">
                  <a:lumMod val="75000"/>
                </a:schemeClr>
              </a:buClr>
              <a:buNone/>
            </a:pPr>
            <a:r>
              <a:rPr lang="es-CL" sz="1700" b="1" u="sng" dirty="0">
                <a:solidFill>
                  <a:schemeClr val="bg1"/>
                </a:solidFill>
                <a:effectLst>
                  <a:outerShdw blurRad="38100" dist="38100" dir="2700000" algn="tl">
                    <a:srgbClr val="000000">
                      <a:alpha val="43137"/>
                    </a:srgbClr>
                  </a:outerShdw>
                </a:effectLst>
              </a:rPr>
              <a:t>Obtener Servidumbre dentro del Franja preliminar sobre determinados predios sirvientes.</a:t>
            </a:r>
            <a:endParaRPr lang="es-CL" sz="1700" b="1" i="1" u="sng" dirty="0">
              <a:solidFill>
                <a:schemeClr val="bg1"/>
              </a:solidFill>
              <a:effectLst>
                <a:outerShdw blurRad="38100" dist="38100" dir="2700000" algn="tl">
                  <a:srgbClr val="000000">
                    <a:alpha val="43137"/>
                  </a:srgbClr>
                </a:outerShdw>
              </a:effectLst>
            </a:endParaRPr>
          </a:p>
          <a:p>
            <a:pPr algn="just">
              <a:buClr>
                <a:srgbClr val="00B050"/>
              </a:buClr>
              <a:buFont typeface="Wingdings" panose="05000000000000000000" pitchFamily="2" charset="2"/>
              <a:buChar char="|"/>
            </a:pPr>
            <a:endParaRPr lang="es-CL" sz="1700" i="1" dirty="0">
              <a:solidFill>
                <a:schemeClr val="bg1"/>
              </a:solidFill>
            </a:endParaRPr>
          </a:p>
          <a:p>
            <a:pPr algn="just">
              <a:buClr>
                <a:srgbClr val="00B050"/>
              </a:buClr>
              <a:buFont typeface="Wingdings" panose="05000000000000000000" pitchFamily="2" charset="2"/>
              <a:buChar char="|"/>
            </a:pPr>
            <a:endParaRPr lang="es-CL" sz="1700" i="1" dirty="0">
              <a:solidFill>
                <a:schemeClr val="bg1"/>
              </a:solidFill>
            </a:endParaRPr>
          </a:p>
          <a:p>
            <a:pPr algn="just">
              <a:buClr>
                <a:srgbClr val="00B050"/>
              </a:buClr>
              <a:buFont typeface="Wingdings" panose="05000000000000000000" pitchFamily="2" charset="2"/>
              <a:buChar char="|"/>
            </a:pPr>
            <a:endParaRPr lang="es-CL" sz="1700" dirty="0">
              <a:solidFill>
                <a:schemeClr val="bg1"/>
              </a:solidFill>
            </a:endParaRPr>
          </a:p>
          <a:p>
            <a:pPr marL="623888" lvl="1" indent="-280988" algn="just">
              <a:buClr>
                <a:srgbClr val="C00000"/>
              </a:buClr>
              <a:buSzPct val="110000"/>
              <a:buFont typeface="Wingdings" panose="05000000000000000000" pitchFamily="2" charset="2"/>
              <a:buChar char="þ"/>
            </a:pPr>
            <a:endParaRPr lang="es-CL" sz="1700" dirty="0">
              <a:solidFill>
                <a:schemeClr val="bg1"/>
              </a:solidFill>
            </a:endParaRPr>
          </a:p>
          <a:p>
            <a:pPr lvl="1" algn="just">
              <a:buClr>
                <a:srgbClr val="C00000"/>
              </a:buClr>
              <a:buSzPct val="110000"/>
              <a:buFont typeface="Wingdings" panose="05000000000000000000" pitchFamily="2" charset="2"/>
              <a:buChar char="¤"/>
            </a:pPr>
            <a:endParaRPr lang="es-CL" sz="1700" dirty="0">
              <a:solidFill>
                <a:schemeClr val="bg1"/>
              </a:solidFill>
            </a:endParaRPr>
          </a:p>
          <a:p>
            <a:pPr marL="623888" lvl="1" indent="-280988" algn="just">
              <a:buClr>
                <a:srgbClr val="C00000"/>
              </a:buClr>
              <a:buSzPct val="110000"/>
              <a:buFont typeface="Wingdings" panose="05000000000000000000" pitchFamily="2" charset="2"/>
              <a:buChar char="þ"/>
            </a:pPr>
            <a:endParaRPr lang="es-CL" sz="1700" dirty="0">
              <a:solidFill>
                <a:schemeClr val="bg1"/>
              </a:solidFill>
            </a:endParaRPr>
          </a:p>
          <a:p>
            <a:pPr marL="623888" lvl="1" indent="-280988" algn="just">
              <a:buClr>
                <a:srgbClr val="C00000"/>
              </a:buClr>
              <a:buSzPct val="110000"/>
              <a:buFont typeface="Wingdings" panose="05000000000000000000" pitchFamily="2" charset="2"/>
              <a:buChar char="þ"/>
            </a:pPr>
            <a:endParaRPr lang="es-CL" sz="1700" dirty="0">
              <a:solidFill>
                <a:schemeClr val="bg1"/>
              </a:solidFill>
            </a:endParaRPr>
          </a:p>
          <a:p>
            <a:pPr marL="623888" lvl="1" indent="-280988" algn="just">
              <a:buClr>
                <a:srgbClr val="C00000"/>
              </a:buClr>
              <a:buSzPct val="110000"/>
              <a:buFont typeface="Wingdings" panose="05000000000000000000" pitchFamily="2" charset="2"/>
              <a:buChar char="þ"/>
            </a:pPr>
            <a:endParaRPr lang="es-CL" sz="1700" dirty="0">
              <a:solidFill>
                <a:schemeClr val="bg1"/>
              </a:solidFill>
            </a:endParaRPr>
          </a:p>
          <a:p>
            <a:pPr marL="0" indent="0" algn="just">
              <a:buClr>
                <a:schemeClr val="accent1">
                  <a:lumMod val="75000"/>
                </a:schemeClr>
              </a:buClr>
              <a:buNone/>
            </a:pPr>
            <a:endParaRPr lang="es-CL" sz="2000" dirty="0"/>
          </a:p>
          <a:p>
            <a:pPr marL="0" indent="0" algn="just">
              <a:buClr>
                <a:schemeClr val="accent1">
                  <a:lumMod val="75000"/>
                </a:schemeClr>
              </a:buClr>
              <a:buNone/>
            </a:pPr>
            <a:endParaRPr lang="es-CL" sz="2000" dirty="0"/>
          </a:p>
          <a:p>
            <a:pPr marL="0" indent="0" algn="just">
              <a:buClr>
                <a:schemeClr val="tx2"/>
              </a:buClr>
              <a:buNone/>
            </a:pPr>
            <a:endParaRPr lang="es-CL" sz="2000" dirty="0"/>
          </a:p>
          <a:p>
            <a:pPr algn="just">
              <a:buClr>
                <a:schemeClr val="accent1">
                  <a:lumMod val="75000"/>
                </a:schemeClr>
              </a:buClr>
              <a:buFont typeface="Wingdings" panose="05000000000000000000" pitchFamily="2" charset="2"/>
              <a:buChar char="S"/>
            </a:pPr>
            <a:endParaRPr lang="es-CL" sz="2000" dirty="0"/>
          </a:p>
          <a:p>
            <a:pPr marL="0" indent="0" algn="just">
              <a:buClr>
                <a:schemeClr val="accent2">
                  <a:lumMod val="75000"/>
                </a:schemeClr>
              </a:buClr>
              <a:buNone/>
            </a:pPr>
            <a:endParaRPr lang="es-CL" sz="2000" dirty="0"/>
          </a:p>
          <a:p>
            <a:pPr marL="0" indent="0" algn="just">
              <a:buClr>
                <a:schemeClr val="accent2">
                  <a:lumMod val="75000"/>
                </a:schemeClr>
              </a:buClr>
              <a:buNone/>
            </a:pPr>
            <a:endParaRPr lang="es-CL" sz="2000" b="1" dirty="0">
              <a:effectLst>
                <a:outerShdw blurRad="38100" dist="38100" dir="2700000" algn="tl">
                  <a:srgbClr val="000000">
                    <a:alpha val="43137"/>
                  </a:srgbClr>
                </a:outerShdw>
              </a:effectLst>
            </a:endParaRPr>
          </a:p>
          <a:p>
            <a:pPr algn="just">
              <a:buClr>
                <a:srgbClr val="00B050"/>
              </a:buClr>
              <a:buFont typeface="Calibri" panose="020F0502020204030204" pitchFamily="34" charset="0"/>
              <a:buChar char="◊"/>
            </a:pPr>
            <a:endParaRPr lang="es-CL" sz="1900" dirty="0"/>
          </a:p>
        </p:txBody>
      </p:sp>
    </p:spTree>
    <p:extLst>
      <p:ext uri="{BB962C8B-B14F-4D97-AF65-F5344CB8AC3E}">
        <p14:creationId xmlns:p14="http://schemas.microsoft.com/office/powerpoint/2010/main" val="3990224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EF9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7" name="6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Rene Retamales Bernal -  Abogado</a:t>
            </a:r>
          </a:p>
          <a:p>
            <a:endParaRPr lang="es-CL" dirty="0"/>
          </a:p>
        </p:txBody>
      </p:sp>
      <p:sp>
        <p:nvSpPr>
          <p:cNvPr id="6" name="Marcador de contenido 2">
            <a:extLst>
              <a:ext uri="{FF2B5EF4-FFF2-40B4-BE49-F238E27FC236}">
                <a16:creationId xmlns:a16="http://schemas.microsoft.com/office/drawing/2014/main" id="{A0B1488A-0A55-4B1C-AC5A-02E94A1F226A}"/>
              </a:ext>
            </a:extLst>
          </p:cNvPr>
          <p:cNvSpPr txBox="1">
            <a:spLocks/>
          </p:cNvSpPr>
          <p:nvPr/>
        </p:nvSpPr>
        <p:spPr>
          <a:xfrm>
            <a:off x="249381" y="745373"/>
            <a:ext cx="8645237" cy="5877100"/>
          </a:xfrm>
          <a:prstGeom prst="rect">
            <a:avLst/>
          </a:prstGeom>
        </p:spPr>
        <p:txBody>
          <a:bodyPr vert="horz" lIns="91440" tIns="45720" rIns="91440" bIns="45720" rtlCol="0">
            <a:normAutofit fontScale="62500" lnSpcReduction="20000"/>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just">
              <a:buClr>
                <a:srgbClr val="C00000"/>
              </a:buClr>
              <a:buSzPct val="110000"/>
              <a:buNone/>
            </a:pPr>
            <a:r>
              <a:rPr lang="es-CL" b="1" dirty="0">
                <a:solidFill>
                  <a:schemeClr val="bg1"/>
                </a:solidFill>
              </a:rPr>
              <a:t>OBTENCION DE LAS SERVIDUMBRES PREDIALES ELECTRICAS</a:t>
            </a:r>
          </a:p>
          <a:p>
            <a:pPr marL="280988" indent="-280988" algn="just">
              <a:buClr>
                <a:srgbClr val="C00000"/>
              </a:buClr>
              <a:buSzPct val="110000"/>
              <a:buFont typeface="Wingdings" panose="05000000000000000000" pitchFamily="2" charset="2"/>
              <a:buChar char="þ"/>
            </a:pPr>
            <a:r>
              <a:rPr lang="es-CL" sz="2600" dirty="0">
                <a:solidFill>
                  <a:schemeClr val="bg1"/>
                </a:solidFill>
              </a:rPr>
              <a:t>Posterior a la R.C.A favorable (Estudio de Impacto Ambiental)</a:t>
            </a:r>
          </a:p>
          <a:p>
            <a:pPr marL="0" indent="0" algn="just">
              <a:buClr>
                <a:srgbClr val="C00000"/>
              </a:buClr>
              <a:buSzPct val="110000"/>
              <a:buNone/>
            </a:pPr>
            <a:endParaRPr lang="es-CL" sz="2600" dirty="0">
              <a:solidFill>
                <a:schemeClr val="bg1"/>
              </a:solidFill>
            </a:endParaRPr>
          </a:p>
          <a:p>
            <a:pPr marL="280988" indent="-280988" algn="just">
              <a:buClr>
                <a:srgbClr val="C00000"/>
              </a:buClr>
              <a:buSzPct val="110000"/>
              <a:buFont typeface="Wingdings" panose="05000000000000000000" pitchFamily="2" charset="2"/>
              <a:buChar char="þ"/>
            </a:pPr>
            <a:r>
              <a:rPr lang="es-CL" sz="2600" dirty="0">
                <a:solidFill>
                  <a:schemeClr val="bg1"/>
                </a:solidFill>
              </a:rPr>
              <a:t>El adjudicatario envía el Trazado definitivo al MINERGIA. </a:t>
            </a:r>
            <a:r>
              <a:rPr lang="es-CL" sz="2600" b="1" u="sng" dirty="0">
                <a:solidFill>
                  <a:schemeClr val="bg1"/>
                </a:solidFill>
                <a:effectLst>
                  <a:outerShdw blurRad="38100" dist="38100" dir="2700000" algn="tl">
                    <a:srgbClr val="000000">
                      <a:alpha val="43137"/>
                    </a:srgbClr>
                  </a:outerShdw>
                </a:effectLst>
              </a:rPr>
              <a:t>Son los mismos antecedentes de la Concesión.</a:t>
            </a:r>
          </a:p>
          <a:p>
            <a:pPr lvl="1" algn="just">
              <a:buClr>
                <a:srgbClr val="7030A0"/>
              </a:buClr>
              <a:buSzPct val="120000"/>
              <a:buFont typeface="Wingdings" panose="05000000000000000000" pitchFamily="2" charset="2"/>
              <a:buChar char=""/>
            </a:pPr>
            <a:r>
              <a:rPr lang="es-CL" sz="2600" dirty="0">
                <a:solidFill>
                  <a:schemeClr val="bg1"/>
                </a:solidFill>
              </a:rPr>
              <a:t>Calculo de Franjas y distancia de seguridad (Franja de Servidumbre), </a:t>
            </a:r>
          </a:p>
          <a:p>
            <a:pPr lvl="1" algn="just">
              <a:buClr>
                <a:srgbClr val="7030A0"/>
              </a:buClr>
              <a:buSzPct val="120000"/>
              <a:buFont typeface="Wingdings" panose="05000000000000000000" pitchFamily="2" charset="2"/>
              <a:buChar char=""/>
            </a:pPr>
            <a:r>
              <a:rPr lang="es-CL" sz="2600" dirty="0">
                <a:solidFill>
                  <a:schemeClr val="bg1"/>
                </a:solidFill>
              </a:rPr>
              <a:t>Plano General de Obras</a:t>
            </a:r>
          </a:p>
          <a:p>
            <a:pPr lvl="1" algn="just">
              <a:buClr>
                <a:srgbClr val="7030A0"/>
              </a:buClr>
              <a:buSzPct val="120000"/>
              <a:buFont typeface="Wingdings" panose="05000000000000000000" pitchFamily="2" charset="2"/>
              <a:buChar char=""/>
            </a:pPr>
            <a:r>
              <a:rPr lang="es-CL" sz="2600" dirty="0">
                <a:solidFill>
                  <a:schemeClr val="bg1"/>
                </a:solidFill>
              </a:rPr>
              <a:t>Plano Especiales de Servidumbre (PES) de cada predio con superficies de afectación.  </a:t>
            </a:r>
          </a:p>
          <a:p>
            <a:pPr lvl="1" algn="just">
              <a:buClr>
                <a:srgbClr val="7030A0"/>
              </a:buClr>
              <a:buSzPct val="120000"/>
              <a:buFont typeface="Wingdings" panose="05000000000000000000" pitchFamily="2" charset="2"/>
              <a:buChar char=""/>
            </a:pPr>
            <a:r>
              <a:rPr lang="es-CL" sz="2600" dirty="0">
                <a:solidFill>
                  <a:schemeClr val="bg1"/>
                </a:solidFill>
              </a:rPr>
              <a:t>Plano de Cruce y Paralelismo, </a:t>
            </a:r>
          </a:p>
          <a:p>
            <a:pPr lvl="1" algn="just">
              <a:buClr>
                <a:srgbClr val="7030A0"/>
              </a:buClr>
              <a:buSzPct val="120000"/>
              <a:buFont typeface="Wingdings" panose="05000000000000000000" pitchFamily="2" charset="2"/>
              <a:buChar char=""/>
            </a:pPr>
            <a:r>
              <a:rPr lang="es-CL" sz="2600" dirty="0">
                <a:solidFill>
                  <a:schemeClr val="bg1"/>
                </a:solidFill>
              </a:rPr>
              <a:t>Memoria Explicativa, </a:t>
            </a:r>
          </a:p>
          <a:p>
            <a:pPr lvl="1" algn="just">
              <a:buClr>
                <a:srgbClr val="7030A0"/>
              </a:buClr>
              <a:buSzPct val="120000"/>
              <a:buFont typeface="Wingdings" panose="05000000000000000000" pitchFamily="2" charset="2"/>
              <a:buChar char=""/>
            </a:pPr>
            <a:r>
              <a:rPr lang="es-CL" sz="2600" dirty="0">
                <a:solidFill>
                  <a:schemeClr val="bg1"/>
                </a:solidFill>
              </a:rPr>
              <a:t>Descripciones técnicas de los equipos.</a:t>
            </a:r>
          </a:p>
          <a:p>
            <a:pPr marL="342900" lvl="1" indent="0" algn="just">
              <a:buClr>
                <a:srgbClr val="7030A0"/>
              </a:buClr>
              <a:buSzPct val="120000"/>
              <a:buNone/>
            </a:pPr>
            <a:endParaRPr lang="es-CL" sz="2600" dirty="0">
              <a:solidFill>
                <a:schemeClr val="bg1"/>
              </a:solidFill>
            </a:endParaRPr>
          </a:p>
          <a:p>
            <a:pPr marL="280988" indent="-280988" algn="just">
              <a:buClr>
                <a:srgbClr val="C00000"/>
              </a:buClr>
              <a:buSzPct val="110000"/>
              <a:buFont typeface="Wingdings" panose="05000000000000000000" pitchFamily="2" charset="2"/>
              <a:buChar char="þ"/>
            </a:pPr>
            <a:r>
              <a:rPr lang="es-CL" sz="2600" dirty="0">
                <a:solidFill>
                  <a:schemeClr val="bg1"/>
                </a:solidFill>
              </a:rPr>
              <a:t>MINERGIA dicta el Decreto que determina el trazado definitivo y la Franja de Seguridad asociada al trazado.</a:t>
            </a:r>
          </a:p>
          <a:p>
            <a:pPr marL="280988" indent="-280988" algn="just">
              <a:buClr>
                <a:srgbClr val="C00000"/>
              </a:buClr>
              <a:buSzPct val="110000"/>
              <a:buFont typeface="Wingdings" panose="05000000000000000000" pitchFamily="2" charset="2"/>
              <a:buChar char="þ"/>
            </a:pPr>
            <a:r>
              <a:rPr lang="es-CL" sz="2600" dirty="0">
                <a:solidFill>
                  <a:schemeClr val="bg1"/>
                </a:solidFill>
              </a:rPr>
              <a:t>Se constituyen Servidumbres eléctricas sobres los predios sirvientes por el solo ministerio de la Ley</a:t>
            </a:r>
          </a:p>
          <a:p>
            <a:pPr marL="280988" indent="-280988" algn="just">
              <a:buClr>
                <a:srgbClr val="C00000"/>
              </a:buClr>
              <a:buSzPct val="110000"/>
              <a:buFont typeface="Wingdings" panose="05000000000000000000" pitchFamily="2" charset="2"/>
              <a:buChar char="þ"/>
            </a:pPr>
            <a:r>
              <a:rPr lang="es-CL" sz="2600" dirty="0">
                <a:solidFill>
                  <a:schemeClr val="bg1"/>
                </a:solidFill>
              </a:rPr>
              <a:t>Decreto se Publica en el Diario Oficial</a:t>
            </a:r>
          </a:p>
          <a:p>
            <a:pPr marL="280988" indent="-280988" algn="just">
              <a:buClr>
                <a:srgbClr val="C00000"/>
              </a:buClr>
              <a:buSzPct val="110000"/>
              <a:buFont typeface="Wingdings" panose="05000000000000000000" pitchFamily="2" charset="2"/>
              <a:buChar char="þ"/>
            </a:pPr>
            <a:r>
              <a:rPr lang="es-CL" sz="2600" dirty="0">
                <a:solidFill>
                  <a:schemeClr val="bg1"/>
                </a:solidFill>
              </a:rPr>
              <a:t>Publicado en los medios señalados en el artículo 27 Bis LGSE. (</a:t>
            </a:r>
            <a:r>
              <a:rPr lang="es-CL" sz="2600" b="1" dirty="0">
                <a:solidFill>
                  <a:schemeClr val="bg1"/>
                </a:solidFill>
              </a:rPr>
              <a:t>Notificación a  los propietarios</a:t>
            </a:r>
            <a:r>
              <a:rPr lang="es-CL" sz="2600" dirty="0">
                <a:solidFill>
                  <a:schemeClr val="bg1"/>
                </a:solidFill>
              </a:rPr>
              <a:t>).</a:t>
            </a:r>
          </a:p>
          <a:p>
            <a:pPr marL="280988" indent="-280988" algn="just">
              <a:buClr>
                <a:srgbClr val="C00000"/>
              </a:buClr>
              <a:buSzPct val="110000"/>
              <a:buFont typeface="Wingdings" panose="05000000000000000000" pitchFamily="2" charset="2"/>
              <a:buChar char="þ"/>
            </a:pPr>
            <a:r>
              <a:rPr lang="es-CL" sz="2600" dirty="0">
                <a:solidFill>
                  <a:schemeClr val="bg1"/>
                </a:solidFill>
              </a:rPr>
              <a:t>Reducción a escritura pública</a:t>
            </a:r>
          </a:p>
          <a:p>
            <a:pPr marL="280988" indent="-280988" algn="just">
              <a:buClr>
                <a:srgbClr val="C00000"/>
              </a:buClr>
              <a:buSzPct val="110000"/>
              <a:buFont typeface="Wingdings" panose="05000000000000000000" pitchFamily="2" charset="2"/>
              <a:buChar char="þ"/>
            </a:pPr>
            <a:r>
              <a:rPr lang="es-CL" sz="2600" b="1" u="sng" dirty="0">
                <a:solidFill>
                  <a:schemeClr val="bg1"/>
                </a:solidFill>
              </a:rPr>
              <a:t>Solicitud de Comisiones Tasadoras.</a:t>
            </a:r>
          </a:p>
          <a:p>
            <a:pPr algn="just">
              <a:buClr>
                <a:schemeClr val="accent5">
                  <a:lumMod val="75000"/>
                </a:schemeClr>
              </a:buClr>
              <a:buSzPct val="110000"/>
              <a:buFont typeface="Wingdings" panose="05000000000000000000" pitchFamily="2" charset="2"/>
              <a:buChar char="S"/>
            </a:pPr>
            <a:r>
              <a:rPr lang="es-CL" sz="2600" b="1" u="sng" dirty="0">
                <a:solidFill>
                  <a:schemeClr val="bg1"/>
                </a:solidFill>
                <a:effectLst>
                  <a:outerShdw blurRad="38100" dist="38100" dir="2700000" algn="tl">
                    <a:srgbClr val="000000">
                      <a:alpha val="43137"/>
                    </a:srgbClr>
                  </a:outerShdw>
                </a:effectLst>
              </a:rPr>
              <a:t>Procesos Judiciales No Contenciosos de Toma Posesión Material.</a:t>
            </a:r>
          </a:p>
          <a:p>
            <a:pPr algn="just">
              <a:buClr>
                <a:schemeClr val="tx1"/>
              </a:buClr>
              <a:buSzPct val="150000"/>
              <a:buFont typeface="Wingdings" panose="05000000000000000000" pitchFamily="2" charset="2"/>
              <a:buChar char=""/>
            </a:pPr>
            <a:r>
              <a:rPr lang="es-CL" sz="2600" dirty="0">
                <a:solidFill>
                  <a:schemeClr val="bg1"/>
                </a:solidFill>
              </a:rPr>
              <a:t>Ingreso a los predios sirvientes para construir</a:t>
            </a:r>
          </a:p>
          <a:p>
            <a:pPr marL="342900" lvl="1" indent="0" algn="just">
              <a:buClr>
                <a:srgbClr val="0070C0"/>
              </a:buClr>
              <a:buSzPct val="110000"/>
              <a:buNone/>
            </a:pPr>
            <a:endParaRPr lang="es-CL" sz="1700" dirty="0">
              <a:solidFill>
                <a:schemeClr val="bg1"/>
              </a:solidFill>
            </a:endParaRPr>
          </a:p>
          <a:p>
            <a:pPr lvl="1" algn="just">
              <a:buClr>
                <a:srgbClr val="00B050"/>
              </a:buClr>
              <a:buFont typeface="Wingdings" panose="05000000000000000000" pitchFamily="2" charset="2"/>
              <a:buChar char="ª"/>
            </a:pPr>
            <a:endParaRPr lang="es-CL" sz="1700" dirty="0">
              <a:solidFill>
                <a:schemeClr val="bg1"/>
              </a:solidFill>
            </a:endParaRPr>
          </a:p>
          <a:p>
            <a:pPr marL="0" indent="0" algn="just">
              <a:buClr>
                <a:schemeClr val="accent1">
                  <a:lumMod val="75000"/>
                </a:schemeClr>
              </a:buClr>
              <a:buNone/>
            </a:pPr>
            <a:endParaRPr lang="es-CL" sz="2000" dirty="0">
              <a:solidFill>
                <a:schemeClr val="bg1"/>
              </a:solidFill>
            </a:endParaRPr>
          </a:p>
          <a:p>
            <a:pPr algn="just">
              <a:buClr>
                <a:schemeClr val="accent1">
                  <a:lumMod val="75000"/>
                </a:schemeClr>
              </a:buClr>
              <a:buFont typeface="Calibri" panose="020F0502020204030204" pitchFamily="34" charset="0"/>
              <a:buChar char="◊"/>
            </a:pPr>
            <a:endParaRPr lang="es-CL" sz="2000" dirty="0"/>
          </a:p>
          <a:p>
            <a:pPr marL="0" indent="0" algn="just">
              <a:buClr>
                <a:schemeClr val="accent1">
                  <a:lumMod val="75000"/>
                </a:schemeClr>
              </a:buClr>
              <a:buNone/>
            </a:pPr>
            <a:endParaRPr lang="es-CL" sz="2000" dirty="0"/>
          </a:p>
          <a:p>
            <a:pPr marL="0" indent="0" algn="just">
              <a:buClr>
                <a:schemeClr val="tx2"/>
              </a:buClr>
              <a:buNone/>
            </a:pPr>
            <a:endParaRPr lang="es-CL" sz="2000" dirty="0"/>
          </a:p>
          <a:p>
            <a:pPr algn="just">
              <a:buClr>
                <a:schemeClr val="accent1">
                  <a:lumMod val="75000"/>
                </a:schemeClr>
              </a:buClr>
              <a:buFont typeface="Wingdings" panose="05000000000000000000" pitchFamily="2" charset="2"/>
              <a:buChar char="S"/>
            </a:pPr>
            <a:endParaRPr lang="es-CL" sz="2000" dirty="0"/>
          </a:p>
          <a:p>
            <a:pPr marL="0" indent="0" algn="just">
              <a:buClr>
                <a:schemeClr val="accent2">
                  <a:lumMod val="75000"/>
                </a:schemeClr>
              </a:buClr>
              <a:buNone/>
            </a:pPr>
            <a:endParaRPr lang="es-CL" sz="2000" dirty="0"/>
          </a:p>
          <a:p>
            <a:pPr marL="0" indent="0" algn="just">
              <a:buClr>
                <a:schemeClr val="accent2">
                  <a:lumMod val="75000"/>
                </a:schemeClr>
              </a:buClr>
              <a:buNone/>
            </a:pPr>
            <a:endParaRPr lang="es-CL" sz="2000" b="1" dirty="0">
              <a:effectLst>
                <a:outerShdw blurRad="38100" dist="38100" dir="2700000" algn="tl">
                  <a:srgbClr val="000000">
                    <a:alpha val="43137"/>
                  </a:srgbClr>
                </a:outerShdw>
              </a:effectLst>
            </a:endParaRPr>
          </a:p>
          <a:p>
            <a:pPr algn="just">
              <a:buClr>
                <a:srgbClr val="00B050"/>
              </a:buClr>
              <a:buFont typeface="Calibri" panose="020F0502020204030204" pitchFamily="34" charset="0"/>
              <a:buChar char="◊"/>
            </a:pPr>
            <a:endParaRPr lang="es-CL" sz="1900" dirty="0"/>
          </a:p>
        </p:txBody>
      </p:sp>
    </p:spTree>
    <p:extLst>
      <p:ext uri="{BB962C8B-B14F-4D97-AF65-F5344CB8AC3E}">
        <p14:creationId xmlns:p14="http://schemas.microsoft.com/office/powerpoint/2010/main" val="13540920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2" name="Título 1">
            <a:extLst>
              <a:ext uri="{FF2B5EF4-FFF2-40B4-BE49-F238E27FC236}">
                <a16:creationId xmlns:a16="http://schemas.microsoft.com/office/drawing/2014/main" id="{73F54717-F49A-4346-8E3A-FC46853525E5}"/>
              </a:ext>
            </a:extLst>
          </p:cNvPr>
          <p:cNvSpPr>
            <a:spLocks noGrp="1"/>
          </p:cNvSpPr>
          <p:nvPr>
            <p:ph type="title"/>
          </p:nvPr>
        </p:nvSpPr>
        <p:spPr>
          <a:xfrm>
            <a:off x="332830" y="315824"/>
            <a:ext cx="7886700" cy="886691"/>
          </a:xfrm>
        </p:spPr>
        <p:txBody>
          <a:bodyPr>
            <a:normAutofit fontScale="90000"/>
          </a:bodyPr>
          <a:lstStyle/>
          <a:p>
            <a:pPr marL="571500" indent="-571500">
              <a:buClr>
                <a:schemeClr val="accent5">
                  <a:lumMod val="75000"/>
                </a:schemeClr>
              </a:buClr>
            </a:pPr>
            <a:r>
              <a:rPr lang="es-CL" sz="3100" b="1" dirty="0">
                <a:solidFill>
                  <a:schemeClr val="bg1"/>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CONCLUSIONES</a:t>
            </a:r>
            <a:br>
              <a:rPr lang="es-CL" sz="3600" dirty="0">
                <a:solidFill>
                  <a:schemeClr val="bg1"/>
                </a:solidFill>
                <a:latin typeface="Calibri Light" panose="020F0302020204030204" pitchFamily="34" charset="0"/>
                <a:cs typeface="Calibri Light" panose="020F0302020204030204" pitchFamily="34" charset="0"/>
              </a:rPr>
            </a:br>
            <a:endParaRPr lang="es-CL" dirty="0"/>
          </a:p>
        </p:txBody>
      </p:sp>
      <p:sp>
        <p:nvSpPr>
          <p:cNvPr id="3" name="Marcador de contenido 2">
            <a:extLst>
              <a:ext uri="{FF2B5EF4-FFF2-40B4-BE49-F238E27FC236}">
                <a16:creationId xmlns:a16="http://schemas.microsoft.com/office/drawing/2014/main" id="{F2BDF70D-E02D-4A9B-9953-C2C7007125C1}"/>
              </a:ext>
            </a:extLst>
          </p:cNvPr>
          <p:cNvSpPr>
            <a:spLocks noGrp="1"/>
          </p:cNvSpPr>
          <p:nvPr>
            <p:ph idx="1"/>
          </p:nvPr>
        </p:nvSpPr>
        <p:spPr>
          <a:xfrm>
            <a:off x="173181" y="703810"/>
            <a:ext cx="8797637" cy="5708072"/>
          </a:xfrm>
        </p:spPr>
        <p:txBody>
          <a:bodyPr>
            <a:normAutofit/>
          </a:bodyPr>
          <a:lstStyle/>
          <a:p>
            <a:pPr algn="just">
              <a:buClr>
                <a:srgbClr val="00B050"/>
              </a:buClr>
              <a:buFont typeface="Calibri" panose="020F0502020204030204" pitchFamily="34" charset="0"/>
              <a:buChar char="◊"/>
            </a:pPr>
            <a:endParaRPr lang="es-CL" sz="1900" dirty="0"/>
          </a:p>
          <a:p>
            <a:pPr algn="just">
              <a:buClr>
                <a:srgbClr val="00B050"/>
              </a:buClr>
              <a:buFont typeface="Calibri" panose="020F0502020204030204" pitchFamily="34" charset="0"/>
              <a:buChar char="◊"/>
            </a:pPr>
            <a:endParaRPr lang="es-CL" sz="1900" dirty="0"/>
          </a:p>
        </p:txBody>
      </p:sp>
      <p:sp>
        <p:nvSpPr>
          <p:cNvPr id="4" name="Marcador de contenido 2">
            <a:extLst>
              <a:ext uri="{FF2B5EF4-FFF2-40B4-BE49-F238E27FC236}">
                <a16:creationId xmlns:a16="http://schemas.microsoft.com/office/drawing/2014/main" id="{4E546E24-DA50-4712-ACF5-36397E623567}"/>
              </a:ext>
            </a:extLst>
          </p:cNvPr>
          <p:cNvSpPr txBox="1">
            <a:spLocks/>
          </p:cNvSpPr>
          <p:nvPr/>
        </p:nvSpPr>
        <p:spPr>
          <a:xfrm>
            <a:off x="325581" y="866201"/>
            <a:ext cx="8485589" cy="5675975"/>
          </a:xfrm>
          <a:prstGeom prst="rect">
            <a:avLst/>
          </a:prstGeom>
        </p:spPr>
        <p:txBody>
          <a:bodyPr vert="horz" lIns="91440" tIns="45720" rIns="91440" bIns="45720" rtlCol="0">
            <a:normAutofit fontScale="92500" lnSpcReduction="20000"/>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just">
              <a:buClr>
                <a:srgbClr val="FFFF00"/>
              </a:buClr>
              <a:buNone/>
            </a:pPr>
            <a:r>
              <a:rPr lang="es-CL" sz="2200" dirty="0">
                <a:solidFill>
                  <a:schemeClr val="bg1"/>
                </a:solidFill>
              </a:rPr>
              <a:t>Existe consenso respecto a las dificultades que enfrentan los proyectos de líneas de transmisión de gran envergadura.</a:t>
            </a:r>
          </a:p>
          <a:p>
            <a:pPr marL="0" indent="0" algn="just">
              <a:buClr>
                <a:srgbClr val="FFFF00"/>
              </a:buClr>
              <a:buNone/>
            </a:pPr>
            <a:endParaRPr lang="es-CL" sz="2200" dirty="0">
              <a:solidFill>
                <a:schemeClr val="bg1"/>
              </a:solidFill>
            </a:endParaRPr>
          </a:p>
          <a:p>
            <a:pPr algn="just">
              <a:buClr>
                <a:srgbClr val="FFFF00"/>
              </a:buClr>
              <a:buFont typeface="Wingdings" panose="05000000000000000000" pitchFamily="2" charset="2"/>
              <a:buChar char="µ"/>
            </a:pPr>
            <a:r>
              <a:rPr lang="es-CL" sz="2200" dirty="0">
                <a:solidFill>
                  <a:schemeClr val="bg1"/>
                </a:solidFill>
              </a:rPr>
              <a:t>Las dificultades se producen en dos planos de la sociedad: </a:t>
            </a:r>
          </a:p>
          <a:p>
            <a:pPr marL="685800" lvl="1" indent="-342900" algn="just">
              <a:buClr>
                <a:srgbClr val="FFFF00"/>
              </a:buClr>
              <a:buAutoNum type="arabicPeriod"/>
            </a:pPr>
            <a:r>
              <a:rPr lang="es-CL" sz="2200" dirty="0">
                <a:solidFill>
                  <a:schemeClr val="bg1"/>
                </a:solidFill>
              </a:rPr>
              <a:t>Colectivo, comunitario.</a:t>
            </a:r>
          </a:p>
          <a:p>
            <a:pPr marL="685800" lvl="1" indent="-342900" algn="just">
              <a:buClr>
                <a:srgbClr val="FFFF00"/>
              </a:buClr>
              <a:buAutoNum type="arabicPeriod"/>
            </a:pPr>
            <a:r>
              <a:rPr lang="es-CL" sz="2200" dirty="0">
                <a:solidFill>
                  <a:schemeClr val="bg1"/>
                </a:solidFill>
              </a:rPr>
              <a:t>Individual, con los propietarios de los predios sirvientes.</a:t>
            </a:r>
          </a:p>
          <a:p>
            <a:pPr algn="just">
              <a:buClr>
                <a:srgbClr val="FFFF00"/>
              </a:buClr>
              <a:buFont typeface="Wingdings" panose="05000000000000000000" pitchFamily="2" charset="2"/>
              <a:buChar char="µ"/>
            </a:pPr>
            <a:r>
              <a:rPr lang="es-CL" sz="2200" dirty="0">
                <a:solidFill>
                  <a:schemeClr val="bg1"/>
                </a:solidFill>
              </a:rPr>
              <a:t>En el primero, la comunidad manifiesta libremente sus  cuestionamientos y oposición  este tipo de proyectos,  retrasando o bien paralizando los proyectos.</a:t>
            </a:r>
          </a:p>
          <a:p>
            <a:pPr algn="just">
              <a:buClr>
                <a:srgbClr val="FFFF00"/>
              </a:buClr>
              <a:buFont typeface="Wingdings" panose="05000000000000000000" pitchFamily="2" charset="2"/>
              <a:buChar char="µ"/>
            </a:pPr>
            <a:r>
              <a:rPr lang="es-CL" sz="2200" dirty="0">
                <a:solidFill>
                  <a:schemeClr val="bg1"/>
                </a:solidFill>
              </a:rPr>
              <a:t>En el segundo, de manera individual. Ello en razón que  serán afectados directamente en su dominio. </a:t>
            </a:r>
          </a:p>
          <a:p>
            <a:pPr marL="0" indent="0" algn="just">
              <a:buClr>
                <a:srgbClr val="FFFF00"/>
              </a:buClr>
              <a:buNone/>
            </a:pPr>
            <a:r>
              <a:rPr lang="es-CL" sz="2200" dirty="0">
                <a:solidFill>
                  <a:schemeClr val="bg1"/>
                </a:solidFill>
              </a:rPr>
              <a:t>Un gran número de conflictos se produce por errónea identificación de los predios sirvientes o por razones económicas.  </a:t>
            </a:r>
          </a:p>
          <a:p>
            <a:pPr marL="0" indent="0" algn="just">
              <a:buClr>
                <a:srgbClr val="FFFF00"/>
              </a:buClr>
              <a:buNone/>
            </a:pPr>
            <a:r>
              <a:rPr lang="es-CL" sz="2200" dirty="0">
                <a:solidFill>
                  <a:schemeClr val="bg1"/>
                </a:solidFill>
              </a:rPr>
              <a:t>Cualquiera sea el procedimiento la exigencia es identificar los predios sirvientes y sus dueños del modo mas preciso posible (cabida, deslindes, inscripciones), pero los Registros de Propiedad no lo son (Reglamento Conservatorio Vigentes desde el año 1857).  </a:t>
            </a:r>
          </a:p>
          <a:p>
            <a:pPr marL="0" indent="0" algn="just">
              <a:buClr>
                <a:srgbClr val="FFFF00"/>
              </a:buClr>
              <a:buNone/>
            </a:pPr>
            <a:endParaRPr lang="es-CL" sz="2200" dirty="0">
              <a:solidFill>
                <a:schemeClr val="bg1"/>
              </a:solidFill>
            </a:endParaRPr>
          </a:p>
          <a:p>
            <a:pPr algn="just">
              <a:buClr>
                <a:srgbClr val="FF0000"/>
              </a:buClr>
              <a:buFont typeface="Wingdings" panose="05000000000000000000" pitchFamily="2" charset="2"/>
              <a:buChar char="µ"/>
            </a:pPr>
            <a:r>
              <a:rPr lang="es-CL" sz="2200" dirty="0">
                <a:solidFill>
                  <a:schemeClr val="bg1"/>
                </a:solidFill>
              </a:rPr>
              <a:t> La Declaración de Utilidad Publica de las Franjas Preliminares podría generar especulación inmobiliaria en áreas rurales. </a:t>
            </a:r>
          </a:p>
          <a:p>
            <a:pPr algn="just">
              <a:buClr>
                <a:srgbClr val="00B050"/>
              </a:buClr>
              <a:buFont typeface="Calibri" panose="020F0502020204030204" pitchFamily="34" charset="0"/>
              <a:buChar char="◊"/>
            </a:pPr>
            <a:endParaRPr lang="es-CL" sz="1900" dirty="0"/>
          </a:p>
        </p:txBody>
      </p:sp>
      <p:sp>
        <p:nvSpPr>
          <p:cNvPr id="8" name="7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René Retamales Bernal -  Abogado</a:t>
            </a:r>
          </a:p>
          <a:p>
            <a:endParaRPr lang="es-CL" dirty="0"/>
          </a:p>
        </p:txBody>
      </p:sp>
    </p:spTree>
    <p:extLst>
      <p:ext uri="{BB962C8B-B14F-4D97-AF65-F5344CB8AC3E}">
        <p14:creationId xmlns:p14="http://schemas.microsoft.com/office/powerpoint/2010/main" val="3855141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EF9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7" name="6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Rene Retamales Bernal -  Abogado</a:t>
            </a:r>
          </a:p>
          <a:p>
            <a:endParaRPr lang="es-CL" dirty="0"/>
          </a:p>
        </p:txBody>
      </p:sp>
      <p:sp>
        <p:nvSpPr>
          <p:cNvPr id="6" name="Marcador de contenido 2">
            <a:extLst>
              <a:ext uri="{FF2B5EF4-FFF2-40B4-BE49-F238E27FC236}">
                <a16:creationId xmlns:a16="http://schemas.microsoft.com/office/drawing/2014/main" id="{A0B1488A-0A55-4B1C-AC5A-02E94A1F226A}"/>
              </a:ext>
            </a:extLst>
          </p:cNvPr>
          <p:cNvSpPr txBox="1">
            <a:spLocks/>
          </p:cNvSpPr>
          <p:nvPr/>
        </p:nvSpPr>
        <p:spPr>
          <a:xfrm>
            <a:off x="249381" y="745373"/>
            <a:ext cx="8645237" cy="587710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algn="just">
              <a:buClr>
                <a:srgbClr val="FFFF00"/>
              </a:buClr>
              <a:buSzPct val="110000"/>
              <a:buFont typeface="Wingdings" panose="05000000000000000000" pitchFamily="2" charset="2"/>
              <a:buChar char="µ"/>
            </a:pPr>
            <a:r>
              <a:rPr lang="es-CL" dirty="0">
                <a:solidFill>
                  <a:schemeClr val="bg1"/>
                </a:solidFill>
              </a:rPr>
              <a:t>La Determinación de Franjas Preliminares es uno de las primeros instrumentos de planificación territorial  de zonas rurales. </a:t>
            </a:r>
          </a:p>
          <a:p>
            <a:pPr marL="0" indent="0" algn="just">
              <a:buClr>
                <a:srgbClr val="FFFF00"/>
              </a:buClr>
              <a:buSzPct val="110000"/>
              <a:buNone/>
            </a:pPr>
            <a:endParaRPr lang="es-CL" dirty="0">
              <a:solidFill>
                <a:schemeClr val="bg1"/>
              </a:solidFill>
            </a:endParaRPr>
          </a:p>
          <a:p>
            <a:pPr algn="just">
              <a:buClr>
                <a:srgbClr val="FFFF00"/>
              </a:buClr>
              <a:buSzPct val="110000"/>
              <a:buFont typeface="Wingdings" panose="05000000000000000000" pitchFamily="2" charset="2"/>
              <a:buChar char="µ"/>
            </a:pPr>
            <a:r>
              <a:rPr lang="es-CL" dirty="0">
                <a:solidFill>
                  <a:schemeClr val="bg1"/>
                </a:solidFill>
              </a:rPr>
              <a:t>El procedimiento de Franjas Preliminares permite altos niveles de Participación de las comunidades:</a:t>
            </a:r>
          </a:p>
          <a:p>
            <a:pPr lvl="1" algn="just">
              <a:buClr>
                <a:srgbClr val="FFFF00"/>
              </a:buClr>
              <a:buSzPct val="110000"/>
              <a:buFont typeface="Wingdings" panose="05000000000000000000" pitchFamily="2" charset="2"/>
              <a:buChar char=""/>
            </a:pPr>
            <a:r>
              <a:rPr lang="es-CL" i="1" dirty="0">
                <a:solidFill>
                  <a:schemeClr val="bg1"/>
                </a:solidFill>
              </a:rPr>
              <a:t>Tres etapas procesales para participar de manera colectiva respecto de una que existe en el “Modelo Actual”. </a:t>
            </a:r>
          </a:p>
          <a:p>
            <a:pPr marL="342900" lvl="1" indent="0" algn="just">
              <a:buClr>
                <a:srgbClr val="FFFF00"/>
              </a:buClr>
              <a:buSzPct val="110000"/>
              <a:buNone/>
            </a:pPr>
            <a:endParaRPr lang="es-CL" i="1" dirty="0">
              <a:solidFill>
                <a:schemeClr val="bg1"/>
              </a:solidFill>
            </a:endParaRPr>
          </a:p>
          <a:p>
            <a:pPr algn="just">
              <a:buClr>
                <a:srgbClr val="FFFF00"/>
              </a:buClr>
              <a:buSzPct val="110000"/>
              <a:buFont typeface="Wingdings" panose="05000000000000000000" pitchFamily="2" charset="2"/>
              <a:buChar char="µ"/>
            </a:pPr>
            <a:r>
              <a:rPr lang="es-CL" sz="2000" dirty="0">
                <a:solidFill>
                  <a:schemeClr val="bg1"/>
                </a:solidFill>
              </a:rPr>
              <a:t>No contempla notificaciones personales de los PES a los propietarios.</a:t>
            </a:r>
          </a:p>
          <a:p>
            <a:pPr algn="just">
              <a:buClr>
                <a:srgbClr val="FFFF00"/>
              </a:buClr>
              <a:buSzPct val="110000"/>
              <a:buFont typeface="Wingdings" panose="05000000000000000000" pitchFamily="2" charset="2"/>
              <a:buChar char="µ"/>
            </a:pPr>
            <a:r>
              <a:rPr lang="es-CL" sz="2000" dirty="0">
                <a:solidFill>
                  <a:schemeClr val="bg1"/>
                </a:solidFill>
              </a:rPr>
              <a:t>No considera una oportunidad procesal para que los propietarios de los predios sirvientes presenten Oposiciones y Observaciones.</a:t>
            </a:r>
          </a:p>
          <a:p>
            <a:pPr algn="just">
              <a:buClr>
                <a:srgbClr val="FFFF00"/>
              </a:buClr>
              <a:buSzPct val="110000"/>
              <a:buFont typeface="Wingdings" panose="05000000000000000000" pitchFamily="2" charset="2"/>
              <a:buChar char="µ"/>
            </a:pPr>
            <a:endParaRPr lang="es-CL" sz="2000" dirty="0">
              <a:solidFill>
                <a:schemeClr val="bg1"/>
              </a:solidFill>
            </a:endParaRPr>
          </a:p>
          <a:p>
            <a:pPr algn="just">
              <a:buClr>
                <a:srgbClr val="FFFF00"/>
              </a:buClr>
              <a:buSzPct val="110000"/>
              <a:buFont typeface="Wingdings" panose="05000000000000000000" pitchFamily="2" charset="2"/>
              <a:buChar char="µ"/>
            </a:pPr>
            <a:r>
              <a:rPr lang="es-CL" sz="2000" dirty="0">
                <a:solidFill>
                  <a:schemeClr val="bg1"/>
                </a:solidFill>
              </a:rPr>
              <a:t>En el procedimiento de determinación de Franja de Servidumbre no indica la etapa para solicitar la constitución de Comisiones Tasadoras, se colige que habrá que esperar hasta obtener el Decreto que otorga las Servidumbres.  </a:t>
            </a:r>
          </a:p>
          <a:p>
            <a:pPr marL="342900" lvl="1" indent="0" algn="just">
              <a:buClr>
                <a:srgbClr val="C00000"/>
              </a:buClr>
              <a:buSzPct val="110000"/>
              <a:buNone/>
            </a:pPr>
            <a:endParaRPr lang="es-CL" dirty="0">
              <a:solidFill>
                <a:schemeClr val="bg1"/>
              </a:solidFill>
            </a:endParaRPr>
          </a:p>
          <a:p>
            <a:pPr marL="623888" lvl="1" indent="-280988" algn="just">
              <a:buClr>
                <a:srgbClr val="C00000"/>
              </a:buClr>
              <a:buSzPct val="110000"/>
              <a:buFont typeface="Wingdings" panose="05000000000000000000" pitchFamily="2" charset="2"/>
              <a:buChar char="þ"/>
            </a:pPr>
            <a:endParaRPr lang="es-CL" dirty="0">
              <a:solidFill>
                <a:schemeClr val="bg1"/>
              </a:solidFill>
            </a:endParaRPr>
          </a:p>
          <a:p>
            <a:pPr marL="342900" lvl="1" indent="0" algn="just">
              <a:buClr>
                <a:srgbClr val="C00000"/>
              </a:buClr>
              <a:buSzPct val="110000"/>
              <a:buNone/>
            </a:pPr>
            <a:endParaRPr lang="es-CL" dirty="0">
              <a:solidFill>
                <a:schemeClr val="bg1"/>
              </a:solidFill>
            </a:endParaRPr>
          </a:p>
          <a:p>
            <a:pPr marL="0" indent="0" algn="just">
              <a:buClr>
                <a:srgbClr val="C00000"/>
              </a:buClr>
              <a:buSzPct val="110000"/>
              <a:buNone/>
            </a:pPr>
            <a:endParaRPr lang="es-CL" dirty="0">
              <a:solidFill>
                <a:schemeClr val="bg1"/>
              </a:solidFill>
            </a:endParaRPr>
          </a:p>
          <a:p>
            <a:pPr marL="342900" lvl="1" indent="0" algn="just">
              <a:buClr>
                <a:srgbClr val="0070C0"/>
              </a:buClr>
              <a:buSzPct val="110000"/>
              <a:buNone/>
            </a:pPr>
            <a:endParaRPr lang="es-CL" sz="1700" dirty="0">
              <a:solidFill>
                <a:schemeClr val="bg1"/>
              </a:solidFill>
            </a:endParaRPr>
          </a:p>
          <a:p>
            <a:pPr lvl="1" algn="just">
              <a:buClr>
                <a:srgbClr val="00B050"/>
              </a:buClr>
              <a:buFont typeface="Wingdings" panose="05000000000000000000" pitchFamily="2" charset="2"/>
              <a:buChar char="ª"/>
            </a:pPr>
            <a:endParaRPr lang="es-CL" sz="1700" dirty="0">
              <a:solidFill>
                <a:schemeClr val="bg1"/>
              </a:solidFill>
            </a:endParaRPr>
          </a:p>
          <a:p>
            <a:pPr marL="0" indent="0" algn="just">
              <a:buClr>
                <a:schemeClr val="accent1">
                  <a:lumMod val="75000"/>
                </a:schemeClr>
              </a:buClr>
              <a:buNone/>
            </a:pPr>
            <a:endParaRPr lang="es-CL" sz="2000" dirty="0">
              <a:solidFill>
                <a:schemeClr val="bg1"/>
              </a:solidFill>
            </a:endParaRPr>
          </a:p>
          <a:p>
            <a:pPr algn="just">
              <a:buClr>
                <a:schemeClr val="accent1">
                  <a:lumMod val="75000"/>
                </a:schemeClr>
              </a:buClr>
              <a:buFont typeface="Calibri" panose="020F0502020204030204" pitchFamily="34" charset="0"/>
              <a:buChar char="◊"/>
            </a:pPr>
            <a:endParaRPr lang="es-CL" sz="2000" dirty="0"/>
          </a:p>
          <a:p>
            <a:pPr marL="0" indent="0" algn="just">
              <a:buClr>
                <a:schemeClr val="accent1">
                  <a:lumMod val="75000"/>
                </a:schemeClr>
              </a:buClr>
              <a:buNone/>
            </a:pPr>
            <a:endParaRPr lang="es-CL" sz="2000" dirty="0"/>
          </a:p>
          <a:p>
            <a:pPr marL="0" indent="0" algn="just">
              <a:buClr>
                <a:schemeClr val="tx2"/>
              </a:buClr>
              <a:buNone/>
            </a:pPr>
            <a:endParaRPr lang="es-CL" sz="2000" dirty="0"/>
          </a:p>
          <a:p>
            <a:pPr algn="just">
              <a:buClr>
                <a:schemeClr val="accent1">
                  <a:lumMod val="75000"/>
                </a:schemeClr>
              </a:buClr>
              <a:buFont typeface="Wingdings" panose="05000000000000000000" pitchFamily="2" charset="2"/>
              <a:buChar char="S"/>
            </a:pPr>
            <a:endParaRPr lang="es-CL" sz="2000" dirty="0"/>
          </a:p>
          <a:p>
            <a:pPr marL="0" indent="0" algn="just">
              <a:buClr>
                <a:schemeClr val="accent2">
                  <a:lumMod val="75000"/>
                </a:schemeClr>
              </a:buClr>
              <a:buNone/>
            </a:pPr>
            <a:endParaRPr lang="es-CL" sz="2000" dirty="0"/>
          </a:p>
          <a:p>
            <a:pPr marL="0" indent="0" algn="just">
              <a:buClr>
                <a:schemeClr val="accent2">
                  <a:lumMod val="75000"/>
                </a:schemeClr>
              </a:buClr>
              <a:buNone/>
            </a:pPr>
            <a:endParaRPr lang="es-CL" sz="2000" b="1" dirty="0">
              <a:effectLst>
                <a:outerShdw blurRad="38100" dist="38100" dir="2700000" algn="tl">
                  <a:srgbClr val="000000">
                    <a:alpha val="43137"/>
                  </a:srgbClr>
                </a:outerShdw>
              </a:effectLst>
            </a:endParaRPr>
          </a:p>
          <a:p>
            <a:pPr algn="just">
              <a:buClr>
                <a:srgbClr val="00B050"/>
              </a:buClr>
              <a:buFont typeface="Calibri" panose="020F0502020204030204" pitchFamily="34" charset="0"/>
              <a:buChar char="◊"/>
            </a:pPr>
            <a:endParaRPr lang="es-CL" sz="1900" dirty="0"/>
          </a:p>
        </p:txBody>
      </p:sp>
    </p:spTree>
    <p:extLst>
      <p:ext uri="{BB962C8B-B14F-4D97-AF65-F5344CB8AC3E}">
        <p14:creationId xmlns:p14="http://schemas.microsoft.com/office/powerpoint/2010/main" val="14613488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2" name="Título 1">
            <a:extLst>
              <a:ext uri="{FF2B5EF4-FFF2-40B4-BE49-F238E27FC236}">
                <a16:creationId xmlns:a16="http://schemas.microsoft.com/office/drawing/2014/main" id="{73F54717-F49A-4346-8E3A-FC46853525E5}"/>
              </a:ext>
            </a:extLst>
          </p:cNvPr>
          <p:cNvSpPr>
            <a:spLocks noGrp="1"/>
          </p:cNvSpPr>
          <p:nvPr>
            <p:ph type="title"/>
          </p:nvPr>
        </p:nvSpPr>
        <p:spPr>
          <a:xfrm>
            <a:off x="465566" y="2395346"/>
            <a:ext cx="7886700" cy="886691"/>
          </a:xfrm>
        </p:spPr>
        <p:txBody>
          <a:bodyPr>
            <a:normAutofit fontScale="90000"/>
          </a:bodyPr>
          <a:lstStyle/>
          <a:p>
            <a:pPr marL="571500" indent="-571500" algn="ctr">
              <a:buClr>
                <a:schemeClr val="accent5">
                  <a:lumMod val="75000"/>
                </a:schemeClr>
              </a:buClr>
            </a:pPr>
            <a:r>
              <a:rPr lang="es-CL" sz="4400" b="1" dirty="0">
                <a:solidFill>
                  <a:schemeClr val="bg1"/>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Muchas Gracias</a:t>
            </a:r>
            <a:br>
              <a:rPr lang="es-CL" sz="3600" dirty="0">
                <a:solidFill>
                  <a:schemeClr val="bg1"/>
                </a:solidFill>
                <a:latin typeface="Calibri Light" panose="020F0302020204030204" pitchFamily="34" charset="0"/>
                <a:cs typeface="Calibri Light" panose="020F0302020204030204" pitchFamily="34" charset="0"/>
              </a:rPr>
            </a:br>
            <a:endParaRPr lang="es-CL" dirty="0"/>
          </a:p>
        </p:txBody>
      </p:sp>
      <p:sp>
        <p:nvSpPr>
          <p:cNvPr id="8" name="7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René Retamales Bernal -  Abogado</a:t>
            </a:r>
          </a:p>
          <a:p>
            <a:endParaRPr lang="es-CL" dirty="0"/>
          </a:p>
        </p:txBody>
      </p:sp>
    </p:spTree>
    <p:extLst>
      <p:ext uri="{BB962C8B-B14F-4D97-AF65-F5344CB8AC3E}">
        <p14:creationId xmlns:p14="http://schemas.microsoft.com/office/powerpoint/2010/main" val="1043707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82880" y="169817"/>
            <a:ext cx="8804366" cy="65183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7" name="Marcador de contenido 6">
            <a:extLst>
              <a:ext uri="{FF2B5EF4-FFF2-40B4-BE49-F238E27FC236}">
                <a16:creationId xmlns:a16="http://schemas.microsoft.com/office/drawing/2014/main" id="{02743E83-2AC3-4212-832A-9597CFCE0330}"/>
              </a:ext>
            </a:extLst>
          </p:cNvPr>
          <p:cNvSpPr>
            <a:spLocks noGrp="1"/>
          </p:cNvSpPr>
          <p:nvPr>
            <p:ph idx="1"/>
          </p:nvPr>
        </p:nvSpPr>
        <p:spPr>
          <a:xfrm>
            <a:off x="720436" y="1055324"/>
            <a:ext cx="7453745" cy="6082145"/>
          </a:xfrm>
        </p:spPr>
        <p:txBody>
          <a:bodyPr>
            <a:normAutofit fontScale="85000" lnSpcReduction="20000"/>
          </a:bodyPr>
          <a:lstStyle/>
          <a:p>
            <a:pPr>
              <a:buClr>
                <a:schemeClr val="bg2"/>
              </a:buClr>
              <a:buNone/>
            </a:pPr>
            <a:r>
              <a:rPr lang="es-CL" sz="3000" b="1" dirty="0">
                <a:latin typeface="Calibri Light" panose="020F0302020204030204" pitchFamily="34" charset="0"/>
                <a:cs typeface="Calibri Light" panose="020F0302020204030204" pitchFamily="34" charset="0"/>
              </a:rPr>
              <a:t> INTRODUCCION</a:t>
            </a:r>
          </a:p>
          <a:p>
            <a:pPr marL="803275" lvl="1" indent="-346075" algn="just">
              <a:buClr>
                <a:srgbClr val="FFC000"/>
              </a:buClr>
              <a:buSzPct val="100000"/>
              <a:buFont typeface="Wingdings" panose="05000000000000000000" pitchFamily="2" charset="2"/>
              <a:buChar char="µ"/>
            </a:pPr>
            <a:r>
              <a:rPr lang="es-CL" sz="2400" dirty="0">
                <a:effectLst/>
                <a:latin typeface="Calibri Light" panose="020F0302020204030204" pitchFamily="34" charset="0"/>
                <a:cs typeface="Calibri Light" panose="020F0302020204030204" pitchFamily="34" charset="0"/>
              </a:rPr>
              <a:t>Determinación de objeto de análisis.</a:t>
            </a:r>
          </a:p>
          <a:p>
            <a:pPr marL="803275" lvl="1" indent="-346075" algn="just">
              <a:buClr>
                <a:srgbClr val="FFC000"/>
              </a:buClr>
              <a:buSzPct val="100000"/>
              <a:buFont typeface="Wingdings" panose="05000000000000000000" pitchFamily="2" charset="2"/>
              <a:buChar char="µ"/>
            </a:pPr>
            <a:r>
              <a:rPr lang="es-CL" sz="2400" dirty="0">
                <a:effectLst/>
                <a:latin typeface="Calibri Light" panose="020F0302020204030204" pitchFamily="34" charset="0"/>
                <a:cs typeface="Calibri Light" panose="020F0302020204030204" pitchFamily="34" charset="0"/>
              </a:rPr>
              <a:t>Modificaciones legales al Procedimiento de Concesiones (Ley  N° 20.701 Año 2013) </a:t>
            </a:r>
          </a:p>
          <a:p>
            <a:pPr marL="803275" lvl="1" indent="-346075" algn="just">
              <a:buClr>
                <a:srgbClr val="FFC000"/>
              </a:buClr>
              <a:buSzPct val="100000"/>
              <a:buFont typeface="Wingdings" panose="05000000000000000000" pitchFamily="2" charset="2"/>
              <a:buChar char="µ"/>
            </a:pPr>
            <a:r>
              <a:rPr lang="es-CL" sz="2400" dirty="0">
                <a:effectLst/>
                <a:latin typeface="Calibri Light" panose="020F0302020204030204" pitchFamily="34" charset="0"/>
                <a:cs typeface="Calibri Light" panose="020F0302020204030204" pitchFamily="34" charset="0"/>
              </a:rPr>
              <a:t>Reforma a la planificación de la Transmisión, Franjas Preliminares (Ley N° 20.936 del año 2016).</a:t>
            </a:r>
          </a:p>
          <a:p>
            <a:pPr marL="514350" lvl="1" indent="-514350">
              <a:spcBef>
                <a:spcPts val="1000"/>
              </a:spcBef>
              <a:buClr>
                <a:schemeClr val="bg2"/>
              </a:buClr>
              <a:buNone/>
            </a:pPr>
            <a:r>
              <a:rPr lang="es-CL" sz="3000" b="1" dirty="0">
                <a:latin typeface="Calibri Light" panose="020F0302020204030204" pitchFamily="34" charset="0"/>
                <a:cs typeface="Calibri Light" panose="020F0302020204030204" pitchFamily="34" charset="0"/>
              </a:rPr>
              <a:t>DESARROLLO</a:t>
            </a:r>
          </a:p>
          <a:p>
            <a:pPr marL="800100" lvl="2" indent="-342900" algn="just">
              <a:spcBef>
                <a:spcPts val="1000"/>
              </a:spcBef>
              <a:buClr>
                <a:srgbClr val="FFC000"/>
              </a:buClr>
              <a:buFont typeface="Wingdings" panose="05000000000000000000" pitchFamily="2" charset="2"/>
              <a:buChar char="µ"/>
            </a:pPr>
            <a:r>
              <a:rPr lang="es-CL" sz="2400" dirty="0">
                <a:effectLst/>
                <a:latin typeface="Calibri Light" panose="020F0302020204030204" pitchFamily="34" charset="0"/>
                <a:cs typeface="Calibri Light" panose="020F0302020204030204" pitchFamily="34" charset="0"/>
              </a:rPr>
              <a:t>Análisis de los procesos y procedimientos para obtener y  ejercer Servidumbre eléctrica definitiva para Líneas de Transmisión.</a:t>
            </a:r>
          </a:p>
          <a:p>
            <a:pPr marL="514350" lvl="1" indent="-514350">
              <a:spcBef>
                <a:spcPts val="1000"/>
              </a:spcBef>
              <a:buClr>
                <a:schemeClr val="bg2"/>
              </a:buClr>
              <a:buNone/>
            </a:pPr>
            <a:r>
              <a:rPr lang="es-CL" sz="3000" b="1" dirty="0">
                <a:latin typeface="Calibri Light" panose="020F0302020204030204" pitchFamily="34" charset="0"/>
                <a:cs typeface="Calibri Light" panose="020F0302020204030204" pitchFamily="34" charset="0"/>
              </a:rPr>
              <a:t>CONCLUSIONES</a:t>
            </a:r>
          </a:p>
          <a:p>
            <a:pPr marL="0" lvl="1" indent="0">
              <a:spcBef>
                <a:spcPts val="1000"/>
              </a:spcBef>
              <a:buClr>
                <a:schemeClr val="bg2"/>
              </a:buClr>
              <a:buNone/>
            </a:pPr>
            <a:endParaRPr lang="es-CL" sz="2800" dirty="0">
              <a:solidFill>
                <a:schemeClr val="bg1"/>
              </a:solidFill>
              <a:latin typeface="Calibri Light" panose="020F0302020204030204" pitchFamily="34" charset="0"/>
              <a:cs typeface="Calibri Light" panose="020F0302020204030204" pitchFamily="34" charset="0"/>
            </a:endParaRPr>
          </a:p>
          <a:p>
            <a:pPr marL="0" lvl="1" indent="0">
              <a:spcBef>
                <a:spcPts val="1000"/>
              </a:spcBef>
              <a:buClr>
                <a:schemeClr val="bg2"/>
              </a:buClr>
              <a:buNone/>
            </a:pPr>
            <a:endParaRPr lang="es-CL" sz="2600" dirty="0">
              <a:solidFill>
                <a:schemeClr val="bg1"/>
              </a:solidFill>
              <a:latin typeface="Calibri Light" panose="020F0302020204030204" pitchFamily="34" charset="0"/>
              <a:cs typeface="Calibri Light" panose="020F0302020204030204" pitchFamily="34" charset="0"/>
            </a:endParaRPr>
          </a:p>
          <a:p>
            <a:pPr marL="0" lvl="1" indent="0">
              <a:spcBef>
                <a:spcPts val="1000"/>
              </a:spcBef>
              <a:buClr>
                <a:schemeClr val="bg2"/>
              </a:buClr>
              <a:buNone/>
            </a:pPr>
            <a:r>
              <a:rPr lang="es-CL" sz="2800" dirty="0">
                <a:solidFill>
                  <a:schemeClr val="bg1"/>
                </a:solidFill>
                <a:latin typeface="Calibri Light" panose="020F0302020204030204" pitchFamily="34" charset="0"/>
                <a:cs typeface="Calibri Light" panose="020F0302020204030204" pitchFamily="34" charset="0"/>
              </a:rPr>
              <a:t>  </a:t>
            </a:r>
          </a:p>
          <a:p>
            <a:pPr lvl="1"/>
            <a:endParaRPr lang="es-CL" dirty="0">
              <a:effectLst/>
            </a:endParaRPr>
          </a:p>
        </p:txBody>
      </p:sp>
      <p:sp>
        <p:nvSpPr>
          <p:cNvPr id="4" name="3 CuadroTexto"/>
          <p:cNvSpPr txBox="1"/>
          <p:nvPr/>
        </p:nvSpPr>
        <p:spPr>
          <a:xfrm>
            <a:off x="235139" y="222073"/>
            <a:ext cx="4976949" cy="584775"/>
          </a:xfrm>
          <a:prstGeom prst="rect">
            <a:avLst/>
          </a:prstGeom>
          <a:noFill/>
        </p:spPr>
        <p:txBody>
          <a:bodyPr wrap="square" rtlCol="0">
            <a:spAutoFit/>
          </a:bodyPr>
          <a:lstStyle/>
          <a:p>
            <a:r>
              <a:rPr lang="es-CL" sz="1400" b="1" dirty="0">
                <a:latin typeface="Calibri Light" pitchFamily="34" charset="0"/>
                <a:cs typeface="Calibri Light" pitchFamily="34" charset="0"/>
              </a:rPr>
              <a:t>XVIII Jornadas de Derecho de Energía </a:t>
            </a:r>
          </a:p>
          <a:p>
            <a:endParaRPr lang="es-CL" dirty="0">
              <a:solidFill>
                <a:schemeClr val="bg1"/>
              </a:solidFill>
            </a:endParaRPr>
          </a:p>
        </p:txBody>
      </p:sp>
      <p:sp>
        <p:nvSpPr>
          <p:cNvPr id="5" name="4 CuadroTexto"/>
          <p:cNvSpPr txBox="1"/>
          <p:nvPr/>
        </p:nvSpPr>
        <p:spPr>
          <a:xfrm>
            <a:off x="6305022" y="6312414"/>
            <a:ext cx="4976949" cy="584775"/>
          </a:xfrm>
          <a:prstGeom prst="rect">
            <a:avLst/>
          </a:prstGeom>
          <a:noFill/>
        </p:spPr>
        <p:txBody>
          <a:bodyPr wrap="square" rtlCol="0">
            <a:spAutoFit/>
          </a:bodyPr>
          <a:lstStyle/>
          <a:p>
            <a:r>
              <a:rPr lang="es-CL" sz="1400" b="1" dirty="0">
                <a:latin typeface="Calibri Light" pitchFamily="34" charset="0"/>
                <a:cs typeface="Calibri Light" pitchFamily="34" charset="0"/>
              </a:rPr>
              <a:t>René Retamales Bernal - Abogado</a:t>
            </a:r>
          </a:p>
          <a:p>
            <a:endParaRPr lang="es-CL" dirty="0"/>
          </a:p>
        </p:txBody>
      </p:sp>
    </p:spTree>
    <p:extLst>
      <p:ext uri="{BB962C8B-B14F-4D97-AF65-F5344CB8AC3E}">
        <p14:creationId xmlns:p14="http://schemas.microsoft.com/office/powerpoint/2010/main" val="22851302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82880" y="182880"/>
            <a:ext cx="8804366" cy="6518366"/>
          </a:xfrm>
          <a:prstGeom prst="rect">
            <a:avLst/>
          </a:prstGeom>
          <a:solidFill>
            <a:srgbClr val="EF9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
        <p:nvSpPr>
          <p:cNvPr id="5" name="4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René Retamales Bernal -  Abogado</a:t>
            </a:r>
          </a:p>
          <a:p>
            <a:endParaRPr lang="es-CL" dirty="0"/>
          </a:p>
        </p:txBody>
      </p:sp>
      <p:sp>
        <p:nvSpPr>
          <p:cNvPr id="2" name="Título 1">
            <a:extLst>
              <a:ext uri="{FF2B5EF4-FFF2-40B4-BE49-F238E27FC236}">
                <a16:creationId xmlns:a16="http://schemas.microsoft.com/office/drawing/2014/main" id="{73F54717-F49A-4346-8E3A-FC46853525E5}"/>
              </a:ext>
            </a:extLst>
          </p:cNvPr>
          <p:cNvSpPr>
            <a:spLocks noGrp="1"/>
          </p:cNvSpPr>
          <p:nvPr>
            <p:ph type="title"/>
          </p:nvPr>
        </p:nvSpPr>
        <p:spPr>
          <a:xfrm>
            <a:off x="298563" y="264821"/>
            <a:ext cx="7886700" cy="936567"/>
          </a:xfrm>
        </p:spPr>
        <p:txBody>
          <a:bodyPr>
            <a:normAutofit fontScale="90000"/>
          </a:bodyPr>
          <a:lstStyle/>
          <a:p>
            <a:pPr marL="571500" indent="-571500">
              <a:buClr>
                <a:schemeClr val="accent5">
                  <a:lumMod val="75000"/>
                </a:schemeClr>
              </a:buClr>
            </a:pPr>
            <a:r>
              <a:rPr lang="es-CL" sz="3100" b="1" dirty="0">
                <a:solidFill>
                  <a:schemeClr val="bg1"/>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INTRODUCCION</a:t>
            </a:r>
            <a:br>
              <a:rPr lang="es-CL" sz="3600" dirty="0">
                <a:solidFill>
                  <a:schemeClr val="bg1"/>
                </a:solidFill>
                <a:latin typeface="Calibri Light" panose="020F0302020204030204" pitchFamily="34" charset="0"/>
                <a:cs typeface="Calibri Light" panose="020F0302020204030204" pitchFamily="34" charset="0"/>
              </a:rPr>
            </a:br>
            <a:endParaRPr lang="es-CL" dirty="0"/>
          </a:p>
        </p:txBody>
      </p:sp>
      <p:sp>
        <p:nvSpPr>
          <p:cNvPr id="3" name="Marcador de contenido 2">
            <a:extLst>
              <a:ext uri="{FF2B5EF4-FFF2-40B4-BE49-F238E27FC236}">
                <a16:creationId xmlns:a16="http://schemas.microsoft.com/office/drawing/2014/main" id="{F2BDF70D-E02D-4A9B-9953-C2C7007125C1}"/>
              </a:ext>
            </a:extLst>
          </p:cNvPr>
          <p:cNvSpPr>
            <a:spLocks noGrp="1"/>
          </p:cNvSpPr>
          <p:nvPr>
            <p:ph idx="1"/>
          </p:nvPr>
        </p:nvSpPr>
        <p:spPr>
          <a:xfrm>
            <a:off x="170212" y="977340"/>
            <a:ext cx="8769928" cy="5619404"/>
          </a:xfrm>
        </p:spPr>
        <p:txBody>
          <a:bodyPr>
            <a:noAutofit/>
          </a:bodyPr>
          <a:lstStyle/>
          <a:p>
            <a:pPr algn="just">
              <a:buClr>
                <a:srgbClr val="C00000"/>
              </a:buClr>
              <a:buFont typeface="Wingdings" panose="05000000000000000000" pitchFamily="2" charset="2"/>
              <a:buChar char="S"/>
            </a:pPr>
            <a:r>
              <a:rPr lang="es-CL" sz="1900" dirty="0">
                <a:solidFill>
                  <a:schemeClr val="bg1"/>
                </a:solidFill>
              </a:rPr>
              <a:t>El  objeto de análisis es el modo en que se obtiene y se ejerce la servidumbre “predial” eléctrica definitiva para líneas de transmisión (Subestaciones). </a:t>
            </a:r>
          </a:p>
          <a:p>
            <a:pPr algn="just">
              <a:buClr>
                <a:srgbClr val="C00000"/>
              </a:buClr>
              <a:buFont typeface="Wingdings" panose="05000000000000000000" pitchFamily="2" charset="2"/>
              <a:buChar char="S"/>
            </a:pPr>
            <a:r>
              <a:rPr lang="es-CL" sz="1900" dirty="0">
                <a:solidFill>
                  <a:schemeClr val="bg1"/>
                </a:solidFill>
              </a:rPr>
              <a:t>No se analizarán las concesiones provisionales ni las concesiones de generación o distribución. </a:t>
            </a:r>
          </a:p>
          <a:p>
            <a:pPr algn="just">
              <a:buClr>
                <a:srgbClr val="C00000"/>
              </a:buClr>
              <a:buFont typeface="Wingdings" panose="05000000000000000000" pitchFamily="2" charset="2"/>
              <a:buChar char="S"/>
            </a:pPr>
            <a:endParaRPr lang="es-CL" sz="1900" dirty="0">
              <a:solidFill>
                <a:schemeClr val="bg1"/>
              </a:solidFill>
            </a:endParaRPr>
          </a:p>
          <a:p>
            <a:pPr algn="just">
              <a:buClr>
                <a:srgbClr val="C00000"/>
              </a:buClr>
              <a:buFont typeface="Wingdings" panose="05000000000000000000" pitchFamily="2" charset="2"/>
              <a:buChar char="S"/>
            </a:pPr>
            <a:r>
              <a:rPr lang="es-CL" sz="1900" dirty="0">
                <a:solidFill>
                  <a:schemeClr val="bg1"/>
                </a:solidFill>
              </a:rPr>
              <a:t>La servidumbre resulta imprescindible  en el desarrollo y ejecución de proyectos eléctricos.</a:t>
            </a:r>
          </a:p>
          <a:p>
            <a:pPr algn="just">
              <a:buClr>
                <a:srgbClr val="C00000"/>
              </a:buClr>
              <a:buFont typeface="Wingdings" panose="05000000000000000000" pitchFamily="2" charset="2"/>
              <a:buChar char="S"/>
            </a:pPr>
            <a:endParaRPr lang="es-CL" sz="1900" dirty="0">
              <a:solidFill>
                <a:schemeClr val="bg1"/>
              </a:solidFill>
            </a:endParaRPr>
          </a:p>
          <a:p>
            <a:pPr algn="just">
              <a:buClr>
                <a:srgbClr val="C00000"/>
              </a:buClr>
              <a:buFont typeface="Wingdings" panose="05000000000000000000" pitchFamily="2" charset="2"/>
              <a:buChar char="S"/>
            </a:pPr>
            <a:r>
              <a:rPr lang="es-CL" sz="1900" dirty="0">
                <a:solidFill>
                  <a:schemeClr val="bg1"/>
                </a:solidFill>
              </a:rPr>
              <a:t>Los efectos jurídicos de las servidumbres son básicamente civiles puesto que es un Derecho real y gravamen. Se ejerce sobre un predio sirviente (inmueble) </a:t>
            </a:r>
          </a:p>
          <a:p>
            <a:pPr algn="just">
              <a:buClr>
                <a:srgbClr val="C00000"/>
              </a:buClr>
              <a:buFont typeface="Wingdings" panose="05000000000000000000" pitchFamily="2" charset="2"/>
              <a:buChar char="S"/>
            </a:pPr>
            <a:endParaRPr lang="es-CL" sz="1900" dirty="0">
              <a:solidFill>
                <a:schemeClr val="bg1"/>
              </a:solidFill>
            </a:endParaRPr>
          </a:p>
          <a:p>
            <a:pPr algn="just">
              <a:buClr>
                <a:srgbClr val="C00000"/>
              </a:buClr>
              <a:buFont typeface="Wingdings" panose="05000000000000000000" pitchFamily="2" charset="2"/>
              <a:buChar char="S"/>
            </a:pPr>
            <a:r>
              <a:rPr lang="es-CL" sz="1900" dirty="0">
                <a:solidFill>
                  <a:schemeClr val="bg1"/>
                </a:solidFill>
              </a:rPr>
              <a:t>Tanto la concesión eléctrica como la determinación de franjas preliminares tiene como finalidad principal otorgar y obtener el Derecho real de servidumbre para construir instalaciones eléctricas sobre un determinado predio sirviente.  </a:t>
            </a:r>
          </a:p>
        </p:txBody>
      </p:sp>
    </p:spTree>
    <p:extLst>
      <p:ext uri="{BB962C8B-B14F-4D97-AF65-F5344CB8AC3E}">
        <p14:creationId xmlns:p14="http://schemas.microsoft.com/office/powerpoint/2010/main" val="2098565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82880" y="169817"/>
            <a:ext cx="8804366" cy="65183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3" name="Marcador de contenido 2">
            <a:extLst>
              <a:ext uri="{FF2B5EF4-FFF2-40B4-BE49-F238E27FC236}">
                <a16:creationId xmlns:a16="http://schemas.microsoft.com/office/drawing/2014/main" id="{F2BDF70D-E02D-4A9B-9953-C2C7007125C1}"/>
              </a:ext>
            </a:extLst>
          </p:cNvPr>
          <p:cNvSpPr>
            <a:spLocks noGrp="1"/>
          </p:cNvSpPr>
          <p:nvPr>
            <p:ph idx="1"/>
          </p:nvPr>
        </p:nvSpPr>
        <p:spPr>
          <a:xfrm>
            <a:off x="220881" y="679267"/>
            <a:ext cx="8478982" cy="5708072"/>
          </a:xfrm>
        </p:spPr>
        <p:txBody>
          <a:bodyPr>
            <a:normAutofit/>
          </a:bodyPr>
          <a:lstStyle/>
          <a:p>
            <a:pPr marL="0" indent="0" algn="just">
              <a:buNone/>
            </a:pPr>
            <a:r>
              <a:rPr lang="es-CL" dirty="0">
                <a:solidFill>
                  <a:schemeClr val="bg1"/>
                </a:solidFill>
              </a:rPr>
              <a:t>Ley N° 20.701. Publicada el 14-octubre-2013. </a:t>
            </a:r>
          </a:p>
          <a:p>
            <a:pPr marL="0" indent="0" algn="just">
              <a:buNone/>
            </a:pPr>
            <a:r>
              <a:rPr lang="es-CL" dirty="0">
                <a:solidFill>
                  <a:schemeClr val="bg1"/>
                </a:solidFill>
              </a:rPr>
              <a:t>Modificó Procedimiento Concesión cuyo por objetivo fue introducir “mejoras” para darle celeridad y expedición. </a:t>
            </a:r>
          </a:p>
          <a:p>
            <a:pPr marL="0" indent="0" algn="just">
              <a:buNone/>
            </a:pPr>
            <a:r>
              <a:rPr lang="es-CL" dirty="0">
                <a:solidFill>
                  <a:schemeClr val="bg1"/>
                </a:solidFill>
              </a:rPr>
              <a:t>Entre las más relevantes están:</a:t>
            </a:r>
          </a:p>
          <a:p>
            <a:pPr algn="just">
              <a:buClr>
                <a:srgbClr val="FF0000"/>
              </a:buClr>
              <a:buSzPct val="120000"/>
              <a:buFont typeface="Webdings" panose="05030102010509060703" pitchFamily="18" charset="2"/>
              <a:buChar char="~"/>
            </a:pPr>
            <a:r>
              <a:rPr lang="es-CL" sz="2000" dirty="0">
                <a:solidFill>
                  <a:schemeClr val="bg1"/>
                </a:solidFill>
              </a:rPr>
              <a:t>Modificación en los tipos de publicaciones (Art. 27 bis). Diario de Circulación Nacional, Diario Circulación Regional, Mensaje Radiales con cobertura en Capital de la o las Provincias de la respectiva solicitud de concesión.</a:t>
            </a:r>
          </a:p>
          <a:p>
            <a:pPr algn="just">
              <a:buClr>
                <a:srgbClr val="FF0000"/>
              </a:buClr>
              <a:buSzPct val="120000"/>
              <a:buFont typeface="Webdings" panose="05030102010509060703" pitchFamily="18" charset="2"/>
              <a:buChar char="~"/>
            </a:pPr>
            <a:r>
              <a:rPr lang="es-CL" sz="2000" dirty="0">
                <a:solidFill>
                  <a:schemeClr val="bg1"/>
                </a:solidFill>
              </a:rPr>
              <a:t>Notificaciones de los Planos Especial de Servidumbre (PES) a los propietarios de los predios sirvientes. </a:t>
            </a:r>
            <a:r>
              <a:rPr lang="es-CL" sz="2000" i="1" dirty="0">
                <a:solidFill>
                  <a:schemeClr val="bg1"/>
                </a:solidFill>
              </a:rPr>
              <a:t>Notarial, Judicial, Tácita y por avisos </a:t>
            </a:r>
            <a:r>
              <a:rPr lang="es-CL" sz="2000" dirty="0">
                <a:solidFill>
                  <a:schemeClr val="bg1"/>
                </a:solidFill>
              </a:rPr>
              <a:t>(Art. 54 C.P.C.)</a:t>
            </a:r>
          </a:p>
          <a:p>
            <a:pPr algn="just">
              <a:buClr>
                <a:srgbClr val="FF0000"/>
              </a:buClr>
              <a:buSzPct val="120000"/>
              <a:buFont typeface="Webdings" panose="05030102010509060703" pitchFamily="18" charset="2"/>
              <a:buChar char="~"/>
            </a:pPr>
            <a:r>
              <a:rPr lang="es-CL" sz="2000" dirty="0">
                <a:solidFill>
                  <a:schemeClr val="bg1"/>
                </a:solidFill>
              </a:rPr>
              <a:t>Formular </a:t>
            </a:r>
            <a:r>
              <a:rPr lang="es-CL" sz="2000" b="1" u="sng" dirty="0">
                <a:solidFill>
                  <a:schemeClr val="bg1"/>
                </a:solidFill>
              </a:rPr>
              <a:t>Observaciones</a:t>
            </a:r>
            <a:r>
              <a:rPr lang="es-CL" sz="2000" dirty="0">
                <a:solidFill>
                  <a:schemeClr val="bg1"/>
                </a:solidFill>
              </a:rPr>
              <a:t> y Oposiciones por parte de los propietarios notificados. </a:t>
            </a:r>
          </a:p>
          <a:p>
            <a:pPr algn="just">
              <a:buClr>
                <a:srgbClr val="FF0000"/>
              </a:buClr>
              <a:buSzPct val="120000"/>
              <a:buFont typeface="Webdings" panose="05030102010509060703" pitchFamily="18" charset="2"/>
              <a:buChar char="~"/>
            </a:pPr>
            <a:r>
              <a:rPr lang="es-CL" sz="2000" dirty="0">
                <a:solidFill>
                  <a:schemeClr val="bg1"/>
                </a:solidFill>
              </a:rPr>
              <a:t>Contestaciones.</a:t>
            </a:r>
          </a:p>
          <a:p>
            <a:pPr algn="just">
              <a:buClr>
                <a:srgbClr val="FF0000"/>
              </a:buClr>
              <a:buSzPct val="120000"/>
              <a:buFont typeface="Webdings" panose="05030102010509060703" pitchFamily="18" charset="2"/>
              <a:buChar char="~"/>
            </a:pPr>
            <a:r>
              <a:rPr lang="es-CL" sz="2000" dirty="0">
                <a:solidFill>
                  <a:schemeClr val="bg1"/>
                </a:solidFill>
              </a:rPr>
              <a:t>Comisión Tasadora. Se introduce la facultad de solicitar la constitución la(s) CT antes de obtener el Decreto de Concesión, se podrán solicitar desde el vencimiento del plazo para presentar observaciones u oposiciones del último notificado. </a:t>
            </a:r>
          </a:p>
        </p:txBody>
      </p:sp>
      <p:sp>
        <p:nvSpPr>
          <p:cNvPr id="8" name="7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René Retamales Bernal -  Abogado</a:t>
            </a:r>
          </a:p>
          <a:p>
            <a:endParaRPr lang="es-CL" dirty="0"/>
          </a:p>
        </p:txBody>
      </p:sp>
    </p:spTree>
    <p:extLst>
      <p:ext uri="{BB962C8B-B14F-4D97-AF65-F5344CB8AC3E}">
        <p14:creationId xmlns:p14="http://schemas.microsoft.com/office/powerpoint/2010/main" val="362484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82880" y="169817"/>
            <a:ext cx="8804366" cy="6518366"/>
          </a:xfrm>
          <a:prstGeom prst="rect">
            <a:avLst/>
          </a:prstGeom>
          <a:solidFill>
            <a:srgbClr val="EF9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3" name="Marcador de contenido 2">
            <a:extLst>
              <a:ext uri="{FF2B5EF4-FFF2-40B4-BE49-F238E27FC236}">
                <a16:creationId xmlns:a16="http://schemas.microsoft.com/office/drawing/2014/main" id="{F2BDF70D-E02D-4A9B-9953-C2C7007125C1}"/>
              </a:ext>
            </a:extLst>
          </p:cNvPr>
          <p:cNvSpPr>
            <a:spLocks noGrp="1"/>
          </p:cNvSpPr>
          <p:nvPr>
            <p:ph idx="1"/>
          </p:nvPr>
        </p:nvSpPr>
        <p:spPr>
          <a:xfrm>
            <a:off x="173181" y="703810"/>
            <a:ext cx="8797637" cy="5708072"/>
          </a:xfrm>
        </p:spPr>
        <p:txBody>
          <a:bodyPr>
            <a:normAutofit/>
          </a:bodyPr>
          <a:lstStyle/>
          <a:p>
            <a:pPr marL="0" indent="0" algn="just">
              <a:buNone/>
            </a:pPr>
            <a:r>
              <a:rPr lang="es-CL" dirty="0">
                <a:solidFill>
                  <a:schemeClr val="bg1"/>
                </a:solidFill>
              </a:rPr>
              <a:t>Ley N° 20.936. Publicada el 20-julio-2016; y Decreto N° 139 del Ministerio de Energía. Publicado 22 de marzo de 2017.</a:t>
            </a:r>
          </a:p>
          <a:p>
            <a:pPr marL="0" indent="0" algn="just">
              <a:buClr>
                <a:srgbClr val="00B050"/>
              </a:buClr>
              <a:buNone/>
            </a:pPr>
            <a:r>
              <a:rPr lang="es-CL" sz="1900" b="1" dirty="0">
                <a:solidFill>
                  <a:schemeClr val="bg1"/>
                </a:solidFill>
              </a:rPr>
              <a:t>DIAGNOSTICO</a:t>
            </a:r>
            <a:r>
              <a:rPr lang="es-CL" sz="1900" dirty="0">
                <a:solidFill>
                  <a:schemeClr val="bg1"/>
                </a:solidFill>
              </a:rPr>
              <a:t>. El Mensaje señala que la planificación de las obras nuevas de transmisión del Plan de Expansión: </a:t>
            </a:r>
          </a:p>
          <a:p>
            <a:pPr algn="just">
              <a:buClr>
                <a:srgbClr val="00B050"/>
              </a:buClr>
              <a:buSzPct val="120000"/>
              <a:buFont typeface="Calibri" panose="020F0502020204030204" pitchFamily="34" charset="0"/>
              <a:buChar char="ꙮ"/>
            </a:pPr>
            <a:r>
              <a:rPr lang="es-CL" sz="1900" dirty="0">
                <a:solidFill>
                  <a:schemeClr val="bg1"/>
                </a:solidFill>
              </a:rPr>
              <a:t> No  contemplaba criterios claros de ordenamiento territorial. </a:t>
            </a:r>
          </a:p>
          <a:p>
            <a:pPr algn="just">
              <a:buClr>
                <a:srgbClr val="00B050"/>
              </a:buClr>
              <a:buSzPct val="120000"/>
              <a:buFont typeface="Calibri" panose="020F0502020204030204" pitchFamily="34" charset="0"/>
              <a:buChar char="ꙮ"/>
            </a:pPr>
            <a:r>
              <a:rPr lang="es-CL" sz="1900" dirty="0">
                <a:solidFill>
                  <a:schemeClr val="bg1"/>
                </a:solidFill>
              </a:rPr>
              <a:t> No contemplaba participación de la comunidad en la definición del trazado (s).</a:t>
            </a:r>
          </a:p>
          <a:p>
            <a:pPr algn="just">
              <a:buClr>
                <a:srgbClr val="00B050"/>
              </a:buClr>
              <a:buSzPct val="120000"/>
              <a:buFont typeface="Calibri" panose="020F0502020204030204" pitchFamily="34" charset="0"/>
              <a:buChar char="ꙮ"/>
            </a:pPr>
            <a:r>
              <a:rPr lang="es-CL" sz="1900" dirty="0">
                <a:solidFill>
                  <a:schemeClr val="bg1"/>
                </a:solidFill>
              </a:rPr>
              <a:t> No existía un instrumento de planificación territorial que considerara factores ambientales, sociales y de sustentabilidad.</a:t>
            </a:r>
          </a:p>
          <a:p>
            <a:pPr algn="just">
              <a:buClr>
                <a:srgbClr val="00B050"/>
              </a:buClr>
              <a:buSzPct val="120000"/>
              <a:buFont typeface="Calibri" panose="020F0502020204030204" pitchFamily="34" charset="0"/>
              <a:buChar char="ꙮ"/>
            </a:pPr>
            <a:r>
              <a:rPr lang="es-CL" sz="1900" dirty="0">
                <a:solidFill>
                  <a:schemeClr val="bg1"/>
                </a:solidFill>
              </a:rPr>
              <a:t>Las reivindicaciones de las comunidades retrasaban el desarrollo de los proyectos. </a:t>
            </a:r>
          </a:p>
          <a:p>
            <a:pPr marL="0" indent="0" algn="just">
              <a:buClr>
                <a:srgbClr val="00B050"/>
              </a:buClr>
              <a:buNone/>
            </a:pPr>
            <a:endParaRPr lang="es-CL" sz="2000" dirty="0">
              <a:solidFill>
                <a:schemeClr val="bg1"/>
              </a:solidFill>
            </a:endParaRPr>
          </a:p>
          <a:p>
            <a:pPr marL="0" indent="0" algn="just">
              <a:buClr>
                <a:srgbClr val="00B050"/>
              </a:buClr>
              <a:buNone/>
            </a:pPr>
            <a:r>
              <a:rPr lang="es-CL" sz="2000" dirty="0">
                <a:solidFill>
                  <a:schemeClr val="bg1"/>
                </a:solidFill>
              </a:rPr>
              <a:t>Se establece un nuevo régimen de Determinación  de Franjas Preliminares para Obras Nuevas de los Sistemas de Transmisión. </a:t>
            </a:r>
          </a:p>
          <a:p>
            <a:pPr algn="just">
              <a:buClr>
                <a:srgbClr val="00B050"/>
              </a:buClr>
              <a:buFont typeface="Calibri" panose="020F0502020204030204" pitchFamily="34" charset="0"/>
              <a:buChar char="◊"/>
            </a:pPr>
            <a:endParaRPr lang="es-CL" sz="1900" dirty="0"/>
          </a:p>
          <a:p>
            <a:pPr algn="just">
              <a:buClr>
                <a:srgbClr val="00B050"/>
              </a:buClr>
              <a:buFont typeface="Calibri" panose="020F0502020204030204" pitchFamily="34" charset="0"/>
              <a:buChar char="◊"/>
            </a:pPr>
            <a:endParaRPr lang="es-CL" sz="1900" dirty="0"/>
          </a:p>
        </p:txBody>
      </p:sp>
      <p:sp>
        <p:nvSpPr>
          <p:cNvPr id="8" name="7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René Retamales Bernal -  Abogado</a:t>
            </a:r>
          </a:p>
          <a:p>
            <a:endParaRPr lang="es-CL" dirty="0"/>
          </a:p>
        </p:txBody>
      </p:sp>
    </p:spTree>
    <p:extLst>
      <p:ext uri="{BB962C8B-B14F-4D97-AF65-F5344CB8AC3E}">
        <p14:creationId xmlns:p14="http://schemas.microsoft.com/office/powerpoint/2010/main" val="464344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2" name="Título 1">
            <a:extLst>
              <a:ext uri="{FF2B5EF4-FFF2-40B4-BE49-F238E27FC236}">
                <a16:creationId xmlns:a16="http://schemas.microsoft.com/office/drawing/2014/main" id="{73F54717-F49A-4346-8E3A-FC46853525E5}"/>
              </a:ext>
            </a:extLst>
          </p:cNvPr>
          <p:cNvSpPr>
            <a:spLocks noGrp="1"/>
          </p:cNvSpPr>
          <p:nvPr>
            <p:ph type="title"/>
          </p:nvPr>
        </p:nvSpPr>
        <p:spPr>
          <a:xfrm>
            <a:off x="332830" y="315824"/>
            <a:ext cx="7886700" cy="886691"/>
          </a:xfrm>
        </p:spPr>
        <p:txBody>
          <a:bodyPr>
            <a:normAutofit fontScale="90000"/>
          </a:bodyPr>
          <a:lstStyle/>
          <a:p>
            <a:pPr marL="571500" indent="-571500">
              <a:buClr>
                <a:schemeClr val="accent5">
                  <a:lumMod val="75000"/>
                </a:schemeClr>
              </a:buClr>
            </a:pPr>
            <a:r>
              <a:rPr lang="es-CL" sz="3100" b="1" dirty="0">
                <a:solidFill>
                  <a:schemeClr val="bg1"/>
                </a:solidFill>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DESARROLLO</a:t>
            </a:r>
            <a:br>
              <a:rPr lang="es-CL" sz="3600" dirty="0">
                <a:solidFill>
                  <a:schemeClr val="bg1"/>
                </a:solidFill>
                <a:latin typeface="Calibri Light" panose="020F0302020204030204" pitchFamily="34" charset="0"/>
                <a:cs typeface="Calibri Light" panose="020F0302020204030204" pitchFamily="34" charset="0"/>
              </a:rPr>
            </a:br>
            <a:endParaRPr lang="es-CL" dirty="0"/>
          </a:p>
        </p:txBody>
      </p:sp>
      <p:sp>
        <p:nvSpPr>
          <p:cNvPr id="3" name="Marcador de contenido 2">
            <a:extLst>
              <a:ext uri="{FF2B5EF4-FFF2-40B4-BE49-F238E27FC236}">
                <a16:creationId xmlns:a16="http://schemas.microsoft.com/office/drawing/2014/main" id="{F2BDF70D-E02D-4A9B-9953-C2C7007125C1}"/>
              </a:ext>
            </a:extLst>
          </p:cNvPr>
          <p:cNvSpPr>
            <a:spLocks noGrp="1"/>
          </p:cNvSpPr>
          <p:nvPr>
            <p:ph idx="1"/>
          </p:nvPr>
        </p:nvSpPr>
        <p:spPr>
          <a:xfrm>
            <a:off x="173181" y="703810"/>
            <a:ext cx="8797637" cy="5708072"/>
          </a:xfrm>
        </p:spPr>
        <p:txBody>
          <a:bodyPr>
            <a:normAutofit/>
          </a:bodyPr>
          <a:lstStyle/>
          <a:p>
            <a:pPr algn="just">
              <a:buClr>
                <a:srgbClr val="00B050"/>
              </a:buClr>
              <a:buFont typeface="Calibri" panose="020F0502020204030204" pitchFamily="34" charset="0"/>
              <a:buChar char="◊"/>
            </a:pPr>
            <a:endParaRPr lang="es-CL" sz="1900" dirty="0"/>
          </a:p>
          <a:p>
            <a:pPr algn="just">
              <a:buClr>
                <a:srgbClr val="00B050"/>
              </a:buClr>
              <a:buFont typeface="Calibri" panose="020F0502020204030204" pitchFamily="34" charset="0"/>
              <a:buChar char="◊"/>
            </a:pPr>
            <a:endParaRPr lang="es-CL" sz="1900" dirty="0"/>
          </a:p>
        </p:txBody>
      </p:sp>
      <p:sp>
        <p:nvSpPr>
          <p:cNvPr id="4" name="Marcador de contenido 2">
            <a:extLst>
              <a:ext uri="{FF2B5EF4-FFF2-40B4-BE49-F238E27FC236}">
                <a16:creationId xmlns:a16="http://schemas.microsoft.com/office/drawing/2014/main" id="{4E546E24-DA50-4712-ACF5-36397E623567}"/>
              </a:ext>
            </a:extLst>
          </p:cNvPr>
          <p:cNvSpPr txBox="1">
            <a:spLocks/>
          </p:cNvSpPr>
          <p:nvPr/>
        </p:nvSpPr>
        <p:spPr>
          <a:xfrm>
            <a:off x="325581" y="866201"/>
            <a:ext cx="8645237" cy="570807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just">
              <a:buFont typeface="Wingdings 2" pitchFamily="18" charset="2"/>
              <a:buNone/>
            </a:pPr>
            <a:r>
              <a:rPr lang="es-CL" sz="2000" i="1" dirty="0">
                <a:solidFill>
                  <a:schemeClr val="bg1"/>
                </a:solidFill>
              </a:rPr>
              <a:t>“</a:t>
            </a:r>
            <a:r>
              <a:rPr lang="es-CL" sz="2000" i="1" u="sng" dirty="0">
                <a:solidFill>
                  <a:schemeClr val="bg1"/>
                </a:solidFill>
              </a:rPr>
              <a:t>Modelo Actual</a:t>
            </a:r>
            <a:r>
              <a:rPr lang="es-CL" sz="2000" i="1" dirty="0">
                <a:solidFill>
                  <a:schemeClr val="bg1"/>
                </a:solidFill>
              </a:rPr>
              <a:t>” PREVIO</a:t>
            </a:r>
          </a:p>
          <a:p>
            <a:pPr marL="0" indent="0" algn="just">
              <a:buFont typeface="Wingdings 2" pitchFamily="18" charset="2"/>
              <a:buNone/>
            </a:pPr>
            <a:r>
              <a:rPr lang="es-CL" sz="2000" dirty="0">
                <a:solidFill>
                  <a:schemeClr val="bg1"/>
                </a:solidFill>
              </a:rPr>
              <a:t>Los participantes de la licitación, en términos generales realizan: </a:t>
            </a:r>
          </a:p>
          <a:p>
            <a:pPr algn="just">
              <a:buClr>
                <a:schemeClr val="accent2">
                  <a:lumMod val="75000"/>
                </a:schemeClr>
              </a:buClr>
              <a:buSzPct val="110000"/>
              <a:buFont typeface="Webdings" panose="05030102010509060703" pitchFamily="18" charset="2"/>
              <a:buChar char=""/>
            </a:pPr>
            <a:r>
              <a:rPr lang="es-CL" sz="2000" dirty="0">
                <a:solidFill>
                  <a:schemeClr val="bg1"/>
                </a:solidFill>
              </a:rPr>
              <a:t>Evaluaciones técnicas y económicas de las instalaciones de las Obras nuevas.</a:t>
            </a:r>
          </a:p>
          <a:p>
            <a:pPr algn="just">
              <a:buClr>
                <a:schemeClr val="accent2">
                  <a:lumMod val="75000"/>
                </a:schemeClr>
              </a:buClr>
              <a:buSzPct val="110000"/>
              <a:buFont typeface="Webdings" panose="05030102010509060703" pitchFamily="18" charset="2"/>
              <a:buChar char=""/>
              <a:tabLst>
                <a:tab pos="360363" algn="l"/>
              </a:tabLst>
            </a:pPr>
            <a:r>
              <a:rPr lang="es-CL" sz="2000" dirty="0">
                <a:solidFill>
                  <a:schemeClr val="bg1"/>
                </a:solidFill>
              </a:rPr>
              <a:t>Trazado(s) preliminar(s) considerando limitaciones legales, ambientales, sociales, de dominio y de uso del suelo (rural).  </a:t>
            </a:r>
          </a:p>
          <a:p>
            <a:pPr algn="just">
              <a:buClr>
                <a:schemeClr val="accent2">
                  <a:lumMod val="75000"/>
                </a:schemeClr>
              </a:buClr>
              <a:buSzPct val="110000"/>
              <a:buFont typeface="Webdings" panose="05030102010509060703" pitchFamily="18" charset="2"/>
              <a:buChar char=""/>
            </a:pPr>
            <a:r>
              <a:rPr lang="es-CL" sz="2000" dirty="0">
                <a:solidFill>
                  <a:schemeClr val="bg1"/>
                </a:solidFill>
              </a:rPr>
              <a:t>PreCatastro predial y de sus propietarios. </a:t>
            </a:r>
          </a:p>
          <a:p>
            <a:pPr algn="just">
              <a:buClr>
                <a:schemeClr val="accent2">
                  <a:lumMod val="75000"/>
                </a:schemeClr>
              </a:buClr>
              <a:buSzPct val="110000"/>
              <a:buFont typeface="Webdings" panose="05030102010509060703" pitchFamily="18" charset="2"/>
              <a:buChar char=""/>
            </a:pPr>
            <a:r>
              <a:rPr lang="es-CL" sz="2000" dirty="0">
                <a:solidFill>
                  <a:schemeClr val="bg1"/>
                </a:solidFill>
              </a:rPr>
              <a:t>PreCatastro de Propiedad Minera</a:t>
            </a:r>
          </a:p>
          <a:p>
            <a:pPr algn="just">
              <a:buClr>
                <a:schemeClr val="accent2">
                  <a:lumMod val="75000"/>
                </a:schemeClr>
              </a:buClr>
              <a:buSzPct val="110000"/>
              <a:buFont typeface="Webdings" panose="05030102010509060703" pitchFamily="18" charset="2"/>
              <a:buChar char=""/>
            </a:pPr>
            <a:r>
              <a:rPr lang="es-CL" sz="2000" dirty="0">
                <a:solidFill>
                  <a:schemeClr val="bg1"/>
                </a:solidFill>
              </a:rPr>
              <a:t>Evaluaciones económicas de los montos de indemnización por constitución de servidumbres prediales eléctricas.</a:t>
            </a:r>
          </a:p>
          <a:p>
            <a:pPr algn="just">
              <a:buClr>
                <a:srgbClr val="00B050"/>
              </a:buClr>
              <a:buSzPct val="120000"/>
              <a:buFont typeface="Wingdings" panose="05000000000000000000" pitchFamily="2" charset="2"/>
              <a:buChar char="|"/>
            </a:pPr>
            <a:r>
              <a:rPr lang="es-CL" sz="2000" dirty="0">
                <a:solidFill>
                  <a:schemeClr val="bg1"/>
                </a:solidFill>
              </a:rPr>
              <a:t>Preevaluación ambiental y social para determinar áreas de exclusión, y evaluar las posibles medidas de protección.</a:t>
            </a:r>
            <a:endParaRPr lang="es-CL" sz="2000" b="1" dirty="0">
              <a:solidFill>
                <a:schemeClr val="bg1"/>
              </a:solidFill>
              <a:effectLst>
                <a:outerShdw blurRad="38100" dist="38100" dir="2700000" algn="tl">
                  <a:srgbClr val="000000">
                    <a:alpha val="43137"/>
                  </a:srgbClr>
                </a:outerShdw>
              </a:effectLst>
            </a:endParaRPr>
          </a:p>
          <a:p>
            <a:pPr marL="0" indent="0" algn="just">
              <a:buClr>
                <a:schemeClr val="accent2">
                  <a:lumMod val="75000"/>
                </a:schemeClr>
              </a:buClr>
              <a:buNone/>
            </a:pPr>
            <a:r>
              <a:rPr lang="es-CL" sz="2000" b="1" dirty="0">
                <a:solidFill>
                  <a:schemeClr val="bg1"/>
                </a:solidFill>
                <a:effectLst>
                  <a:outerShdw blurRad="38100" dist="38100" dir="2700000" algn="tl">
                    <a:srgbClr val="000000">
                      <a:alpha val="43137"/>
                    </a:srgbClr>
                  </a:outerShdw>
                </a:effectLst>
              </a:rPr>
              <a:t>OBJETIVO: </a:t>
            </a:r>
          </a:p>
          <a:p>
            <a:pPr marL="0" indent="0" algn="just">
              <a:buClr>
                <a:schemeClr val="accent2">
                  <a:lumMod val="75000"/>
                </a:schemeClr>
              </a:buClr>
              <a:buNone/>
            </a:pPr>
            <a:r>
              <a:rPr lang="es-CL" sz="2000" dirty="0">
                <a:solidFill>
                  <a:schemeClr val="bg1"/>
                </a:solidFill>
              </a:rPr>
              <a:t>Presentar la propuesta administrativa, técnica y económica mas eficiente posible para adjudicarse la obra licitada.  </a:t>
            </a:r>
            <a:endParaRPr lang="es-CL" sz="1900" dirty="0">
              <a:solidFill>
                <a:schemeClr val="bg1"/>
              </a:solidFill>
            </a:endParaRPr>
          </a:p>
          <a:p>
            <a:pPr algn="just">
              <a:buClr>
                <a:srgbClr val="00B050"/>
              </a:buClr>
              <a:buFont typeface="Calibri" panose="020F0502020204030204" pitchFamily="34" charset="0"/>
              <a:buChar char="◊"/>
            </a:pPr>
            <a:endParaRPr lang="es-CL" sz="1900" dirty="0"/>
          </a:p>
        </p:txBody>
      </p:sp>
      <p:sp>
        <p:nvSpPr>
          <p:cNvPr id="8" name="7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René Retamales Bernal -  Abogado</a:t>
            </a:r>
          </a:p>
          <a:p>
            <a:endParaRPr lang="es-CL" dirty="0"/>
          </a:p>
        </p:txBody>
      </p:sp>
    </p:spTree>
    <p:extLst>
      <p:ext uri="{BB962C8B-B14F-4D97-AF65-F5344CB8AC3E}">
        <p14:creationId xmlns:p14="http://schemas.microsoft.com/office/powerpoint/2010/main" val="1642903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EF94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7" name="6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René Retamales Bernal -  Abogado</a:t>
            </a:r>
          </a:p>
          <a:p>
            <a:endParaRPr lang="es-CL" dirty="0"/>
          </a:p>
        </p:txBody>
      </p:sp>
      <p:sp>
        <p:nvSpPr>
          <p:cNvPr id="6" name="Marcador de contenido 2">
            <a:extLst>
              <a:ext uri="{FF2B5EF4-FFF2-40B4-BE49-F238E27FC236}">
                <a16:creationId xmlns:a16="http://schemas.microsoft.com/office/drawing/2014/main" id="{A0B1488A-0A55-4B1C-AC5A-02E94A1F226A}"/>
              </a:ext>
            </a:extLst>
          </p:cNvPr>
          <p:cNvSpPr txBox="1">
            <a:spLocks/>
          </p:cNvSpPr>
          <p:nvPr/>
        </p:nvSpPr>
        <p:spPr>
          <a:xfrm>
            <a:off x="325581" y="555761"/>
            <a:ext cx="8645237" cy="5708072"/>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just">
              <a:buFont typeface="Wingdings 2" pitchFamily="18" charset="2"/>
              <a:buNone/>
            </a:pPr>
            <a:r>
              <a:rPr lang="es-CL" sz="2300" b="1" dirty="0">
                <a:solidFill>
                  <a:schemeClr val="bg1"/>
                </a:solidFill>
              </a:rPr>
              <a:t>UNA VEZ ADJUDICADO </a:t>
            </a:r>
          </a:p>
          <a:p>
            <a:pPr marL="0" indent="0" algn="just">
              <a:buFont typeface="Wingdings 2" pitchFamily="18" charset="2"/>
              <a:buNone/>
            </a:pPr>
            <a:endParaRPr lang="es-CL" sz="2300" b="1" dirty="0">
              <a:solidFill>
                <a:schemeClr val="bg1"/>
              </a:solidFill>
            </a:endParaRPr>
          </a:p>
          <a:p>
            <a:pPr marL="0" indent="0" algn="just">
              <a:buFont typeface="Wingdings 2" pitchFamily="18" charset="2"/>
              <a:buNone/>
            </a:pPr>
            <a:r>
              <a:rPr lang="es-CL" sz="2200" dirty="0">
                <a:solidFill>
                  <a:schemeClr val="bg1"/>
                </a:solidFill>
              </a:rPr>
              <a:t>La empresa adjudicataria debe realizar:</a:t>
            </a:r>
            <a:endParaRPr lang="es-CL" dirty="0">
              <a:solidFill>
                <a:schemeClr val="bg1"/>
              </a:solidFill>
            </a:endParaRPr>
          </a:p>
          <a:p>
            <a:pPr marL="0" indent="0" algn="just">
              <a:buFont typeface="Wingdings 2" pitchFamily="18" charset="2"/>
              <a:buNone/>
            </a:pPr>
            <a:endParaRPr lang="es-CL" sz="2200" dirty="0">
              <a:solidFill>
                <a:schemeClr val="bg1"/>
              </a:solidFill>
            </a:endParaRPr>
          </a:p>
          <a:p>
            <a:pPr algn="just">
              <a:buClr>
                <a:srgbClr val="7030A0"/>
              </a:buClr>
              <a:buSzPct val="110000"/>
              <a:buFont typeface="Wingdings" panose="05000000000000000000" pitchFamily="2" charset="2"/>
              <a:buChar char="«"/>
            </a:pPr>
            <a:r>
              <a:rPr lang="es-CL" sz="2200" dirty="0">
                <a:solidFill>
                  <a:schemeClr val="bg1"/>
                </a:solidFill>
              </a:rPr>
              <a:t>Diseño Técnico y de Ingeniería.</a:t>
            </a:r>
          </a:p>
          <a:p>
            <a:pPr algn="just">
              <a:buClr>
                <a:srgbClr val="7030A0"/>
              </a:buClr>
              <a:buSzPct val="110000"/>
              <a:buFont typeface="Wingdings" panose="05000000000000000000" pitchFamily="2" charset="2"/>
              <a:buChar char="«"/>
              <a:tabLst>
                <a:tab pos="360363" algn="l"/>
              </a:tabLst>
            </a:pPr>
            <a:r>
              <a:rPr lang="es-CL" sz="2200" dirty="0">
                <a:solidFill>
                  <a:schemeClr val="bg1"/>
                </a:solidFill>
              </a:rPr>
              <a:t>Determinación del Trazado definitivo (Calculo de superficies de Franja de Seguridad-Servidumbre vano a vano y predio predio)  </a:t>
            </a:r>
          </a:p>
          <a:p>
            <a:pPr algn="just">
              <a:buClr>
                <a:srgbClr val="7030A0"/>
              </a:buClr>
              <a:buSzPct val="110000"/>
              <a:buFont typeface="Wingdings" panose="05000000000000000000" pitchFamily="2" charset="2"/>
              <a:buChar char="«"/>
            </a:pPr>
            <a:r>
              <a:rPr lang="es-CL" sz="2200" dirty="0">
                <a:solidFill>
                  <a:schemeClr val="bg1"/>
                </a:solidFill>
              </a:rPr>
              <a:t>Identificación legal de cada predio sirviente y su respectivo dueño(s) (Inscripción de dominio y </a:t>
            </a:r>
            <a:r>
              <a:rPr lang="es-CL" sz="2200" b="1" dirty="0">
                <a:solidFill>
                  <a:schemeClr val="bg1"/>
                </a:solidFill>
              </a:rPr>
              <a:t>Linderos </a:t>
            </a:r>
            <a:r>
              <a:rPr lang="es-CL" sz="2200" dirty="0">
                <a:solidFill>
                  <a:schemeClr val="bg1"/>
                </a:solidFill>
              </a:rPr>
              <a:t>(Deslindes) registrados en CBR).  (Listado de Propietarios)</a:t>
            </a:r>
          </a:p>
          <a:p>
            <a:pPr algn="just">
              <a:buClr>
                <a:srgbClr val="7030A0"/>
              </a:buClr>
              <a:buSzPct val="110000"/>
              <a:buFont typeface="Wingdings" panose="05000000000000000000" pitchFamily="2" charset="2"/>
              <a:buChar char="«"/>
            </a:pPr>
            <a:r>
              <a:rPr lang="es-CL" sz="2200" dirty="0">
                <a:solidFill>
                  <a:schemeClr val="bg1"/>
                </a:solidFill>
              </a:rPr>
              <a:t>Confección de PES y PGO, Planos de cruces y Paralelismos.</a:t>
            </a:r>
          </a:p>
          <a:p>
            <a:pPr algn="just">
              <a:buClr>
                <a:srgbClr val="7030A0"/>
              </a:buClr>
              <a:buSzPct val="110000"/>
              <a:buFont typeface="Wingdings" panose="05000000000000000000" pitchFamily="2" charset="2"/>
              <a:buChar char="«"/>
            </a:pPr>
            <a:r>
              <a:rPr lang="es-CL" sz="2200" dirty="0">
                <a:solidFill>
                  <a:schemeClr val="bg1"/>
                </a:solidFill>
              </a:rPr>
              <a:t>Memoria Explicativa Técnica.</a:t>
            </a:r>
          </a:p>
          <a:p>
            <a:pPr algn="just">
              <a:buClr>
                <a:srgbClr val="7030A0"/>
              </a:buClr>
              <a:buSzPct val="110000"/>
              <a:buFont typeface="Wingdings" panose="05000000000000000000" pitchFamily="2" charset="2"/>
              <a:buChar char="«"/>
            </a:pPr>
            <a:r>
              <a:rPr lang="es-CL" sz="2200" dirty="0">
                <a:solidFill>
                  <a:schemeClr val="bg1"/>
                </a:solidFill>
              </a:rPr>
              <a:t>Cronograma, presupuesto. </a:t>
            </a:r>
          </a:p>
          <a:p>
            <a:pPr algn="just">
              <a:buClr>
                <a:srgbClr val="00B050"/>
              </a:buClr>
              <a:buFont typeface="Wingdings" panose="05000000000000000000" pitchFamily="2" charset="2"/>
              <a:buChar char="|"/>
            </a:pPr>
            <a:r>
              <a:rPr lang="es-CL" sz="2200" i="1" dirty="0">
                <a:solidFill>
                  <a:schemeClr val="bg1"/>
                </a:solidFill>
              </a:rPr>
              <a:t>Levantamiento línea Base Ambiental, consulta ciudadana anticipada.</a:t>
            </a:r>
          </a:p>
          <a:p>
            <a:pPr marL="0" indent="0" algn="just">
              <a:buClr>
                <a:schemeClr val="accent2">
                  <a:lumMod val="75000"/>
                </a:schemeClr>
              </a:buClr>
              <a:buNone/>
            </a:pPr>
            <a:endParaRPr lang="es-CL" sz="2000" b="1" dirty="0">
              <a:solidFill>
                <a:schemeClr val="bg1"/>
              </a:solidFill>
              <a:effectLst>
                <a:outerShdw blurRad="38100" dist="38100" dir="2700000" algn="tl">
                  <a:srgbClr val="000000">
                    <a:alpha val="43137"/>
                  </a:srgbClr>
                </a:outerShdw>
              </a:effectLst>
            </a:endParaRPr>
          </a:p>
          <a:p>
            <a:pPr marL="0" indent="0" algn="just">
              <a:buClr>
                <a:schemeClr val="accent2">
                  <a:lumMod val="75000"/>
                </a:schemeClr>
              </a:buClr>
              <a:buNone/>
            </a:pPr>
            <a:r>
              <a:rPr lang="es-CL" sz="2000" b="1" dirty="0">
                <a:solidFill>
                  <a:schemeClr val="bg1"/>
                </a:solidFill>
                <a:effectLst>
                  <a:outerShdw blurRad="38100" dist="38100" dir="2700000" algn="tl">
                    <a:srgbClr val="000000">
                      <a:alpha val="43137"/>
                    </a:srgbClr>
                  </a:outerShdw>
                </a:effectLst>
              </a:rPr>
              <a:t>OBJETIVO: </a:t>
            </a:r>
          </a:p>
          <a:p>
            <a:pPr marL="0" indent="0" algn="just">
              <a:buClr>
                <a:schemeClr val="accent2">
                  <a:lumMod val="75000"/>
                </a:schemeClr>
              </a:buClr>
              <a:buNone/>
            </a:pPr>
            <a:r>
              <a:rPr lang="es-CL" sz="2200" dirty="0">
                <a:solidFill>
                  <a:schemeClr val="bg1"/>
                </a:solidFill>
              </a:rPr>
              <a:t>Cumplir los requisitos exigidos en la ley y reglamento para presentar Solicitud de Concesión Electrica Definitiva lo que permitirá obtener Servidumbres Prediales Eléctricas. </a:t>
            </a:r>
          </a:p>
          <a:p>
            <a:pPr marL="0" indent="0" algn="just">
              <a:buClr>
                <a:schemeClr val="accent2">
                  <a:lumMod val="75000"/>
                </a:schemeClr>
              </a:buClr>
              <a:buNone/>
            </a:pPr>
            <a:r>
              <a:rPr lang="es-CL" sz="2200" dirty="0">
                <a:solidFill>
                  <a:schemeClr val="bg1"/>
                </a:solidFill>
              </a:rPr>
              <a:t>Presentación de Evaluación Ambiental </a:t>
            </a:r>
            <a:r>
              <a:rPr lang="es-CL" sz="2200" b="1" dirty="0">
                <a:solidFill>
                  <a:schemeClr val="bg1"/>
                </a:solidFill>
              </a:rPr>
              <a:t>(Estudio de Impacto Ambiental=Consulta Ciudadana).</a:t>
            </a:r>
          </a:p>
          <a:p>
            <a:pPr algn="just">
              <a:buClr>
                <a:srgbClr val="00B050"/>
              </a:buClr>
              <a:buFont typeface="Calibri" panose="020F0502020204030204" pitchFamily="34" charset="0"/>
              <a:buChar char="◊"/>
            </a:pPr>
            <a:endParaRPr lang="es-CL" sz="1900" dirty="0"/>
          </a:p>
        </p:txBody>
      </p:sp>
    </p:spTree>
    <p:extLst>
      <p:ext uri="{BB962C8B-B14F-4D97-AF65-F5344CB8AC3E}">
        <p14:creationId xmlns:p14="http://schemas.microsoft.com/office/powerpoint/2010/main" val="1003948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7" name="6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Rene Retamales Bernal -  Abogado</a:t>
            </a:r>
          </a:p>
          <a:p>
            <a:endParaRPr lang="es-CL" dirty="0"/>
          </a:p>
        </p:txBody>
      </p:sp>
      <p:sp>
        <p:nvSpPr>
          <p:cNvPr id="6" name="Marcador de contenido 2">
            <a:extLst>
              <a:ext uri="{FF2B5EF4-FFF2-40B4-BE49-F238E27FC236}">
                <a16:creationId xmlns:a16="http://schemas.microsoft.com/office/drawing/2014/main" id="{A0B1488A-0A55-4B1C-AC5A-02E94A1F226A}"/>
              </a:ext>
            </a:extLst>
          </p:cNvPr>
          <p:cNvSpPr txBox="1">
            <a:spLocks/>
          </p:cNvSpPr>
          <p:nvPr/>
        </p:nvSpPr>
        <p:spPr>
          <a:xfrm>
            <a:off x="249381" y="457987"/>
            <a:ext cx="8645237" cy="600179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ctr">
              <a:buNone/>
            </a:pPr>
            <a:r>
              <a:rPr lang="es-CL" sz="2200" b="1" dirty="0">
                <a:solidFill>
                  <a:schemeClr val="bg1"/>
                </a:solidFill>
              </a:rPr>
              <a:t>Procedimiento Administrativo Concesión Electrica Definitiva para Línea de Transmisión (Modificado)</a:t>
            </a:r>
            <a:endParaRPr lang="es-CL" sz="2200" dirty="0">
              <a:solidFill>
                <a:schemeClr val="bg1"/>
              </a:solidFill>
            </a:endParaRPr>
          </a:p>
          <a:p>
            <a:pPr algn="just">
              <a:buClr>
                <a:srgbClr val="FF0000"/>
              </a:buClr>
              <a:buFont typeface="Wingdings" panose="05000000000000000000" pitchFamily="2" charset="2"/>
              <a:buChar char="S"/>
            </a:pPr>
            <a:r>
              <a:rPr lang="es-CL" sz="2000" dirty="0">
                <a:solidFill>
                  <a:schemeClr val="bg1"/>
                </a:solidFill>
              </a:rPr>
              <a:t>Presentación de Solicitud de Concesión </a:t>
            </a:r>
          </a:p>
          <a:p>
            <a:pPr algn="just">
              <a:buClr>
                <a:srgbClr val="FF0000"/>
              </a:buClr>
              <a:buFont typeface="Wingdings" panose="05000000000000000000" pitchFamily="2" charset="2"/>
              <a:buChar char="S"/>
            </a:pPr>
            <a:r>
              <a:rPr lang="es-CL" sz="2000" dirty="0">
                <a:solidFill>
                  <a:schemeClr val="bg1"/>
                </a:solidFill>
              </a:rPr>
              <a:t>Resolución de Admisibilidad SEC</a:t>
            </a:r>
          </a:p>
          <a:p>
            <a:pPr algn="just">
              <a:buClr>
                <a:srgbClr val="FF0000"/>
              </a:buClr>
              <a:buFont typeface="Wingdings" panose="05000000000000000000" pitchFamily="2" charset="2"/>
              <a:buChar char="S"/>
            </a:pPr>
            <a:r>
              <a:rPr lang="es-CL" sz="2000" dirty="0">
                <a:solidFill>
                  <a:schemeClr val="bg1"/>
                </a:solidFill>
              </a:rPr>
              <a:t>Publicaciones (art. 27 bis LGSE)</a:t>
            </a:r>
          </a:p>
          <a:p>
            <a:pPr algn="just">
              <a:buClr>
                <a:srgbClr val="FF0000"/>
              </a:buClr>
              <a:buFont typeface="Wingdings" panose="05000000000000000000" pitchFamily="2" charset="2"/>
              <a:buChar char="S"/>
            </a:pPr>
            <a:r>
              <a:rPr lang="es-CL" sz="2000" dirty="0">
                <a:solidFill>
                  <a:schemeClr val="bg1"/>
                </a:solidFill>
              </a:rPr>
              <a:t>Notificaciones de los PES a propietarios de predios sirvientes.</a:t>
            </a:r>
          </a:p>
          <a:p>
            <a:pPr algn="just">
              <a:buClr>
                <a:srgbClr val="FF0000"/>
              </a:buClr>
              <a:buFont typeface="Wingdings" panose="05000000000000000000" pitchFamily="2" charset="2"/>
              <a:buChar char="S"/>
            </a:pPr>
            <a:r>
              <a:rPr lang="es-CL" sz="2000" b="1" u="sng" dirty="0">
                <a:solidFill>
                  <a:schemeClr val="bg1"/>
                </a:solidFill>
                <a:effectLst>
                  <a:outerShdw blurRad="38100" dist="38100" dir="2700000" algn="tl">
                    <a:srgbClr val="000000">
                      <a:alpha val="43137"/>
                    </a:srgbClr>
                  </a:outerShdw>
                </a:effectLst>
              </a:rPr>
              <a:t>Observaciones y Oposiciones. </a:t>
            </a:r>
          </a:p>
          <a:p>
            <a:pPr algn="just">
              <a:buClr>
                <a:srgbClr val="FF0000"/>
              </a:buClr>
              <a:buFont typeface="Wingdings" panose="05000000000000000000" pitchFamily="2" charset="2"/>
              <a:buChar char="S"/>
            </a:pPr>
            <a:r>
              <a:rPr lang="es-CL" sz="2000" dirty="0">
                <a:solidFill>
                  <a:schemeClr val="bg1"/>
                </a:solidFill>
              </a:rPr>
              <a:t>Las “</a:t>
            </a:r>
            <a:r>
              <a:rPr lang="es-CL" sz="2000" i="1" dirty="0">
                <a:solidFill>
                  <a:schemeClr val="bg1"/>
                </a:solidFill>
              </a:rPr>
              <a:t>Observaciones</a:t>
            </a:r>
            <a:r>
              <a:rPr lang="es-CL" sz="2000" dirty="0">
                <a:solidFill>
                  <a:schemeClr val="bg1"/>
                </a:solidFill>
              </a:rPr>
              <a:t>” las que solo podrán basarse en la “errónea identificación del predio afectado o del dueño de este, en el hecho de que la franja de seguridad abarque predios no declarados en la solicitud”, o errores de los requisitos para presentar la solicitud.  La finalidad, depurar y corregir el catastro de predios y dueños</a:t>
            </a:r>
          </a:p>
          <a:p>
            <a:pPr algn="just">
              <a:buClr>
                <a:srgbClr val="FF0000"/>
              </a:buClr>
              <a:buFont typeface="Wingdings" panose="05000000000000000000" pitchFamily="2" charset="2"/>
              <a:buChar char="S"/>
            </a:pPr>
            <a:r>
              <a:rPr lang="es-CL" sz="2000" dirty="0">
                <a:solidFill>
                  <a:schemeClr val="bg1"/>
                </a:solidFill>
              </a:rPr>
              <a:t>Oposición se debe basar en la existencia de previa otras líneas eléctricas en el predio y la afectación de edificios, corrales, huertos, jardines o patios que dependan del edificio. </a:t>
            </a:r>
          </a:p>
          <a:p>
            <a:pPr algn="just">
              <a:buClr>
                <a:srgbClr val="FF0000"/>
              </a:buClr>
              <a:buFont typeface="Wingdings" panose="05000000000000000000" pitchFamily="2" charset="2"/>
              <a:buChar char="S"/>
            </a:pPr>
            <a:r>
              <a:rPr lang="es-CL" sz="2000" dirty="0">
                <a:solidFill>
                  <a:schemeClr val="bg1"/>
                </a:solidFill>
              </a:rPr>
              <a:t>Contestación de la solicitante.</a:t>
            </a:r>
          </a:p>
          <a:p>
            <a:pPr algn="just">
              <a:buClr>
                <a:schemeClr val="accent1">
                  <a:lumMod val="75000"/>
                </a:schemeClr>
              </a:buClr>
              <a:buFont typeface="Wingdings" panose="05000000000000000000" pitchFamily="2" charset="2"/>
              <a:buChar char="S"/>
            </a:pPr>
            <a:endParaRPr lang="es-CL" sz="2000" dirty="0"/>
          </a:p>
          <a:p>
            <a:pPr marL="0" indent="0" algn="just">
              <a:buClr>
                <a:schemeClr val="accent2">
                  <a:lumMod val="75000"/>
                </a:schemeClr>
              </a:buClr>
              <a:buNone/>
            </a:pPr>
            <a:endParaRPr lang="es-CL" sz="2000" dirty="0"/>
          </a:p>
          <a:p>
            <a:pPr marL="0" indent="0" algn="just">
              <a:buClr>
                <a:schemeClr val="accent2">
                  <a:lumMod val="75000"/>
                </a:schemeClr>
              </a:buClr>
              <a:buNone/>
            </a:pPr>
            <a:endParaRPr lang="es-CL" sz="2000" b="1" dirty="0">
              <a:effectLst>
                <a:outerShdw blurRad="38100" dist="38100" dir="2700000" algn="tl">
                  <a:srgbClr val="000000">
                    <a:alpha val="43137"/>
                  </a:srgbClr>
                </a:outerShdw>
              </a:effectLst>
            </a:endParaRPr>
          </a:p>
          <a:p>
            <a:pPr algn="just">
              <a:buClr>
                <a:srgbClr val="00B050"/>
              </a:buClr>
              <a:buFont typeface="Calibri" panose="020F0502020204030204" pitchFamily="34" charset="0"/>
              <a:buChar char="◊"/>
            </a:pPr>
            <a:endParaRPr lang="es-CL" sz="1900" dirty="0"/>
          </a:p>
        </p:txBody>
      </p:sp>
    </p:spTree>
    <p:extLst>
      <p:ext uri="{BB962C8B-B14F-4D97-AF65-F5344CB8AC3E}">
        <p14:creationId xmlns:p14="http://schemas.microsoft.com/office/powerpoint/2010/main" val="999088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2880" y="169817"/>
            <a:ext cx="8804366" cy="65183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solidFill>
                <a:schemeClr val="bg1"/>
              </a:solidFill>
            </a:endParaRPr>
          </a:p>
        </p:txBody>
      </p:sp>
      <p:sp>
        <p:nvSpPr>
          <p:cNvPr id="7" name="6 CuadroTexto"/>
          <p:cNvSpPr txBox="1"/>
          <p:nvPr/>
        </p:nvSpPr>
        <p:spPr>
          <a:xfrm>
            <a:off x="2077000" y="6348557"/>
            <a:ext cx="6871055" cy="584775"/>
          </a:xfrm>
          <a:prstGeom prst="rect">
            <a:avLst/>
          </a:prstGeom>
          <a:noFill/>
        </p:spPr>
        <p:txBody>
          <a:bodyPr wrap="square" rtlCol="0">
            <a:spAutoFit/>
          </a:bodyPr>
          <a:lstStyle/>
          <a:p>
            <a:pPr algn="r"/>
            <a:r>
              <a:rPr lang="es-CL" sz="1400" dirty="0">
                <a:solidFill>
                  <a:schemeClr val="bg1"/>
                </a:solidFill>
                <a:latin typeface="Calibri Light" pitchFamily="34" charset="0"/>
                <a:cs typeface="Calibri Light" pitchFamily="34" charset="0"/>
              </a:rPr>
              <a:t>XVIII Jornadas de Derecho de Energía / Rene Retamales Bernal -  Abogado</a:t>
            </a:r>
          </a:p>
          <a:p>
            <a:endParaRPr lang="es-CL" dirty="0"/>
          </a:p>
        </p:txBody>
      </p:sp>
      <p:sp>
        <p:nvSpPr>
          <p:cNvPr id="6" name="Marcador de contenido 2">
            <a:extLst>
              <a:ext uri="{FF2B5EF4-FFF2-40B4-BE49-F238E27FC236}">
                <a16:creationId xmlns:a16="http://schemas.microsoft.com/office/drawing/2014/main" id="{A0B1488A-0A55-4B1C-AC5A-02E94A1F226A}"/>
              </a:ext>
            </a:extLst>
          </p:cNvPr>
          <p:cNvSpPr txBox="1">
            <a:spLocks/>
          </p:cNvSpPr>
          <p:nvPr/>
        </p:nvSpPr>
        <p:spPr>
          <a:xfrm>
            <a:off x="249381" y="575554"/>
            <a:ext cx="8645237" cy="587710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just">
              <a:buClr>
                <a:schemeClr val="accent5">
                  <a:lumMod val="75000"/>
                </a:schemeClr>
              </a:buClr>
              <a:buSzPct val="120000"/>
              <a:buNone/>
            </a:pPr>
            <a:endParaRPr lang="es-CL" sz="2000" dirty="0">
              <a:solidFill>
                <a:schemeClr val="bg1"/>
              </a:solidFill>
            </a:endParaRPr>
          </a:p>
          <a:p>
            <a:pPr algn="just">
              <a:buClr>
                <a:schemeClr val="accent5">
                  <a:lumMod val="75000"/>
                </a:schemeClr>
              </a:buClr>
              <a:buSzPct val="120000"/>
              <a:buFont typeface="Wingdings" panose="05000000000000000000" pitchFamily="2" charset="2"/>
              <a:buChar char="S"/>
            </a:pPr>
            <a:r>
              <a:rPr lang="es-CL" sz="2000" dirty="0">
                <a:solidFill>
                  <a:schemeClr val="bg1"/>
                </a:solidFill>
              </a:rPr>
              <a:t>Si las observaciones son acogidas por la SEC, se debe corregir y modificar el PES retrotrayendo el procedimiento a la etapa de publicaciones, debiendo notificarse nuevamente el PES modificado al propietario. </a:t>
            </a:r>
          </a:p>
          <a:p>
            <a:pPr algn="just">
              <a:buClr>
                <a:schemeClr val="accent5">
                  <a:lumMod val="75000"/>
                </a:schemeClr>
              </a:buClr>
              <a:buSzPct val="110000"/>
              <a:buFont typeface="Wingdings" panose="05000000000000000000" pitchFamily="2" charset="2"/>
              <a:buChar char="S"/>
            </a:pPr>
            <a:r>
              <a:rPr lang="es-CL" sz="2000" b="1" u="sng" dirty="0">
                <a:solidFill>
                  <a:schemeClr val="bg1"/>
                </a:solidFill>
                <a:effectLst>
                  <a:outerShdw blurRad="38100" dist="38100" dir="2700000" algn="tl">
                    <a:srgbClr val="000000">
                      <a:alpha val="43137"/>
                    </a:srgbClr>
                  </a:outerShdw>
                </a:effectLst>
              </a:rPr>
              <a:t>Solicitud de Constitución de Comisión (es) Tasadoras</a:t>
            </a:r>
            <a:r>
              <a:rPr lang="es-CL" sz="2000" dirty="0">
                <a:solidFill>
                  <a:schemeClr val="bg1"/>
                </a:solidFill>
              </a:rPr>
              <a:t>.</a:t>
            </a:r>
          </a:p>
          <a:p>
            <a:pPr algn="just">
              <a:buClr>
                <a:schemeClr val="accent5">
                  <a:lumMod val="75000"/>
                </a:schemeClr>
              </a:buClr>
              <a:buSzPct val="110000"/>
              <a:buFont typeface="Wingdings" panose="05000000000000000000" pitchFamily="2" charset="2"/>
              <a:buChar char="S"/>
            </a:pPr>
            <a:r>
              <a:rPr lang="es-CL" sz="2000" dirty="0">
                <a:solidFill>
                  <a:schemeClr val="bg1"/>
                </a:solidFill>
              </a:rPr>
              <a:t>Informe Final SEC.</a:t>
            </a:r>
          </a:p>
          <a:p>
            <a:pPr algn="just">
              <a:buClr>
                <a:schemeClr val="accent5">
                  <a:lumMod val="75000"/>
                </a:schemeClr>
              </a:buClr>
              <a:buSzPct val="110000"/>
              <a:buFont typeface="Wingdings" panose="05000000000000000000" pitchFamily="2" charset="2"/>
              <a:buChar char="S"/>
            </a:pPr>
            <a:r>
              <a:rPr lang="es-CL" sz="2000" dirty="0">
                <a:solidFill>
                  <a:schemeClr val="bg1"/>
                </a:solidFill>
              </a:rPr>
              <a:t>Revisión y emisión del Decreto de Concesión Ministerio de Energía.</a:t>
            </a:r>
          </a:p>
          <a:p>
            <a:pPr algn="just">
              <a:buClr>
                <a:schemeClr val="accent5">
                  <a:lumMod val="75000"/>
                </a:schemeClr>
              </a:buClr>
              <a:buSzPct val="110000"/>
              <a:buFont typeface="Wingdings" panose="05000000000000000000" pitchFamily="2" charset="2"/>
              <a:buChar char="S"/>
            </a:pPr>
            <a:r>
              <a:rPr lang="es-CL" sz="2000" dirty="0">
                <a:solidFill>
                  <a:schemeClr val="bg1"/>
                </a:solidFill>
              </a:rPr>
              <a:t>Toma de Razón de Contraloría General de la Republica.</a:t>
            </a:r>
          </a:p>
          <a:p>
            <a:pPr algn="just">
              <a:buClr>
                <a:schemeClr val="accent5">
                  <a:lumMod val="75000"/>
                </a:schemeClr>
              </a:buClr>
              <a:buSzPct val="110000"/>
              <a:buFont typeface="Wingdings" panose="05000000000000000000" pitchFamily="2" charset="2"/>
              <a:buChar char="S"/>
            </a:pPr>
            <a:r>
              <a:rPr lang="es-CL" sz="2000" dirty="0">
                <a:solidFill>
                  <a:schemeClr val="bg1"/>
                </a:solidFill>
              </a:rPr>
              <a:t>Promulgación y Publicación en D.O. Decreto de otorgamiento de Concesión que </a:t>
            </a:r>
            <a:r>
              <a:rPr lang="es-CL" sz="2000" b="1" dirty="0">
                <a:solidFill>
                  <a:schemeClr val="bg1"/>
                </a:solidFill>
              </a:rPr>
              <a:t>aprueba los planos especiales de servidumbre que se impondrán.</a:t>
            </a:r>
          </a:p>
          <a:p>
            <a:pPr algn="just">
              <a:buClr>
                <a:schemeClr val="accent5">
                  <a:lumMod val="75000"/>
                </a:schemeClr>
              </a:buClr>
              <a:buSzPct val="110000"/>
              <a:buFont typeface="Wingdings" panose="05000000000000000000" pitchFamily="2" charset="2"/>
              <a:buChar char="S"/>
            </a:pPr>
            <a:r>
              <a:rPr lang="es-CL" sz="2000" dirty="0">
                <a:solidFill>
                  <a:schemeClr val="bg1"/>
                </a:solidFill>
              </a:rPr>
              <a:t>Reducción a Escritura Pública del Decreto.</a:t>
            </a:r>
          </a:p>
          <a:p>
            <a:pPr algn="just">
              <a:buClr>
                <a:schemeClr val="accent5">
                  <a:lumMod val="75000"/>
                </a:schemeClr>
              </a:buClr>
              <a:buSzPct val="110000"/>
              <a:buFont typeface="Wingdings" panose="05000000000000000000" pitchFamily="2" charset="2"/>
              <a:buChar char="S"/>
            </a:pPr>
            <a:r>
              <a:rPr lang="es-CL" sz="2000" b="1" u="sng" dirty="0">
                <a:solidFill>
                  <a:schemeClr val="bg1"/>
                </a:solidFill>
                <a:effectLst>
                  <a:outerShdw blurRad="38100" dist="38100" dir="2700000" algn="tl">
                    <a:srgbClr val="000000">
                      <a:alpha val="43137"/>
                    </a:srgbClr>
                  </a:outerShdw>
                </a:effectLst>
              </a:rPr>
              <a:t>Procesos Judiciales No Contenciosos de Toma Posesión Material.</a:t>
            </a:r>
          </a:p>
          <a:p>
            <a:pPr algn="just">
              <a:buClr>
                <a:schemeClr val="tx1"/>
              </a:buClr>
              <a:buSzPct val="150000"/>
              <a:buFont typeface="Wingdings" panose="05000000000000000000" pitchFamily="2" charset="2"/>
              <a:buChar char=""/>
            </a:pPr>
            <a:r>
              <a:rPr lang="es-CL" sz="2000" dirty="0">
                <a:solidFill>
                  <a:schemeClr val="bg1"/>
                </a:solidFill>
              </a:rPr>
              <a:t>Ingreso a los predios sirvientes para construir.</a:t>
            </a:r>
          </a:p>
          <a:p>
            <a:pPr marL="0" indent="0" algn="just">
              <a:buClr>
                <a:schemeClr val="tx2"/>
              </a:buClr>
              <a:buNone/>
            </a:pPr>
            <a:endParaRPr lang="es-CL" sz="2000" dirty="0"/>
          </a:p>
          <a:p>
            <a:pPr algn="just">
              <a:buClr>
                <a:schemeClr val="accent1">
                  <a:lumMod val="75000"/>
                </a:schemeClr>
              </a:buClr>
              <a:buFont typeface="Wingdings" panose="05000000000000000000" pitchFamily="2" charset="2"/>
              <a:buChar char="S"/>
            </a:pPr>
            <a:endParaRPr lang="es-CL" sz="2000" dirty="0"/>
          </a:p>
          <a:p>
            <a:pPr marL="0" indent="0" algn="just">
              <a:buClr>
                <a:schemeClr val="accent2">
                  <a:lumMod val="75000"/>
                </a:schemeClr>
              </a:buClr>
              <a:buNone/>
            </a:pPr>
            <a:endParaRPr lang="es-CL" sz="2000" dirty="0"/>
          </a:p>
          <a:p>
            <a:pPr marL="0" indent="0" algn="just">
              <a:buClr>
                <a:schemeClr val="accent2">
                  <a:lumMod val="75000"/>
                </a:schemeClr>
              </a:buClr>
              <a:buNone/>
            </a:pPr>
            <a:endParaRPr lang="es-CL" sz="2000" b="1" dirty="0">
              <a:effectLst>
                <a:outerShdw blurRad="38100" dist="38100" dir="2700000" algn="tl">
                  <a:srgbClr val="000000">
                    <a:alpha val="43137"/>
                  </a:srgbClr>
                </a:outerShdw>
              </a:effectLst>
            </a:endParaRPr>
          </a:p>
          <a:p>
            <a:pPr algn="just">
              <a:buClr>
                <a:srgbClr val="00B050"/>
              </a:buClr>
              <a:buFont typeface="Calibri" panose="020F0502020204030204" pitchFamily="34" charset="0"/>
              <a:buChar char="◊"/>
            </a:pPr>
            <a:endParaRPr lang="es-CL" sz="1900" dirty="0"/>
          </a:p>
        </p:txBody>
      </p:sp>
    </p:spTree>
    <p:extLst>
      <p:ext uri="{BB962C8B-B14F-4D97-AF65-F5344CB8AC3E}">
        <p14:creationId xmlns:p14="http://schemas.microsoft.com/office/powerpoint/2010/main" val="3162304583"/>
      </p:ext>
    </p:extLst>
  </p:cSld>
  <p:clrMapOvr>
    <a:masterClrMapping/>
  </p:clrMapOvr>
</p:sld>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2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5.xml><?xml version="1.0" encoding="utf-8"?>
<a:theme xmlns:a="http://schemas.openxmlformats.org/drawingml/2006/main" name="3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TM02900720[[fn=Integral]]</Template>
  <TotalTime>1410</TotalTime>
  <Words>2259</Words>
  <Application>Microsoft Office PowerPoint</Application>
  <PresentationFormat>Presentación en pantalla (4:3)</PresentationFormat>
  <Paragraphs>288</Paragraphs>
  <Slides>18</Slides>
  <Notes>0</Notes>
  <HiddenSlides>0</HiddenSlides>
  <MMClips>0</MMClips>
  <ScaleCrop>false</ScaleCrop>
  <HeadingPairs>
    <vt:vector size="6" baseType="variant">
      <vt:variant>
        <vt:lpstr>Fuentes usadas</vt:lpstr>
      </vt:variant>
      <vt:variant>
        <vt:i4>8</vt:i4>
      </vt:variant>
      <vt:variant>
        <vt:lpstr>Tema</vt:lpstr>
      </vt:variant>
      <vt:variant>
        <vt:i4>5</vt:i4>
      </vt:variant>
      <vt:variant>
        <vt:lpstr>Títulos de diapositiva</vt:lpstr>
      </vt:variant>
      <vt:variant>
        <vt:i4>18</vt:i4>
      </vt:variant>
    </vt:vector>
  </HeadingPairs>
  <TitlesOfParts>
    <vt:vector size="31" baseType="lpstr">
      <vt:lpstr>Arial</vt:lpstr>
      <vt:lpstr>Bookman Old Style</vt:lpstr>
      <vt:lpstr>Calibri</vt:lpstr>
      <vt:lpstr>Calibri Light</vt:lpstr>
      <vt:lpstr>Rockwell</vt:lpstr>
      <vt:lpstr>Webdings</vt:lpstr>
      <vt:lpstr>Wingdings</vt:lpstr>
      <vt:lpstr>Wingdings 2</vt:lpstr>
      <vt:lpstr>HDOfficeLightV0</vt:lpstr>
      <vt:lpstr>1_HDOfficeLightV0</vt:lpstr>
      <vt:lpstr>2_HDOfficeLightV0</vt:lpstr>
      <vt:lpstr>Damask</vt:lpstr>
      <vt:lpstr>3_HDOfficeLightV0</vt:lpstr>
      <vt:lpstr> Análisis de los dos Procedimientos Administrativos para obtener servidumbres eléctricas   </vt:lpstr>
      <vt:lpstr>Presentación de PowerPoint</vt:lpstr>
      <vt:lpstr>INTRODUCCION </vt:lpstr>
      <vt:lpstr>Presentación de PowerPoint</vt:lpstr>
      <vt:lpstr>Presentación de PowerPoint</vt:lpstr>
      <vt:lpstr>DESARROLLO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Presentación de PowerPoint</vt:lpstr>
      <vt:lpstr>Muchas Gracias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René Retamales</dc:creator>
  <cp:lastModifiedBy>René Retamales</cp:lastModifiedBy>
  <cp:revision>132</cp:revision>
  <cp:lastPrinted>2018-08-29T22:06:25Z</cp:lastPrinted>
  <dcterms:created xsi:type="dcterms:W3CDTF">2018-08-25T18:07:05Z</dcterms:created>
  <dcterms:modified xsi:type="dcterms:W3CDTF">2018-08-30T00:01:19Z</dcterms:modified>
</cp:coreProperties>
</file>