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9" r:id="rId5"/>
    <p:sldId id="263" r:id="rId6"/>
    <p:sldId id="270" r:id="rId7"/>
    <p:sldId id="265" r:id="rId8"/>
    <p:sldId id="267" r:id="rId9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38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888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D18A9-5DA7-4150-9684-1E9AA4BA75BB}" type="datetimeFigureOut">
              <a:rPr lang="es-CL" smtClean="0"/>
              <a:t>20-11-2016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2B70-CBD8-40FC-A224-611C024D149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3527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D18A9-5DA7-4150-9684-1E9AA4BA75BB}" type="datetimeFigureOut">
              <a:rPr lang="es-CL" smtClean="0"/>
              <a:t>20-11-2016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2B70-CBD8-40FC-A224-611C024D149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4672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D18A9-5DA7-4150-9684-1E9AA4BA75BB}" type="datetimeFigureOut">
              <a:rPr lang="es-CL" smtClean="0"/>
              <a:t>20-11-2016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2B70-CBD8-40FC-A224-611C024D149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8362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D18A9-5DA7-4150-9684-1E9AA4BA75BB}" type="datetimeFigureOut">
              <a:rPr lang="es-CL" smtClean="0"/>
              <a:t>20-11-2016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2B70-CBD8-40FC-A224-611C024D149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3838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D18A9-5DA7-4150-9684-1E9AA4BA75BB}" type="datetimeFigureOut">
              <a:rPr lang="es-CL" smtClean="0"/>
              <a:t>20-11-2016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2B70-CBD8-40FC-A224-611C024D149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2363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D18A9-5DA7-4150-9684-1E9AA4BA75BB}" type="datetimeFigureOut">
              <a:rPr lang="es-CL" smtClean="0"/>
              <a:t>20-11-2016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2B70-CBD8-40FC-A224-611C024D149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41487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D18A9-5DA7-4150-9684-1E9AA4BA75BB}" type="datetimeFigureOut">
              <a:rPr lang="es-CL" smtClean="0"/>
              <a:t>20-11-2016</a:t>
            </a:fld>
            <a:endParaRPr lang="es-C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2B70-CBD8-40FC-A224-611C024D149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67658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D18A9-5DA7-4150-9684-1E9AA4BA75BB}" type="datetimeFigureOut">
              <a:rPr lang="es-CL" smtClean="0"/>
              <a:t>20-11-2016</a:t>
            </a:fld>
            <a:endParaRPr lang="es-C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2B70-CBD8-40FC-A224-611C024D149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5539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D18A9-5DA7-4150-9684-1E9AA4BA75BB}" type="datetimeFigureOut">
              <a:rPr lang="es-CL" smtClean="0"/>
              <a:t>20-11-2016</a:t>
            </a:fld>
            <a:endParaRPr lang="es-C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2B70-CBD8-40FC-A224-611C024D149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8350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D18A9-5DA7-4150-9684-1E9AA4BA75BB}" type="datetimeFigureOut">
              <a:rPr lang="es-CL" smtClean="0"/>
              <a:t>20-11-2016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2B70-CBD8-40FC-A224-611C024D149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8045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D18A9-5DA7-4150-9684-1E9AA4BA75BB}" type="datetimeFigureOut">
              <a:rPr lang="es-CL" smtClean="0"/>
              <a:t>20-11-2016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2B70-CBD8-40FC-A224-611C024D149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684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D18A9-5DA7-4150-9684-1E9AA4BA75BB}" type="datetimeFigureOut">
              <a:rPr lang="es-CL" smtClean="0"/>
              <a:t>20-11-2016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D2B70-CBD8-40FC-A224-611C024D149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1930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2880" y="520506"/>
            <a:ext cx="11802793" cy="3362178"/>
          </a:xfrm>
        </p:spPr>
        <p:txBody>
          <a:bodyPr>
            <a:normAutofit/>
          </a:bodyPr>
          <a:lstStyle/>
          <a:p>
            <a:r>
              <a:rPr lang="es-CL" sz="8900" b="1" dirty="0"/>
              <a:t>El poder normativo del juez </a:t>
            </a:r>
            <a:r>
              <a:rPr lang="es-CL" sz="9600" b="1" dirty="0"/>
              <a:t>francés</a:t>
            </a:r>
            <a:endParaRPr lang="es-CL" sz="9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019777" y="5359791"/>
            <a:ext cx="4703299" cy="759655"/>
          </a:xfrm>
        </p:spPr>
        <p:txBody>
          <a:bodyPr>
            <a:normAutofit/>
          </a:bodyPr>
          <a:lstStyle/>
          <a:p>
            <a:r>
              <a:rPr lang="es-CL" sz="4400" dirty="0" err="1"/>
              <a:t>Benoît</a:t>
            </a:r>
            <a:r>
              <a:rPr lang="es-CL" sz="4400" dirty="0"/>
              <a:t> </a:t>
            </a:r>
            <a:r>
              <a:rPr lang="es-CL" sz="4400" dirty="0" err="1"/>
              <a:t>Delooz</a:t>
            </a:r>
            <a:endParaRPr lang="es-CL" sz="4400" dirty="0"/>
          </a:p>
        </p:txBody>
      </p:sp>
    </p:spTree>
    <p:extLst>
      <p:ext uri="{BB962C8B-B14F-4D97-AF65-F5344CB8AC3E}">
        <p14:creationId xmlns:p14="http://schemas.microsoft.com/office/powerpoint/2010/main" val="3204215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36103"/>
          </a:xfrm>
        </p:spPr>
        <p:txBody>
          <a:bodyPr>
            <a:normAutofit fontScale="90000"/>
          </a:bodyPr>
          <a:lstStyle/>
          <a:p>
            <a:pPr algn="ctr"/>
            <a:r>
              <a:rPr lang="es-CL" sz="4800" b="1" dirty="0"/>
              <a:t>I. El fundamento del poder normativo del juez</a:t>
            </a:r>
            <a:endParaRPr lang="es-CL" sz="4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821635"/>
            <a:ext cx="12192000" cy="6036365"/>
          </a:xfrm>
        </p:spPr>
        <p:txBody>
          <a:bodyPr>
            <a:normAutofit lnSpcReduction="10000"/>
          </a:bodyPr>
          <a:lstStyle/>
          <a:p>
            <a:pPr marL="914400" lvl="1" indent="-457200">
              <a:buAutoNum type="arabicPeriod"/>
            </a:pPr>
            <a:r>
              <a:rPr lang="es-CL" sz="3200" b="1" dirty="0"/>
              <a:t>El rechazo tradicional del poder normativo del juez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s-CL" sz="3200" u="sng" dirty="0"/>
              <a:t>Art. 5 Cód. civ.: </a:t>
            </a:r>
            <a:r>
              <a:rPr lang="es-CL" sz="3200" i="1" dirty="0"/>
              <a:t>“Queda prohibido a los jueces pronunciarse por vía de disposición general y reglamentaria sobre las causas que se les sometan.”</a:t>
            </a:r>
          </a:p>
          <a:p>
            <a:pPr marL="457200" lvl="1" indent="0" algn="just">
              <a:buNone/>
            </a:pPr>
            <a:endParaRPr lang="es-CL" sz="3200" i="1" dirty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s-CL" sz="3200" u="sng" dirty="0"/>
              <a:t>Artículo 480 Cód. civ.: </a:t>
            </a:r>
            <a:r>
              <a:rPr lang="es-CL" sz="3200" i="1" dirty="0"/>
              <a:t>“La autoridad de la cosa juzgada tan solo se dará en relación con aquello que constituya el objeto de la sentencia (…).</a:t>
            </a:r>
            <a:endParaRPr lang="es-CL" sz="3200" b="1" dirty="0"/>
          </a:p>
          <a:p>
            <a:pPr marL="457200" lvl="1" indent="0">
              <a:buNone/>
            </a:pPr>
            <a:endParaRPr lang="es-CL" sz="3200" b="1" dirty="0"/>
          </a:p>
          <a:p>
            <a:pPr marL="457200" lvl="1" indent="0">
              <a:buNone/>
            </a:pPr>
            <a:r>
              <a:rPr lang="es-CL" sz="3200" b="1" i="1" dirty="0"/>
              <a:t>2. La obligación de juzgar</a:t>
            </a:r>
          </a:p>
          <a:p>
            <a:pPr marL="457200" lvl="1" indent="0">
              <a:buNone/>
            </a:pPr>
            <a:endParaRPr lang="es-CL" sz="3200" b="1" i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s-CL" sz="3200" u="sng" dirty="0"/>
              <a:t>Art. 4 Código civil: </a:t>
            </a:r>
            <a:r>
              <a:rPr lang="es-CL" sz="3200" i="1" dirty="0"/>
              <a:t>“El juez que rehúse juzgar bajo el pretexto del silencio, la oscuridad o la insuficiencia de la ley podrá ser procesado como culpable de denegación de justicia</a:t>
            </a:r>
            <a:r>
              <a:rPr lang="es-CL" sz="3200" dirty="0"/>
              <a:t>.” </a:t>
            </a:r>
            <a:endParaRPr lang="es-CL" sz="3200" b="1" i="1" dirty="0"/>
          </a:p>
          <a:p>
            <a:pPr marL="457200" lvl="1" indent="0">
              <a:buNone/>
            </a:pPr>
            <a:endParaRPr lang="es-CL" sz="3200" b="1" i="1" dirty="0"/>
          </a:p>
          <a:p>
            <a:pPr marL="457200" lvl="1" indent="0" algn="just">
              <a:buNone/>
            </a:pPr>
            <a:endParaRPr lang="es-CL" sz="3000" i="1" dirty="0"/>
          </a:p>
        </p:txBody>
      </p:sp>
    </p:spTree>
    <p:extLst>
      <p:ext uri="{BB962C8B-B14F-4D97-AF65-F5344CB8AC3E}">
        <p14:creationId xmlns:p14="http://schemas.microsoft.com/office/powerpoint/2010/main" val="956423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523999"/>
          </a:xfrm>
        </p:spPr>
        <p:txBody>
          <a:bodyPr>
            <a:normAutofit/>
          </a:bodyPr>
          <a:lstStyle/>
          <a:p>
            <a:pPr algn="ctr"/>
            <a:r>
              <a:rPr lang="es-CL" b="1" dirty="0"/>
              <a:t>II. ¿De qué juez hablamos? </a:t>
            </a:r>
            <a:br>
              <a:rPr lang="es-CL" b="1" dirty="0"/>
            </a:br>
            <a:r>
              <a:rPr lang="es-CL" b="1" dirty="0"/>
              <a:t>La conformación jurisdiccional francesa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524001"/>
            <a:ext cx="12192000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CL" altLang="es-CL" b="1" i="1" dirty="0">
              <a:ea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CL" altLang="es-CL" sz="3200" b="1" i="1" dirty="0">
                <a:ea typeface="Times New Roman" panose="02020603050405020304" pitchFamily="18" charset="0"/>
              </a:rPr>
              <a:t>“Las funciones judiciales son y permanecerán siempre separadas de las funciones administrativas.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CL" altLang="es-CL" sz="3200" b="1" i="1" dirty="0">
                <a:ea typeface="Times New Roman" panose="02020603050405020304" pitchFamily="18" charset="0"/>
              </a:rPr>
              <a:t>Los jueces no podrán, bajo pena de prevaricación, perturbar de cualquier manera que sea las operaciones de los cuerpos administrativos, ni citar delante de ellos a los administradores en razón de sus funciones”. </a:t>
            </a:r>
            <a:r>
              <a:rPr lang="es-CL" altLang="es-CL" sz="2400" dirty="0">
                <a:ea typeface="Times New Roman" panose="02020603050405020304" pitchFamily="18" charset="0"/>
              </a:rPr>
              <a:t>(</a:t>
            </a:r>
            <a:r>
              <a:rPr lang="es-AR" sz="2400" dirty="0"/>
              <a:t>Art.13, Ley de 16-24 de agosto de 1790)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74474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93913"/>
          </a:xfrm>
        </p:spPr>
        <p:txBody>
          <a:bodyPr>
            <a:normAutofit/>
          </a:bodyPr>
          <a:lstStyle/>
          <a:p>
            <a:pPr algn="ctr"/>
            <a:r>
              <a:rPr lang="es-CL" b="1" dirty="0">
                <a:solidFill>
                  <a:srgbClr val="FF0000"/>
                </a:solidFill>
              </a:rPr>
              <a:t>Consejo Constitucional</a:t>
            </a:r>
            <a:endParaRPr lang="es-CL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755374"/>
            <a:ext cx="12192000" cy="610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190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42121"/>
          </a:xfrm>
        </p:spPr>
        <p:txBody>
          <a:bodyPr>
            <a:normAutofit/>
          </a:bodyPr>
          <a:lstStyle/>
          <a:p>
            <a:pPr algn="ctr"/>
            <a:r>
              <a:rPr lang="es-CL" sz="3600" b="1" dirty="0"/>
              <a:t>III. </a:t>
            </a:r>
            <a:r>
              <a:rPr lang="es-ES_tradnl" sz="3600" b="1" dirty="0"/>
              <a:t>Las sentencias de principios</a:t>
            </a:r>
            <a:endParaRPr lang="es-CL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742122"/>
            <a:ext cx="12192000" cy="611587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CL" dirty="0"/>
              <a:t>Es una técnica común a la Corte de casación y al CE.</a:t>
            </a:r>
          </a:p>
          <a:p>
            <a:pPr marL="0" indent="0" algn="just">
              <a:buNone/>
            </a:pPr>
            <a:r>
              <a:rPr lang="es-CL" dirty="0"/>
              <a:t>Son decisiones univocas que zanjan clara y solemne el debate entre dos opiniones con valor general, sostenidas o sostenibles.</a:t>
            </a:r>
          </a:p>
          <a:p>
            <a:r>
              <a:rPr lang="es-CL" dirty="0"/>
              <a:t>Puede resultar de una cuestión nueva o de la reaparición de una controversia antigua. </a:t>
            </a:r>
          </a:p>
          <a:p>
            <a:pPr lvl="0"/>
            <a:r>
              <a:rPr lang="es-CL" dirty="0"/>
              <a:t>La sentencia de principio no devela una regla; la impone. </a:t>
            </a:r>
          </a:p>
          <a:p>
            <a:pPr marL="0" indent="0">
              <a:buNone/>
            </a:pPr>
            <a:endParaRPr lang="es-ES_tradnl" b="1" dirty="0"/>
          </a:p>
          <a:p>
            <a:pPr marL="360000" lvl="0" indent="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s-CL" u="sng" dirty="0"/>
              <a:t>Ventaja</a:t>
            </a:r>
            <a:r>
              <a:rPr lang="es-CL" dirty="0"/>
              <a:t>: su eficacia, permite remediar a situaciones urgentes. 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s-CL" sz="2800" dirty="0"/>
          </a:p>
          <a:p>
            <a:pPr marL="360000" indent="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s-CL" u="sng" dirty="0"/>
              <a:t>Inconveniente</a:t>
            </a:r>
            <a:r>
              <a:rPr lang="es-CL" dirty="0"/>
              <a:t> efecto imprevisible y retroactivo de la regla: se aplicara a los asuntos pendientes de juicio . Para evitarlo, se utilizan algunas técnicas: </a:t>
            </a:r>
          </a:p>
          <a:p>
            <a:pPr marL="540000" lvl="1" indent="0" algn="just">
              <a:lnSpc>
                <a:spcPct val="120000"/>
              </a:lnSpc>
              <a:spcBef>
                <a:spcPts val="0"/>
              </a:spcBef>
            </a:pPr>
            <a:r>
              <a:rPr lang="es-CL" sz="2800" dirty="0"/>
              <a:t>« </a:t>
            </a:r>
            <a:r>
              <a:rPr lang="es-CL" sz="2800" i="1" dirty="0" err="1"/>
              <a:t>obiter</a:t>
            </a:r>
            <a:r>
              <a:rPr lang="es-CL" sz="2800" i="1" dirty="0"/>
              <a:t> </a:t>
            </a:r>
            <a:r>
              <a:rPr lang="es-CL" sz="2800" i="1" dirty="0" err="1"/>
              <a:t>dictum</a:t>
            </a:r>
            <a:r>
              <a:rPr lang="es-CL" sz="2800" i="1" dirty="0"/>
              <a:t> </a:t>
            </a:r>
            <a:r>
              <a:rPr lang="es-CL" sz="2800" dirty="0"/>
              <a:t>».</a:t>
            </a:r>
          </a:p>
          <a:p>
            <a:pPr marL="540000" lvl="1" indent="0" algn="just">
              <a:lnSpc>
                <a:spcPct val="120000"/>
              </a:lnSpc>
              <a:spcBef>
                <a:spcPts val="0"/>
              </a:spcBef>
            </a:pPr>
            <a:r>
              <a:rPr lang="es-CL" sz="2800" i="1" dirty="0"/>
              <a:t>“fallo blanco” </a:t>
            </a:r>
            <a:r>
              <a:rPr lang="es-CL" sz="2800" dirty="0"/>
              <a:t>(« </a:t>
            </a:r>
            <a:r>
              <a:rPr lang="es-CL" sz="2800" i="1" dirty="0" err="1"/>
              <a:t>arrêt</a:t>
            </a:r>
            <a:r>
              <a:rPr lang="es-CL" sz="2800" i="1" dirty="0"/>
              <a:t> </a:t>
            </a:r>
            <a:r>
              <a:rPr lang="es-CL" sz="2800" i="1" dirty="0" err="1"/>
              <a:t>blanc</a:t>
            </a:r>
            <a:r>
              <a:rPr lang="es-CL" sz="2800" i="1" dirty="0"/>
              <a:t> </a:t>
            </a:r>
            <a:r>
              <a:rPr lang="es-CL" sz="2800" dirty="0"/>
              <a:t>»). </a:t>
            </a:r>
          </a:p>
          <a:p>
            <a:pPr marL="540000" lvl="1" indent="0" algn="just">
              <a:lnSpc>
                <a:spcPct val="120000"/>
              </a:lnSpc>
              <a:spcBef>
                <a:spcPts val="0"/>
              </a:spcBef>
            </a:pPr>
            <a:endParaRPr lang="es-CL" sz="2800" dirty="0"/>
          </a:p>
          <a:p>
            <a:pPr marL="457200" lvl="1" indent="0">
              <a:buNone/>
            </a:pPr>
            <a:endParaRPr lang="es-ES_tradnl" sz="2800" b="1" dirty="0"/>
          </a:p>
          <a:p>
            <a:pPr marL="457200" lvl="1" indent="0">
              <a:buNone/>
            </a:pPr>
            <a:endParaRPr lang="es-CL" sz="800" b="1" dirty="0"/>
          </a:p>
          <a:p>
            <a:pPr marL="0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539474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1" y="1"/>
            <a:ext cx="12192001" cy="1245703"/>
          </a:xfrm>
        </p:spPr>
        <p:txBody>
          <a:bodyPr>
            <a:normAutofit/>
          </a:bodyPr>
          <a:lstStyle/>
          <a:p>
            <a:pPr algn="ctr"/>
            <a:r>
              <a:rPr lang="es-ES_tradnl" b="1" dirty="0"/>
              <a:t>IV. La creación directa de la regla de derecho 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-1" y="1113182"/>
            <a:ext cx="12192001" cy="5744817"/>
          </a:xfrm>
        </p:spPr>
        <p:txBody>
          <a:bodyPr>
            <a:normAutofit/>
          </a:bodyPr>
          <a:lstStyle/>
          <a:p>
            <a:endParaRPr lang="es-CL" dirty="0"/>
          </a:p>
          <a:p>
            <a:r>
              <a:rPr lang="es-CL" sz="3200"/>
              <a:t>¿El </a:t>
            </a:r>
            <a:r>
              <a:rPr lang="es-CL" sz="3200" dirty="0"/>
              <a:t>Consejo </a:t>
            </a:r>
            <a:r>
              <a:rPr lang="es-CL" sz="3200"/>
              <a:t>de Estado</a:t>
            </a:r>
            <a:r>
              <a:rPr lang="es-CL" sz="3200" dirty="0"/>
              <a:t>? Un “</a:t>
            </a:r>
            <a:r>
              <a:rPr lang="es-CL" sz="3200" i="1" dirty="0" err="1"/>
              <a:t>jurislador</a:t>
            </a:r>
            <a:r>
              <a:rPr lang="es-CL" sz="3200" dirty="0"/>
              <a:t>”</a:t>
            </a:r>
          </a:p>
          <a:p>
            <a:endParaRPr lang="es-CL" sz="3200" dirty="0"/>
          </a:p>
          <a:p>
            <a:r>
              <a:rPr lang="es-CL" sz="3200" dirty="0"/>
              <a:t>Algunas nociones fundamentales forjadas por el Consejo de Estado</a:t>
            </a:r>
          </a:p>
          <a:p>
            <a:pPr lvl="1"/>
            <a:r>
              <a:rPr lang="es-CL" sz="3200" dirty="0"/>
              <a:t>Servicio público</a:t>
            </a:r>
          </a:p>
          <a:p>
            <a:pPr lvl="1"/>
            <a:r>
              <a:rPr lang="es-CL" sz="3200" dirty="0"/>
              <a:t>Régimen de la responsabilidad administrativa</a:t>
            </a:r>
          </a:p>
          <a:p>
            <a:pPr lvl="1"/>
            <a:r>
              <a:rPr lang="es-ES" sz="3200" dirty="0"/>
              <a:t>Teoría de los Actos y contratos administrativos</a:t>
            </a:r>
            <a:endParaRPr lang="es-CL" sz="3200" dirty="0"/>
          </a:p>
          <a:p>
            <a:pPr lvl="1"/>
            <a:r>
              <a:rPr lang="es-CL" sz="3200" dirty="0"/>
              <a:t>R</a:t>
            </a:r>
            <a:r>
              <a:rPr lang="es-ES" sz="3200" dirty="0" err="1"/>
              <a:t>égimen</a:t>
            </a:r>
            <a:r>
              <a:rPr lang="es-ES" sz="3200" dirty="0"/>
              <a:t> de los bienes públicos</a:t>
            </a:r>
          </a:p>
          <a:p>
            <a:pPr lvl="1"/>
            <a:r>
              <a:rPr lang="es-ES" sz="3200" dirty="0"/>
              <a:t>Trabajos y obras públicas</a:t>
            </a:r>
            <a:endParaRPr lang="es-CL" sz="3200" dirty="0"/>
          </a:p>
          <a:p>
            <a:pPr lvl="1"/>
            <a:endParaRPr lang="es-CL" dirty="0"/>
          </a:p>
          <a:p>
            <a:endParaRPr lang="es-CL" dirty="0"/>
          </a:p>
          <a:p>
            <a:endParaRPr lang="es-CL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66986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569842"/>
          </a:xfrm>
        </p:spPr>
        <p:txBody>
          <a:bodyPr>
            <a:normAutofit fontScale="90000"/>
          </a:bodyPr>
          <a:lstStyle/>
          <a:p>
            <a:pPr algn="ctr"/>
            <a:r>
              <a:rPr lang="es-CL" b="1" dirty="0"/>
              <a:t>V. Los principios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569844"/>
            <a:ext cx="12192000" cy="6288155"/>
          </a:xfrm>
        </p:spPr>
        <p:txBody>
          <a:bodyPr>
            <a:normAutofit fontScale="92500" lnSpcReduction="10000"/>
          </a:bodyPr>
          <a:lstStyle/>
          <a:p>
            <a:pPr marL="914400" lvl="1" indent="-457200">
              <a:buAutoNum type="arabicPeriod"/>
            </a:pPr>
            <a:r>
              <a:rPr lang="es-CL" sz="3600" b="1" dirty="0"/>
              <a:t>Definición</a:t>
            </a:r>
          </a:p>
          <a:p>
            <a:pPr marL="457200" lvl="1" indent="0">
              <a:buNone/>
            </a:pPr>
            <a:r>
              <a:rPr lang="es-CL" sz="3600" dirty="0"/>
              <a:t>Son principios no escritos, no expresamente formulados en algunas normas, pero que son descubiertos y consagrados por el juez y que se imponen a las partes, a la Administración e, incluso al legislador, según el caso y la jurisdicción competente. </a:t>
            </a:r>
          </a:p>
          <a:p>
            <a:pPr marL="457200" lvl="1" indent="0">
              <a:buNone/>
            </a:pPr>
            <a:endParaRPr lang="es-CL" sz="3600" dirty="0"/>
          </a:p>
          <a:p>
            <a:pPr marL="457200" lvl="1" indent="0">
              <a:buNone/>
            </a:pPr>
            <a:r>
              <a:rPr lang="es-CL" sz="3600" b="1" dirty="0"/>
              <a:t>2. Aparición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3600" dirty="0"/>
              <a:t> </a:t>
            </a:r>
            <a:r>
              <a:rPr lang="fr-FR" sz="3600" dirty="0" err="1"/>
              <a:t>Consejo</a:t>
            </a:r>
            <a:r>
              <a:rPr lang="fr-FR" sz="3600" dirty="0"/>
              <a:t> de </a:t>
            </a:r>
            <a:r>
              <a:rPr lang="fr-FR" sz="3600" dirty="0" err="1"/>
              <a:t>Estado</a:t>
            </a:r>
            <a:r>
              <a:rPr lang="fr-FR" sz="3600" dirty="0"/>
              <a:t>: CE 1944, </a:t>
            </a:r>
            <a:r>
              <a:rPr lang="fr-FR" sz="3600" i="1" dirty="0"/>
              <a:t>Dame Veuve </a:t>
            </a:r>
            <a:r>
              <a:rPr lang="fr-FR" sz="3600" i="1" dirty="0" err="1"/>
              <a:t>Trompier</a:t>
            </a:r>
            <a:r>
              <a:rPr lang="fr-FR" sz="3600" i="1" dirty="0"/>
              <a:t>-Gravier</a:t>
            </a:r>
            <a:r>
              <a:rPr lang="fr-FR" sz="3600" dirty="0"/>
              <a:t>; CE, </a:t>
            </a:r>
            <a:r>
              <a:rPr lang="fr-FR" sz="3600" dirty="0" err="1"/>
              <a:t>Ass</a:t>
            </a:r>
            <a:r>
              <a:rPr lang="fr-FR" sz="3600" dirty="0"/>
              <a:t>., 1945, </a:t>
            </a:r>
            <a:r>
              <a:rPr lang="fr-FR" sz="3600" i="1" dirty="0" err="1"/>
              <a:t>Aramu</a:t>
            </a:r>
            <a:r>
              <a:rPr lang="fr-FR" sz="3600" dirty="0"/>
              <a:t>.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fr-FR" sz="36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s-CL" sz="3600" dirty="0"/>
              <a:t> Corte de casación: 20 de abril 1948.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s-CL" sz="36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s-CL" sz="3600" dirty="0"/>
              <a:t>Consejo constitucional: 16 de julio de 1971: los "principios con valor constitucional". 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fr-FR" dirty="0"/>
          </a:p>
          <a:p>
            <a:pPr marL="457200" lvl="1" indent="0">
              <a:buNone/>
            </a:pPr>
            <a:endParaRPr lang="es-CL" dirty="0"/>
          </a:p>
          <a:p>
            <a:pPr marL="457200" lvl="1" indent="0">
              <a:buNone/>
            </a:pPr>
            <a:endParaRPr lang="es-CL" u="sng" dirty="0"/>
          </a:p>
          <a:p>
            <a:pPr lvl="1">
              <a:buFont typeface="Wingdings" panose="05000000000000000000" pitchFamily="2" charset="2"/>
              <a:buChar char="Ø"/>
            </a:pPr>
            <a:endParaRPr lang="es-CL" sz="1600" b="1" u="sng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91024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 fontScale="92500"/>
          </a:bodyPr>
          <a:lstStyle/>
          <a:p>
            <a:pPr marL="0" lvl="1" indent="0" algn="just">
              <a:buNone/>
            </a:pPr>
            <a:r>
              <a:rPr lang="es-CL" sz="4000" b="1" dirty="0"/>
              <a:t>VI. Autoridad y valor de la jurisprudencia y de los principios</a:t>
            </a:r>
          </a:p>
          <a:p>
            <a:pPr marL="457200" lvl="1" indent="0">
              <a:buNone/>
            </a:pPr>
            <a:endParaRPr lang="es-CL" sz="4000" b="1" i="1" dirty="0"/>
          </a:p>
          <a:p>
            <a:pPr marL="457200" lvl="1" indent="0">
              <a:buNone/>
            </a:pPr>
            <a:r>
              <a:rPr lang="es-CL" sz="4000" b="1" i="1" dirty="0"/>
              <a:t>1. Autoridad respecto de los propios jueces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s-CL" sz="4000" b="1" i="1" dirty="0"/>
          </a:p>
          <a:p>
            <a:pPr marL="457200" lvl="1" indent="0">
              <a:buNone/>
            </a:pPr>
            <a:r>
              <a:rPr lang="es-CL" sz="4000" b="1" i="1" dirty="0"/>
              <a:t>2. El valor jurídico de la jurisprudencia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CL" sz="4000" dirty="0"/>
              <a:t>La jurisprudencia ordinaría tiene valor infra-legislativo y supra-decreto.</a:t>
            </a:r>
          </a:p>
          <a:p>
            <a:pPr marL="457200" lvl="1" indent="0">
              <a:buNone/>
            </a:pPr>
            <a:endParaRPr lang="es-CL" sz="4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s-CL" sz="4000" dirty="0"/>
              <a:t>Art. 62 CPR: </a:t>
            </a:r>
            <a:r>
              <a:rPr lang="es-CL" sz="4000" i="1" dirty="0"/>
              <a:t>"contra las decisiones del Consejo Constitucional no cabrá recurso alguno. Se impondrán a los poderes públicos y a todas las autoridades administrativas y jurisdiccionales.”</a:t>
            </a:r>
            <a:endParaRPr lang="es-CL" sz="4000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63107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</TotalTime>
  <Words>535</Words>
  <Application>Microsoft Office PowerPoint</Application>
  <PresentationFormat>Panorámica</PresentationFormat>
  <Paragraphs>62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Wingdings</vt:lpstr>
      <vt:lpstr>Tema de Office</vt:lpstr>
      <vt:lpstr>El poder normativo del juez francés</vt:lpstr>
      <vt:lpstr>I. El fundamento del poder normativo del juez</vt:lpstr>
      <vt:lpstr>II. ¿De qué juez hablamos?  La conformación jurisdiccional francesa</vt:lpstr>
      <vt:lpstr>Consejo Constitucional</vt:lpstr>
      <vt:lpstr>III. Las sentencias de principios</vt:lpstr>
      <vt:lpstr>IV. La creación directa de la regla de derecho </vt:lpstr>
      <vt:lpstr>V. Los principios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poder normativo del juez francés</dc:title>
  <dc:creator>carla troncoso bustamante</dc:creator>
  <cp:lastModifiedBy>carla troncoso bustamante</cp:lastModifiedBy>
  <cp:revision>41</cp:revision>
  <dcterms:created xsi:type="dcterms:W3CDTF">2016-11-12T18:16:39Z</dcterms:created>
  <dcterms:modified xsi:type="dcterms:W3CDTF">2016-11-20T14:50:58Z</dcterms:modified>
</cp:coreProperties>
</file>