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56" r:id="rId2"/>
    <p:sldId id="289" r:id="rId3"/>
    <p:sldId id="263" r:id="rId4"/>
    <p:sldId id="294" r:id="rId5"/>
    <p:sldId id="274" r:id="rId6"/>
    <p:sldId id="292" r:id="rId7"/>
    <p:sldId id="293" r:id="rId8"/>
    <p:sldId id="295" r:id="rId9"/>
    <p:sldId id="272" r:id="rId10"/>
    <p:sldId id="296" r:id="rId11"/>
    <p:sldId id="264" r:id="rId12"/>
    <p:sldId id="266" r:id="rId13"/>
    <p:sldId id="269" r:id="rId14"/>
    <p:sldId id="284" r:id="rId15"/>
    <p:sldId id="285" r:id="rId16"/>
    <p:sldId id="287" r:id="rId17"/>
    <p:sldId id="286" r:id="rId18"/>
    <p:sldId id="276" r:id="rId19"/>
  </p:sldIdLst>
  <p:sldSz cx="9144000" cy="6858000" type="letter"/>
  <p:notesSz cx="6858000" cy="9144000"/>
  <p:defaultText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82" d="100"/>
          <a:sy n="82" d="100"/>
        </p:scale>
        <p:origin x="-1728" y="-400"/>
      </p:cViewPr>
      <p:guideLst>
        <p:guide orient="horz" pos="2160"/>
        <p:guide pos="288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notesMaster" Target="notesMasters/notesMaster1.xml"/><Relationship Id="rId21" Type="http://schemas.openxmlformats.org/officeDocument/2006/relationships/printerSettings" Target="printerSettings/printerSettings1.bin"/><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0CB4032-C66B-4587-AA40-C760304EB968}" type="doc">
      <dgm:prSet loTypeId="urn:microsoft.com/office/officeart/2005/8/layout/vProcess5" loCatId="process" qsTypeId="urn:microsoft.com/office/officeart/2005/8/quickstyle/simple1" qsCatId="simple" csTypeId="urn:microsoft.com/office/officeart/2005/8/colors/colorful3" csCatId="colorful" phldr="1"/>
      <dgm:spPr/>
    </dgm:pt>
    <dgm:pt modelId="{C2D7146E-0ED1-49FA-8601-DE6465C8A36E}">
      <dgm:prSet phldrT="[Texto]" custT="1"/>
      <dgm:spPr/>
      <dgm:t>
        <a:bodyPr/>
        <a:lstStyle/>
        <a:p>
          <a:r>
            <a:rPr lang="es-CL" sz="2000" dirty="0" smtClean="0"/>
            <a:t>a) </a:t>
          </a:r>
          <a:r>
            <a:rPr lang="es-CL" sz="1800" b="1" dirty="0" smtClean="0"/>
            <a:t>Si es el caso que por un acto arbitrario o Ilegal se vulnera un derecho fundamental, entonces procede dar protección al derecho</a:t>
          </a:r>
          <a:endParaRPr lang="es-CL" sz="1800" b="1" dirty="0"/>
        </a:p>
      </dgm:t>
    </dgm:pt>
    <dgm:pt modelId="{BCE036A8-C890-48E8-87EB-E116317EC4E9}" type="parTrans" cxnId="{208B6FE9-6971-40ED-AC51-9B1FCE88D4DA}">
      <dgm:prSet/>
      <dgm:spPr/>
      <dgm:t>
        <a:bodyPr/>
        <a:lstStyle/>
        <a:p>
          <a:endParaRPr lang="es-CL"/>
        </a:p>
      </dgm:t>
    </dgm:pt>
    <dgm:pt modelId="{7889DE68-9B1C-4911-8F37-A6BAE186B771}" type="sibTrans" cxnId="{208B6FE9-6971-40ED-AC51-9B1FCE88D4DA}">
      <dgm:prSet/>
      <dgm:spPr/>
      <dgm:t>
        <a:bodyPr/>
        <a:lstStyle/>
        <a:p>
          <a:endParaRPr lang="es-CL"/>
        </a:p>
      </dgm:t>
    </dgm:pt>
    <dgm:pt modelId="{37B5C72B-8D75-44D7-B9B5-69280E0ECE33}">
      <dgm:prSet phldrT="[Texto]" custT="1"/>
      <dgm:spPr/>
      <dgm:t>
        <a:bodyPr/>
        <a:lstStyle/>
        <a:p>
          <a:r>
            <a:rPr lang="es-CL" sz="1800" dirty="0" smtClean="0"/>
            <a:t>b) </a:t>
          </a:r>
          <a:r>
            <a:rPr lang="es-CL" sz="1800" b="1" dirty="0" smtClean="0"/>
            <a:t>Si es el caso que un acto arbitrario o Ilegal vulnera un derecho fundamental</a:t>
          </a:r>
          <a:r>
            <a:rPr lang="es-CL" sz="1800" dirty="0" smtClean="0"/>
            <a:t>, porque:</a:t>
          </a:r>
        </a:p>
        <a:p>
          <a:r>
            <a:rPr lang="es-CL" sz="1800" dirty="0" smtClean="0"/>
            <a:t>i. No se ajusta al reglamento interno del establecimiento o éste no prevé un procedimiento contradictorio y</a:t>
          </a:r>
        </a:p>
        <a:p>
          <a:r>
            <a:rPr lang="es-CL" sz="1800" dirty="0" smtClean="0"/>
            <a:t>ii. Afecta la “propiedad” sobre la calidad de estudiante, la igualdad ante la ley o la garantía del debido proceso</a:t>
          </a:r>
          <a:endParaRPr lang="es-CL" sz="2000" dirty="0"/>
        </a:p>
      </dgm:t>
    </dgm:pt>
    <dgm:pt modelId="{DA71C48B-9FB5-411D-9200-4EDFC64E0B1F}" type="parTrans" cxnId="{CE125EF0-24AC-4966-BB75-3363C648AB44}">
      <dgm:prSet/>
      <dgm:spPr/>
      <dgm:t>
        <a:bodyPr/>
        <a:lstStyle/>
        <a:p>
          <a:endParaRPr lang="es-CL"/>
        </a:p>
      </dgm:t>
    </dgm:pt>
    <dgm:pt modelId="{1E507FB2-B5BE-4C4C-95E0-283DFFBDEAA0}" type="sibTrans" cxnId="{CE125EF0-24AC-4966-BB75-3363C648AB44}">
      <dgm:prSet/>
      <dgm:spPr/>
      <dgm:t>
        <a:bodyPr/>
        <a:lstStyle/>
        <a:p>
          <a:endParaRPr lang="es-CL"/>
        </a:p>
      </dgm:t>
    </dgm:pt>
    <dgm:pt modelId="{DF651A48-09AA-4086-B9A8-165B49FECB98}">
      <dgm:prSet phldrT="[Texto]"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s-CL" sz="1800" dirty="0" smtClean="0"/>
            <a:t>c) </a:t>
          </a:r>
          <a:r>
            <a:rPr lang="es-CL" sz="1800" b="1" dirty="0" smtClean="0"/>
            <a:t>Procede dar protección </a:t>
          </a:r>
          <a:r>
            <a:rPr lang="es-CL" sz="1800" dirty="0" smtClean="0"/>
            <a:t>al derecho afectado (y se acoge el recurso)</a:t>
          </a:r>
        </a:p>
        <a:p>
          <a:pPr defTabSz="2889250">
            <a:lnSpc>
              <a:spcPct val="90000"/>
            </a:lnSpc>
            <a:spcBef>
              <a:spcPct val="0"/>
            </a:spcBef>
            <a:spcAft>
              <a:spcPct val="35000"/>
            </a:spcAft>
          </a:pPr>
          <a:endParaRPr lang="es-CL" dirty="0"/>
        </a:p>
      </dgm:t>
    </dgm:pt>
    <dgm:pt modelId="{01C12B9A-FAF2-4172-A5FD-4AD7E5CFE2A1}" type="parTrans" cxnId="{E2F71551-EBA6-4C4C-BA98-7ACAA651B7B4}">
      <dgm:prSet/>
      <dgm:spPr/>
      <dgm:t>
        <a:bodyPr/>
        <a:lstStyle/>
        <a:p>
          <a:endParaRPr lang="es-CL"/>
        </a:p>
      </dgm:t>
    </dgm:pt>
    <dgm:pt modelId="{0089D514-F265-43C6-A3EF-4F99BFF2C7A1}" type="sibTrans" cxnId="{E2F71551-EBA6-4C4C-BA98-7ACAA651B7B4}">
      <dgm:prSet/>
      <dgm:spPr/>
      <dgm:t>
        <a:bodyPr/>
        <a:lstStyle/>
        <a:p>
          <a:endParaRPr lang="es-CL"/>
        </a:p>
      </dgm:t>
    </dgm:pt>
    <dgm:pt modelId="{21AEE0ED-69D3-4E14-A5B8-F0A5A9D83CF8}" type="pres">
      <dgm:prSet presAssocID="{B0CB4032-C66B-4587-AA40-C760304EB968}" presName="outerComposite" presStyleCnt="0">
        <dgm:presLayoutVars>
          <dgm:chMax val="5"/>
          <dgm:dir/>
          <dgm:resizeHandles val="exact"/>
        </dgm:presLayoutVars>
      </dgm:prSet>
      <dgm:spPr/>
    </dgm:pt>
    <dgm:pt modelId="{D1F005B8-D1B1-4FB6-AC1D-9D34515679DF}" type="pres">
      <dgm:prSet presAssocID="{B0CB4032-C66B-4587-AA40-C760304EB968}" presName="dummyMaxCanvas" presStyleCnt="0">
        <dgm:presLayoutVars/>
      </dgm:prSet>
      <dgm:spPr/>
    </dgm:pt>
    <dgm:pt modelId="{EE1F6B5A-64B5-47E9-AD9D-078141D19A13}" type="pres">
      <dgm:prSet presAssocID="{B0CB4032-C66B-4587-AA40-C760304EB968}" presName="ThreeNodes_1" presStyleLbl="node1" presStyleIdx="0" presStyleCnt="3" custScaleX="96721" custScaleY="64251">
        <dgm:presLayoutVars>
          <dgm:bulletEnabled val="1"/>
        </dgm:presLayoutVars>
      </dgm:prSet>
      <dgm:spPr/>
      <dgm:t>
        <a:bodyPr/>
        <a:lstStyle/>
        <a:p>
          <a:endParaRPr lang="es-CL"/>
        </a:p>
      </dgm:t>
    </dgm:pt>
    <dgm:pt modelId="{541F62CB-845E-4BE3-A1EC-9C487DC18CC3}" type="pres">
      <dgm:prSet presAssocID="{B0CB4032-C66B-4587-AA40-C760304EB968}" presName="ThreeNodes_2" presStyleLbl="node1" presStyleIdx="1" presStyleCnt="3" custScaleX="102218" custScaleY="140096">
        <dgm:presLayoutVars>
          <dgm:bulletEnabled val="1"/>
        </dgm:presLayoutVars>
      </dgm:prSet>
      <dgm:spPr/>
      <dgm:t>
        <a:bodyPr/>
        <a:lstStyle/>
        <a:p>
          <a:endParaRPr lang="es-CL"/>
        </a:p>
      </dgm:t>
    </dgm:pt>
    <dgm:pt modelId="{43AEF32E-1CB4-460B-B9EA-952B634B51FF}" type="pres">
      <dgm:prSet presAssocID="{B0CB4032-C66B-4587-AA40-C760304EB968}" presName="ThreeNodes_3" presStyleLbl="node1" presStyleIdx="2" presStyleCnt="3" custScaleX="96721" custScaleY="64251">
        <dgm:presLayoutVars>
          <dgm:bulletEnabled val="1"/>
        </dgm:presLayoutVars>
      </dgm:prSet>
      <dgm:spPr/>
      <dgm:t>
        <a:bodyPr/>
        <a:lstStyle/>
        <a:p>
          <a:endParaRPr lang="es-CL"/>
        </a:p>
      </dgm:t>
    </dgm:pt>
    <dgm:pt modelId="{5CCB4AC0-AA15-481C-A9DC-2D8D570582AA}" type="pres">
      <dgm:prSet presAssocID="{B0CB4032-C66B-4587-AA40-C760304EB968}" presName="ThreeConn_1-2" presStyleLbl="fgAccFollowNode1" presStyleIdx="0" presStyleCnt="2">
        <dgm:presLayoutVars>
          <dgm:bulletEnabled val="1"/>
        </dgm:presLayoutVars>
      </dgm:prSet>
      <dgm:spPr/>
      <dgm:t>
        <a:bodyPr/>
        <a:lstStyle/>
        <a:p>
          <a:endParaRPr lang="es-ES"/>
        </a:p>
      </dgm:t>
    </dgm:pt>
    <dgm:pt modelId="{0A4FFA6A-F180-492B-912D-841CEE445440}" type="pres">
      <dgm:prSet presAssocID="{B0CB4032-C66B-4587-AA40-C760304EB968}" presName="ThreeConn_2-3" presStyleLbl="fgAccFollowNode1" presStyleIdx="1" presStyleCnt="2">
        <dgm:presLayoutVars>
          <dgm:bulletEnabled val="1"/>
        </dgm:presLayoutVars>
      </dgm:prSet>
      <dgm:spPr/>
      <dgm:t>
        <a:bodyPr/>
        <a:lstStyle/>
        <a:p>
          <a:endParaRPr lang="es-ES"/>
        </a:p>
      </dgm:t>
    </dgm:pt>
    <dgm:pt modelId="{7FE4592C-080C-45F4-A772-0B48B735950E}" type="pres">
      <dgm:prSet presAssocID="{B0CB4032-C66B-4587-AA40-C760304EB968}" presName="ThreeNodes_1_text" presStyleLbl="node1" presStyleIdx="2" presStyleCnt="3">
        <dgm:presLayoutVars>
          <dgm:bulletEnabled val="1"/>
        </dgm:presLayoutVars>
      </dgm:prSet>
      <dgm:spPr/>
      <dgm:t>
        <a:bodyPr/>
        <a:lstStyle/>
        <a:p>
          <a:endParaRPr lang="es-CL"/>
        </a:p>
      </dgm:t>
    </dgm:pt>
    <dgm:pt modelId="{32B1A7BF-3C06-4C10-8C45-E0BC2BB1E724}" type="pres">
      <dgm:prSet presAssocID="{B0CB4032-C66B-4587-AA40-C760304EB968}" presName="ThreeNodes_2_text" presStyleLbl="node1" presStyleIdx="2" presStyleCnt="3">
        <dgm:presLayoutVars>
          <dgm:bulletEnabled val="1"/>
        </dgm:presLayoutVars>
      </dgm:prSet>
      <dgm:spPr/>
      <dgm:t>
        <a:bodyPr/>
        <a:lstStyle/>
        <a:p>
          <a:endParaRPr lang="es-CL"/>
        </a:p>
      </dgm:t>
    </dgm:pt>
    <dgm:pt modelId="{6765A9F3-37CE-41BC-A93C-C419A87133AA}" type="pres">
      <dgm:prSet presAssocID="{B0CB4032-C66B-4587-AA40-C760304EB968}" presName="ThreeNodes_3_text" presStyleLbl="node1" presStyleIdx="2" presStyleCnt="3">
        <dgm:presLayoutVars>
          <dgm:bulletEnabled val="1"/>
        </dgm:presLayoutVars>
      </dgm:prSet>
      <dgm:spPr/>
      <dgm:t>
        <a:bodyPr/>
        <a:lstStyle/>
        <a:p>
          <a:endParaRPr lang="es-CL"/>
        </a:p>
      </dgm:t>
    </dgm:pt>
  </dgm:ptLst>
  <dgm:cxnLst>
    <dgm:cxn modelId="{37DB3B1A-416F-462A-B503-61E050B52CAF}" type="presOf" srcId="{7889DE68-9B1C-4911-8F37-A6BAE186B771}" destId="{5CCB4AC0-AA15-481C-A9DC-2D8D570582AA}" srcOrd="0" destOrd="0" presId="urn:microsoft.com/office/officeart/2005/8/layout/vProcess5"/>
    <dgm:cxn modelId="{E576C1CB-06CF-44A1-AE5D-1E20904ED73C}" type="presOf" srcId="{B0CB4032-C66B-4587-AA40-C760304EB968}" destId="{21AEE0ED-69D3-4E14-A5B8-F0A5A9D83CF8}" srcOrd="0" destOrd="0" presId="urn:microsoft.com/office/officeart/2005/8/layout/vProcess5"/>
    <dgm:cxn modelId="{9ABB53B8-F365-4743-B9A2-E2DC82133490}" type="presOf" srcId="{DF651A48-09AA-4086-B9A8-165B49FECB98}" destId="{43AEF32E-1CB4-460B-B9EA-952B634B51FF}" srcOrd="0" destOrd="0" presId="urn:microsoft.com/office/officeart/2005/8/layout/vProcess5"/>
    <dgm:cxn modelId="{4C38A852-26E1-48FE-A3A2-8EAEE33E3377}" type="presOf" srcId="{C2D7146E-0ED1-49FA-8601-DE6465C8A36E}" destId="{EE1F6B5A-64B5-47E9-AD9D-078141D19A13}" srcOrd="0" destOrd="0" presId="urn:microsoft.com/office/officeart/2005/8/layout/vProcess5"/>
    <dgm:cxn modelId="{7B2C1DBC-721E-4A3F-984E-934BF480BF60}" type="presOf" srcId="{DF651A48-09AA-4086-B9A8-165B49FECB98}" destId="{6765A9F3-37CE-41BC-A93C-C419A87133AA}" srcOrd="1" destOrd="0" presId="urn:microsoft.com/office/officeart/2005/8/layout/vProcess5"/>
    <dgm:cxn modelId="{208B6FE9-6971-40ED-AC51-9B1FCE88D4DA}" srcId="{B0CB4032-C66B-4587-AA40-C760304EB968}" destId="{C2D7146E-0ED1-49FA-8601-DE6465C8A36E}" srcOrd="0" destOrd="0" parTransId="{BCE036A8-C890-48E8-87EB-E116317EC4E9}" sibTransId="{7889DE68-9B1C-4911-8F37-A6BAE186B771}"/>
    <dgm:cxn modelId="{05D9B20C-136B-4F94-8BF6-B089B4B50F5E}" type="presOf" srcId="{1E507FB2-B5BE-4C4C-95E0-283DFFBDEAA0}" destId="{0A4FFA6A-F180-492B-912D-841CEE445440}" srcOrd="0" destOrd="0" presId="urn:microsoft.com/office/officeart/2005/8/layout/vProcess5"/>
    <dgm:cxn modelId="{4B3E2FFC-6451-47F1-8304-66DB79AC35D5}" type="presOf" srcId="{37B5C72B-8D75-44D7-B9B5-69280E0ECE33}" destId="{32B1A7BF-3C06-4C10-8C45-E0BC2BB1E724}" srcOrd="1" destOrd="0" presId="urn:microsoft.com/office/officeart/2005/8/layout/vProcess5"/>
    <dgm:cxn modelId="{CE125EF0-24AC-4966-BB75-3363C648AB44}" srcId="{B0CB4032-C66B-4587-AA40-C760304EB968}" destId="{37B5C72B-8D75-44D7-B9B5-69280E0ECE33}" srcOrd="1" destOrd="0" parTransId="{DA71C48B-9FB5-411D-9200-4EDFC64E0B1F}" sibTransId="{1E507FB2-B5BE-4C4C-95E0-283DFFBDEAA0}"/>
    <dgm:cxn modelId="{9B6F5A6A-4846-49B5-8122-76483971D565}" type="presOf" srcId="{C2D7146E-0ED1-49FA-8601-DE6465C8A36E}" destId="{7FE4592C-080C-45F4-A772-0B48B735950E}" srcOrd="1" destOrd="0" presId="urn:microsoft.com/office/officeart/2005/8/layout/vProcess5"/>
    <dgm:cxn modelId="{E2F71551-EBA6-4C4C-BA98-7ACAA651B7B4}" srcId="{B0CB4032-C66B-4587-AA40-C760304EB968}" destId="{DF651A48-09AA-4086-B9A8-165B49FECB98}" srcOrd="2" destOrd="0" parTransId="{01C12B9A-FAF2-4172-A5FD-4AD7E5CFE2A1}" sibTransId="{0089D514-F265-43C6-A3EF-4F99BFF2C7A1}"/>
    <dgm:cxn modelId="{FE779A09-6BCB-426C-A969-77B960E95360}" type="presOf" srcId="{37B5C72B-8D75-44D7-B9B5-69280E0ECE33}" destId="{541F62CB-845E-4BE3-A1EC-9C487DC18CC3}" srcOrd="0" destOrd="0" presId="urn:microsoft.com/office/officeart/2005/8/layout/vProcess5"/>
    <dgm:cxn modelId="{AAE93B6C-6031-42EC-B20C-B67C5DD909A4}" type="presParOf" srcId="{21AEE0ED-69D3-4E14-A5B8-F0A5A9D83CF8}" destId="{D1F005B8-D1B1-4FB6-AC1D-9D34515679DF}" srcOrd="0" destOrd="0" presId="urn:microsoft.com/office/officeart/2005/8/layout/vProcess5"/>
    <dgm:cxn modelId="{DD519E03-5150-4460-B3FA-93B64C066BA2}" type="presParOf" srcId="{21AEE0ED-69D3-4E14-A5B8-F0A5A9D83CF8}" destId="{EE1F6B5A-64B5-47E9-AD9D-078141D19A13}" srcOrd="1" destOrd="0" presId="urn:microsoft.com/office/officeart/2005/8/layout/vProcess5"/>
    <dgm:cxn modelId="{EE3EB43D-69BD-4387-88EA-8DABC35319BC}" type="presParOf" srcId="{21AEE0ED-69D3-4E14-A5B8-F0A5A9D83CF8}" destId="{541F62CB-845E-4BE3-A1EC-9C487DC18CC3}" srcOrd="2" destOrd="0" presId="urn:microsoft.com/office/officeart/2005/8/layout/vProcess5"/>
    <dgm:cxn modelId="{8A93025C-C4FF-4843-8F98-006B52BD7256}" type="presParOf" srcId="{21AEE0ED-69D3-4E14-A5B8-F0A5A9D83CF8}" destId="{43AEF32E-1CB4-460B-B9EA-952B634B51FF}" srcOrd="3" destOrd="0" presId="urn:microsoft.com/office/officeart/2005/8/layout/vProcess5"/>
    <dgm:cxn modelId="{441FE92D-E4E6-48A0-95E4-26043B07377B}" type="presParOf" srcId="{21AEE0ED-69D3-4E14-A5B8-F0A5A9D83CF8}" destId="{5CCB4AC0-AA15-481C-A9DC-2D8D570582AA}" srcOrd="4" destOrd="0" presId="urn:microsoft.com/office/officeart/2005/8/layout/vProcess5"/>
    <dgm:cxn modelId="{C7458486-31E7-4620-B026-E6442612FE91}" type="presParOf" srcId="{21AEE0ED-69D3-4E14-A5B8-F0A5A9D83CF8}" destId="{0A4FFA6A-F180-492B-912D-841CEE445440}" srcOrd="5" destOrd="0" presId="urn:microsoft.com/office/officeart/2005/8/layout/vProcess5"/>
    <dgm:cxn modelId="{9729661C-D38E-4EC6-8DA2-5BA9DAF1AB81}" type="presParOf" srcId="{21AEE0ED-69D3-4E14-A5B8-F0A5A9D83CF8}" destId="{7FE4592C-080C-45F4-A772-0B48B735950E}" srcOrd="6" destOrd="0" presId="urn:microsoft.com/office/officeart/2005/8/layout/vProcess5"/>
    <dgm:cxn modelId="{58EB2334-0514-41D2-A346-81475AF3ABE3}" type="presParOf" srcId="{21AEE0ED-69D3-4E14-A5B8-F0A5A9D83CF8}" destId="{32B1A7BF-3C06-4C10-8C45-E0BC2BB1E724}" srcOrd="7" destOrd="0" presId="urn:microsoft.com/office/officeart/2005/8/layout/vProcess5"/>
    <dgm:cxn modelId="{789D9131-F933-46D7-A817-89E03E3F07F1}" type="presParOf" srcId="{21AEE0ED-69D3-4E14-A5B8-F0A5A9D83CF8}" destId="{6765A9F3-37CE-41BC-A93C-C419A87133AA}" srcOrd="8"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E1F6B5A-64B5-47E9-AD9D-078141D19A13}">
      <dsp:nvSpPr>
        <dsp:cNvPr id="0" name=""/>
        <dsp:cNvSpPr/>
      </dsp:nvSpPr>
      <dsp:spPr>
        <a:xfrm>
          <a:off x="122425" y="266431"/>
          <a:ext cx="7222379" cy="957703"/>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s-CL" sz="2000" kern="1200" dirty="0" smtClean="0"/>
            <a:t>a) </a:t>
          </a:r>
          <a:r>
            <a:rPr lang="es-CL" sz="1800" b="1" kern="1200" dirty="0" smtClean="0"/>
            <a:t>Si es el caso que por un acto arbitrario o Ilegal se vulnera un derecho fundamental, entonces procede dar protección al derecho</a:t>
          </a:r>
          <a:endParaRPr lang="es-CL" sz="1800" b="1" kern="1200" dirty="0"/>
        </a:p>
      </dsp:txBody>
      <dsp:txXfrm>
        <a:off x="150475" y="294481"/>
        <a:ext cx="5695034" cy="901603"/>
      </dsp:txXfrm>
    </dsp:sp>
    <dsp:sp modelId="{541F62CB-845E-4BE3-A1EC-9C487DC18CC3}">
      <dsp:nvSpPr>
        <dsp:cNvPr id="0" name=""/>
        <dsp:cNvSpPr/>
      </dsp:nvSpPr>
      <dsp:spPr>
        <a:xfrm>
          <a:off x="576061" y="1440164"/>
          <a:ext cx="7632852" cy="2088222"/>
        </a:xfrm>
        <a:prstGeom prst="roundRect">
          <a:avLst>
            <a:gd name="adj" fmla="val 10000"/>
          </a:avLst>
        </a:prstGeom>
        <a:solidFill>
          <a:schemeClr val="accent3">
            <a:hueOff val="5625133"/>
            <a:satOff val="-8440"/>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es-CL" sz="1800" kern="1200" dirty="0" smtClean="0"/>
            <a:t>b) </a:t>
          </a:r>
          <a:r>
            <a:rPr lang="es-CL" sz="1800" b="1" kern="1200" dirty="0" smtClean="0"/>
            <a:t>Si es el caso que un acto arbitrario o Ilegal vulnera un derecho fundamental</a:t>
          </a:r>
          <a:r>
            <a:rPr lang="es-CL" sz="1800" kern="1200" dirty="0" smtClean="0"/>
            <a:t>, porque:</a:t>
          </a:r>
        </a:p>
        <a:p>
          <a:pPr lvl="0" algn="l" defTabSz="800100">
            <a:lnSpc>
              <a:spcPct val="90000"/>
            </a:lnSpc>
            <a:spcBef>
              <a:spcPct val="0"/>
            </a:spcBef>
            <a:spcAft>
              <a:spcPct val="35000"/>
            </a:spcAft>
          </a:pPr>
          <a:r>
            <a:rPr lang="es-CL" sz="1800" kern="1200" dirty="0" smtClean="0"/>
            <a:t>i. No se ajusta al reglamento interno del establecimiento o éste no prevé un procedimiento contradictorio y</a:t>
          </a:r>
        </a:p>
        <a:p>
          <a:pPr lvl="0" algn="l" defTabSz="800100">
            <a:lnSpc>
              <a:spcPct val="90000"/>
            </a:lnSpc>
            <a:spcBef>
              <a:spcPct val="0"/>
            </a:spcBef>
            <a:spcAft>
              <a:spcPct val="35000"/>
            </a:spcAft>
          </a:pPr>
          <a:r>
            <a:rPr lang="es-CL" sz="1800" kern="1200" dirty="0" smtClean="0"/>
            <a:t>ii. Afecta la “propiedad” sobre la calidad de estudiante, la igualdad ante la ley o la garantía del debido proceso</a:t>
          </a:r>
          <a:endParaRPr lang="es-CL" sz="2000" kern="1200" dirty="0"/>
        </a:p>
      </dsp:txBody>
      <dsp:txXfrm>
        <a:off x="637223" y="1501326"/>
        <a:ext cx="5846684" cy="1965898"/>
      </dsp:txXfrm>
    </dsp:sp>
    <dsp:sp modelId="{43AEF32E-1CB4-460B-B9EA-952B634B51FF}">
      <dsp:nvSpPr>
        <dsp:cNvPr id="0" name=""/>
        <dsp:cNvSpPr/>
      </dsp:nvSpPr>
      <dsp:spPr>
        <a:xfrm>
          <a:off x="1440171" y="3744417"/>
          <a:ext cx="7222379" cy="957703"/>
        </a:xfrm>
        <a:prstGeom prst="roundRect">
          <a:avLst>
            <a:gd name="adj" fmla="val 10000"/>
          </a:avLst>
        </a:prstGeom>
        <a:solidFill>
          <a:schemeClr val="accent3">
            <a:hueOff val="11250266"/>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marR="0" lvl="0" indent="0" algn="l" defTabSz="914400" eaLnBrk="1" fontAlgn="auto" latinLnBrk="0" hangingPunct="1">
            <a:lnSpc>
              <a:spcPct val="100000"/>
            </a:lnSpc>
            <a:spcBef>
              <a:spcPct val="0"/>
            </a:spcBef>
            <a:spcAft>
              <a:spcPts val="0"/>
            </a:spcAft>
            <a:buClrTx/>
            <a:buSzTx/>
            <a:buFontTx/>
            <a:buNone/>
            <a:tabLst/>
            <a:defRPr/>
          </a:pPr>
          <a:r>
            <a:rPr lang="es-CL" sz="1800" kern="1200" dirty="0" smtClean="0"/>
            <a:t>c) </a:t>
          </a:r>
          <a:r>
            <a:rPr lang="es-CL" sz="1800" b="1" kern="1200" dirty="0" smtClean="0"/>
            <a:t>Procede dar protección </a:t>
          </a:r>
          <a:r>
            <a:rPr lang="es-CL" sz="1800" kern="1200" dirty="0" smtClean="0"/>
            <a:t>al derecho afectado (y se acoge el recurso)</a:t>
          </a:r>
        </a:p>
        <a:p>
          <a:pPr lvl="0" algn="l" defTabSz="2889250">
            <a:lnSpc>
              <a:spcPct val="90000"/>
            </a:lnSpc>
            <a:spcBef>
              <a:spcPct val="0"/>
            </a:spcBef>
            <a:spcAft>
              <a:spcPct val="35000"/>
            </a:spcAft>
          </a:pPr>
          <a:endParaRPr lang="es-CL" kern="1200" dirty="0"/>
        </a:p>
      </dsp:txBody>
      <dsp:txXfrm>
        <a:off x="1468221" y="3772467"/>
        <a:ext cx="5591911" cy="901603"/>
      </dsp:txXfrm>
    </dsp:sp>
    <dsp:sp modelId="{5CCB4AC0-AA15-481C-A9DC-2D8D570582AA}">
      <dsp:nvSpPr>
        <dsp:cNvPr id="0" name=""/>
        <dsp:cNvSpPr/>
      </dsp:nvSpPr>
      <dsp:spPr>
        <a:xfrm>
          <a:off x="6498361" y="1130345"/>
          <a:ext cx="968867" cy="968867"/>
        </a:xfrm>
        <a:prstGeom prst="downArrow">
          <a:avLst>
            <a:gd name="adj1" fmla="val 55000"/>
            <a:gd name="adj2" fmla="val 45000"/>
          </a:avLst>
        </a:prstGeom>
        <a:solidFill>
          <a:schemeClr val="accent3">
            <a:tint val="40000"/>
            <a:alpha val="90000"/>
            <a:hueOff val="0"/>
            <a:satOff val="0"/>
            <a:lumOff val="0"/>
            <a:alphaOff val="0"/>
          </a:schemeClr>
        </a:solidFill>
        <a:ln w="2540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es-CL" sz="3600" kern="1200"/>
        </a:p>
      </dsp:txBody>
      <dsp:txXfrm>
        <a:off x="6716356" y="1130345"/>
        <a:ext cx="532877" cy="729072"/>
      </dsp:txXfrm>
    </dsp:sp>
    <dsp:sp modelId="{0A4FFA6A-F180-492B-912D-841CEE445440}">
      <dsp:nvSpPr>
        <dsp:cNvPr id="0" name=""/>
        <dsp:cNvSpPr/>
      </dsp:nvSpPr>
      <dsp:spPr>
        <a:xfrm>
          <a:off x="7157235" y="2859401"/>
          <a:ext cx="968867" cy="968867"/>
        </a:xfrm>
        <a:prstGeom prst="downArrow">
          <a:avLst>
            <a:gd name="adj1" fmla="val 55000"/>
            <a:gd name="adj2" fmla="val 45000"/>
          </a:avLst>
        </a:prstGeom>
        <a:solidFill>
          <a:schemeClr val="accent3">
            <a:tint val="40000"/>
            <a:alpha val="90000"/>
            <a:hueOff val="10716852"/>
            <a:satOff val="-13793"/>
            <a:lumOff val="-1075"/>
            <a:alphaOff val="0"/>
          </a:schemeClr>
        </a:solidFill>
        <a:ln w="25400" cap="flat" cmpd="sng" algn="ctr">
          <a:solidFill>
            <a:schemeClr val="accent3">
              <a:tint val="40000"/>
              <a:alpha val="90000"/>
              <a:hueOff val="10716852"/>
              <a:satOff val="-13793"/>
              <a:lumOff val="-107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es-CL" sz="3600" kern="1200"/>
        </a:p>
      </dsp:txBody>
      <dsp:txXfrm>
        <a:off x="7375230" y="2859401"/>
        <a:ext cx="532877" cy="729072"/>
      </dsp:txXfrm>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CL" dirty="0"/>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3C52A95-6051-4E1A-A6F6-ABF563A81D74}" type="datetimeFigureOut">
              <a:rPr lang="es-CL" smtClean="0"/>
              <a:t>16-11-16</a:t>
            </a:fld>
            <a:endParaRPr lang="es-CL" dirty="0"/>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CL" dirty="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CL" dirty="0"/>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AB0FF2B-2501-494A-9200-9F8269E4872D}" type="slidenum">
              <a:rPr lang="es-CL" smtClean="0"/>
              <a:t>‹Nr.›</a:t>
            </a:fld>
            <a:endParaRPr lang="es-CL" dirty="0"/>
          </a:p>
        </p:txBody>
      </p:sp>
    </p:spTree>
    <p:extLst>
      <p:ext uri="{BB962C8B-B14F-4D97-AF65-F5344CB8AC3E}">
        <p14:creationId xmlns:p14="http://schemas.microsoft.com/office/powerpoint/2010/main" val="15806738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L"/>
          </a:p>
        </p:txBody>
      </p:sp>
      <p:sp>
        <p:nvSpPr>
          <p:cNvPr id="4" name="3 Marcador de número de diapositiva"/>
          <p:cNvSpPr>
            <a:spLocks noGrp="1"/>
          </p:cNvSpPr>
          <p:nvPr>
            <p:ph type="sldNum" sz="quarter" idx="10"/>
          </p:nvPr>
        </p:nvSpPr>
        <p:spPr/>
        <p:txBody>
          <a:bodyPr/>
          <a:lstStyle/>
          <a:p>
            <a:fld id="{1AB0FF2B-2501-494A-9200-9F8269E4872D}" type="slidenum">
              <a:rPr lang="es-CL" smtClean="0"/>
              <a:t>5</a:t>
            </a:fld>
            <a:endParaRPr lang="es-CL"/>
          </a:p>
        </p:txBody>
      </p:sp>
    </p:spTree>
    <p:extLst>
      <p:ext uri="{BB962C8B-B14F-4D97-AF65-F5344CB8AC3E}">
        <p14:creationId xmlns:p14="http://schemas.microsoft.com/office/powerpoint/2010/main" val="32751682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L"/>
          </a:p>
        </p:txBody>
      </p:sp>
      <p:sp>
        <p:nvSpPr>
          <p:cNvPr id="4" name="3 Marcador de número de diapositiva"/>
          <p:cNvSpPr>
            <a:spLocks noGrp="1"/>
          </p:cNvSpPr>
          <p:nvPr>
            <p:ph type="sldNum" sz="quarter" idx="10"/>
          </p:nvPr>
        </p:nvSpPr>
        <p:spPr/>
        <p:txBody>
          <a:bodyPr/>
          <a:lstStyle/>
          <a:p>
            <a:fld id="{1AB0FF2B-2501-494A-9200-9F8269E4872D}" type="slidenum">
              <a:rPr lang="es-CL" smtClean="0"/>
              <a:t>11</a:t>
            </a:fld>
            <a:endParaRPr lang="es-CL"/>
          </a:p>
        </p:txBody>
      </p:sp>
    </p:spTree>
    <p:extLst>
      <p:ext uri="{BB962C8B-B14F-4D97-AF65-F5344CB8AC3E}">
        <p14:creationId xmlns:p14="http://schemas.microsoft.com/office/powerpoint/2010/main" val="32751682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L"/>
          </a:p>
        </p:txBody>
      </p:sp>
      <p:sp>
        <p:nvSpPr>
          <p:cNvPr id="4" name="3 Marcador de número de diapositiva"/>
          <p:cNvSpPr>
            <a:spLocks noGrp="1"/>
          </p:cNvSpPr>
          <p:nvPr>
            <p:ph type="sldNum" sz="quarter" idx="10"/>
          </p:nvPr>
        </p:nvSpPr>
        <p:spPr/>
        <p:txBody>
          <a:bodyPr/>
          <a:lstStyle/>
          <a:p>
            <a:fld id="{1AB0FF2B-2501-494A-9200-9F8269E4872D}" type="slidenum">
              <a:rPr lang="es-CL" smtClean="0"/>
              <a:t>13</a:t>
            </a:fld>
            <a:endParaRPr lang="es-CL"/>
          </a:p>
        </p:txBody>
      </p:sp>
    </p:spTree>
    <p:extLst>
      <p:ext uri="{BB962C8B-B14F-4D97-AF65-F5344CB8AC3E}">
        <p14:creationId xmlns:p14="http://schemas.microsoft.com/office/powerpoint/2010/main" val="32751682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L"/>
          </a:p>
        </p:txBody>
      </p:sp>
      <p:sp>
        <p:nvSpPr>
          <p:cNvPr id="4" name="3 Marcador de número de diapositiva"/>
          <p:cNvSpPr>
            <a:spLocks noGrp="1"/>
          </p:cNvSpPr>
          <p:nvPr>
            <p:ph type="sldNum" sz="quarter" idx="10"/>
          </p:nvPr>
        </p:nvSpPr>
        <p:spPr/>
        <p:txBody>
          <a:bodyPr/>
          <a:lstStyle/>
          <a:p>
            <a:fld id="{1AB0FF2B-2501-494A-9200-9F8269E4872D}" type="slidenum">
              <a:rPr lang="es-CL" smtClean="0"/>
              <a:t>14</a:t>
            </a:fld>
            <a:endParaRPr lang="es-CL"/>
          </a:p>
        </p:txBody>
      </p:sp>
    </p:spTree>
    <p:extLst>
      <p:ext uri="{BB962C8B-B14F-4D97-AF65-F5344CB8AC3E}">
        <p14:creationId xmlns:p14="http://schemas.microsoft.com/office/powerpoint/2010/main" val="32751682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L"/>
          </a:p>
        </p:txBody>
      </p:sp>
      <p:sp>
        <p:nvSpPr>
          <p:cNvPr id="4" name="3 Marcador de número de diapositiva"/>
          <p:cNvSpPr>
            <a:spLocks noGrp="1"/>
          </p:cNvSpPr>
          <p:nvPr>
            <p:ph type="sldNum" sz="quarter" idx="10"/>
          </p:nvPr>
        </p:nvSpPr>
        <p:spPr/>
        <p:txBody>
          <a:bodyPr/>
          <a:lstStyle/>
          <a:p>
            <a:fld id="{1AB0FF2B-2501-494A-9200-9F8269E4872D}" type="slidenum">
              <a:rPr lang="es-CL" smtClean="0"/>
              <a:t>15</a:t>
            </a:fld>
            <a:endParaRPr lang="es-CL"/>
          </a:p>
        </p:txBody>
      </p:sp>
    </p:spTree>
    <p:extLst>
      <p:ext uri="{BB962C8B-B14F-4D97-AF65-F5344CB8AC3E}">
        <p14:creationId xmlns:p14="http://schemas.microsoft.com/office/powerpoint/2010/main" val="32751682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L"/>
          </a:p>
        </p:txBody>
      </p:sp>
      <p:sp>
        <p:nvSpPr>
          <p:cNvPr id="4" name="3 Marcador de número de diapositiva"/>
          <p:cNvSpPr>
            <a:spLocks noGrp="1"/>
          </p:cNvSpPr>
          <p:nvPr>
            <p:ph type="sldNum" sz="quarter" idx="10"/>
          </p:nvPr>
        </p:nvSpPr>
        <p:spPr/>
        <p:txBody>
          <a:bodyPr/>
          <a:lstStyle/>
          <a:p>
            <a:fld id="{1AB0FF2B-2501-494A-9200-9F8269E4872D}" type="slidenum">
              <a:rPr lang="es-CL" smtClean="0"/>
              <a:t>16</a:t>
            </a:fld>
            <a:endParaRPr lang="es-CL"/>
          </a:p>
        </p:txBody>
      </p:sp>
    </p:spTree>
    <p:extLst>
      <p:ext uri="{BB962C8B-B14F-4D97-AF65-F5344CB8AC3E}">
        <p14:creationId xmlns:p14="http://schemas.microsoft.com/office/powerpoint/2010/main" val="32751682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L"/>
          </a:p>
        </p:txBody>
      </p:sp>
      <p:sp>
        <p:nvSpPr>
          <p:cNvPr id="4" name="3 Marcador de número de diapositiva"/>
          <p:cNvSpPr>
            <a:spLocks noGrp="1"/>
          </p:cNvSpPr>
          <p:nvPr>
            <p:ph type="sldNum" sz="quarter" idx="10"/>
          </p:nvPr>
        </p:nvSpPr>
        <p:spPr/>
        <p:txBody>
          <a:bodyPr/>
          <a:lstStyle/>
          <a:p>
            <a:fld id="{1AB0FF2B-2501-494A-9200-9F8269E4872D}" type="slidenum">
              <a:rPr lang="es-CL" smtClean="0"/>
              <a:t>17</a:t>
            </a:fld>
            <a:endParaRPr lang="es-CL"/>
          </a:p>
        </p:txBody>
      </p:sp>
    </p:spTree>
    <p:extLst>
      <p:ext uri="{BB962C8B-B14F-4D97-AF65-F5344CB8AC3E}">
        <p14:creationId xmlns:p14="http://schemas.microsoft.com/office/powerpoint/2010/main" val="32751682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L"/>
          </a:p>
        </p:txBody>
      </p:sp>
      <p:sp>
        <p:nvSpPr>
          <p:cNvPr id="4" name="3 Marcador de número de diapositiva"/>
          <p:cNvSpPr>
            <a:spLocks noGrp="1"/>
          </p:cNvSpPr>
          <p:nvPr>
            <p:ph type="sldNum" sz="quarter" idx="10"/>
          </p:nvPr>
        </p:nvSpPr>
        <p:spPr/>
        <p:txBody>
          <a:bodyPr/>
          <a:lstStyle/>
          <a:p>
            <a:fld id="{1AB0FF2B-2501-494A-9200-9F8269E4872D}" type="slidenum">
              <a:rPr lang="es-CL" smtClean="0"/>
              <a:t>18</a:t>
            </a:fld>
            <a:endParaRPr lang="es-CL"/>
          </a:p>
        </p:txBody>
      </p:sp>
    </p:spTree>
    <p:extLst>
      <p:ext uri="{BB962C8B-B14F-4D97-AF65-F5344CB8AC3E}">
        <p14:creationId xmlns:p14="http://schemas.microsoft.com/office/powerpoint/2010/main" val="32751682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6"/>
            <a:ext cx="7772400" cy="1470025"/>
          </a:xfrm>
        </p:spPr>
        <p:txBody>
          <a:bodyPr/>
          <a:lstStyle/>
          <a:p>
            <a:r>
              <a:rPr lang="es-ES" smtClean="0"/>
              <a:t>Haga clic para modificar el estilo de título del patrón</a:t>
            </a:r>
            <a:endParaRPr lang="es-CL"/>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CL"/>
          </a:p>
        </p:txBody>
      </p:sp>
      <p:sp>
        <p:nvSpPr>
          <p:cNvPr id="4" name="3 Marcador de fecha"/>
          <p:cNvSpPr>
            <a:spLocks noGrp="1"/>
          </p:cNvSpPr>
          <p:nvPr>
            <p:ph type="dt" sz="half" idx="10"/>
          </p:nvPr>
        </p:nvSpPr>
        <p:spPr/>
        <p:txBody>
          <a:bodyPr/>
          <a:lstStyle/>
          <a:p>
            <a:fld id="{A269D14C-C999-41ED-90AD-C5F6A424F959}" type="datetime1">
              <a:rPr lang="es-CL" smtClean="0"/>
              <a:t>16-11-16</a:t>
            </a:fld>
            <a:endParaRPr lang="es-CL" dirty="0"/>
          </a:p>
        </p:txBody>
      </p:sp>
      <p:sp>
        <p:nvSpPr>
          <p:cNvPr id="5" name="4 Marcador de pie de página"/>
          <p:cNvSpPr>
            <a:spLocks noGrp="1"/>
          </p:cNvSpPr>
          <p:nvPr>
            <p:ph type="ftr" sz="quarter" idx="11"/>
          </p:nvPr>
        </p:nvSpPr>
        <p:spPr/>
        <p:txBody>
          <a:bodyPr/>
          <a:lstStyle/>
          <a:p>
            <a:endParaRPr lang="es-CL" dirty="0"/>
          </a:p>
        </p:txBody>
      </p:sp>
      <p:sp>
        <p:nvSpPr>
          <p:cNvPr id="6" name="5 Marcador de número de diapositiva"/>
          <p:cNvSpPr>
            <a:spLocks noGrp="1"/>
          </p:cNvSpPr>
          <p:nvPr>
            <p:ph type="sldNum" sz="quarter" idx="12"/>
          </p:nvPr>
        </p:nvSpPr>
        <p:spPr/>
        <p:txBody>
          <a:bodyPr/>
          <a:lstStyle/>
          <a:p>
            <a:fld id="{83FD1BBD-F193-4E48-B418-75BBC48222C2}" type="slidenum">
              <a:rPr lang="es-CL" smtClean="0"/>
              <a:t>‹Nr.›</a:t>
            </a:fld>
            <a:endParaRPr lang="es-CL" dirty="0"/>
          </a:p>
        </p:txBody>
      </p:sp>
    </p:spTree>
    <p:extLst>
      <p:ext uri="{BB962C8B-B14F-4D97-AF65-F5344CB8AC3E}">
        <p14:creationId xmlns:p14="http://schemas.microsoft.com/office/powerpoint/2010/main" val="4001684217"/>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p>
            <a:fld id="{75BE4CFE-FE59-4A8C-9D43-B0A041481D58}" type="datetime1">
              <a:rPr lang="es-CL" smtClean="0"/>
              <a:t>16-11-16</a:t>
            </a:fld>
            <a:endParaRPr lang="es-CL" dirty="0"/>
          </a:p>
        </p:txBody>
      </p:sp>
      <p:sp>
        <p:nvSpPr>
          <p:cNvPr id="5" name="4 Marcador de pie de página"/>
          <p:cNvSpPr>
            <a:spLocks noGrp="1"/>
          </p:cNvSpPr>
          <p:nvPr>
            <p:ph type="ftr" sz="quarter" idx="11"/>
          </p:nvPr>
        </p:nvSpPr>
        <p:spPr/>
        <p:txBody>
          <a:bodyPr/>
          <a:lstStyle/>
          <a:p>
            <a:endParaRPr lang="es-CL" dirty="0"/>
          </a:p>
        </p:txBody>
      </p:sp>
      <p:sp>
        <p:nvSpPr>
          <p:cNvPr id="6" name="5 Marcador de número de diapositiva"/>
          <p:cNvSpPr>
            <a:spLocks noGrp="1"/>
          </p:cNvSpPr>
          <p:nvPr>
            <p:ph type="sldNum" sz="quarter" idx="12"/>
          </p:nvPr>
        </p:nvSpPr>
        <p:spPr/>
        <p:txBody>
          <a:bodyPr/>
          <a:lstStyle/>
          <a:p>
            <a:fld id="{83FD1BBD-F193-4E48-B418-75BBC48222C2}" type="slidenum">
              <a:rPr lang="es-CL" smtClean="0"/>
              <a:t>‹Nr.›</a:t>
            </a:fld>
            <a:endParaRPr lang="es-CL" dirty="0"/>
          </a:p>
        </p:txBody>
      </p:sp>
    </p:spTree>
    <p:extLst>
      <p:ext uri="{BB962C8B-B14F-4D97-AF65-F5344CB8AC3E}">
        <p14:creationId xmlns:p14="http://schemas.microsoft.com/office/powerpoint/2010/main" val="2935251528"/>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06375"/>
            <a:ext cx="2057400" cy="4387851"/>
          </a:xfrm>
        </p:spPr>
        <p:txBody>
          <a:bodyPr vert="eaVert"/>
          <a:lstStyle/>
          <a:p>
            <a:r>
              <a:rPr lang="es-ES" smtClean="0"/>
              <a:t>Haga clic para modificar el estilo de título del patrón</a:t>
            </a:r>
            <a:endParaRPr lang="es-CL"/>
          </a:p>
        </p:txBody>
      </p:sp>
      <p:sp>
        <p:nvSpPr>
          <p:cNvPr id="3" name="2 Marcador de texto vertical"/>
          <p:cNvSpPr>
            <a:spLocks noGrp="1"/>
          </p:cNvSpPr>
          <p:nvPr>
            <p:ph type="body" orient="vert" idx="1"/>
          </p:nvPr>
        </p:nvSpPr>
        <p:spPr>
          <a:xfrm>
            <a:off x="457200" y="206375"/>
            <a:ext cx="6019800" cy="4387851"/>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p>
            <a:fld id="{495DCD6E-154B-4C5D-B2EC-94FE30BA107A}" type="datetime1">
              <a:rPr lang="es-CL" smtClean="0"/>
              <a:t>16-11-16</a:t>
            </a:fld>
            <a:endParaRPr lang="es-CL" dirty="0"/>
          </a:p>
        </p:txBody>
      </p:sp>
      <p:sp>
        <p:nvSpPr>
          <p:cNvPr id="5" name="4 Marcador de pie de página"/>
          <p:cNvSpPr>
            <a:spLocks noGrp="1"/>
          </p:cNvSpPr>
          <p:nvPr>
            <p:ph type="ftr" sz="quarter" idx="11"/>
          </p:nvPr>
        </p:nvSpPr>
        <p:spPr/>
        <p:txBody>
          <a:bodyPr/>
          <a:lstStyle/>
          <a:p>
            <a:endParaRPr lang="es-CL" dirty="0"/>
          </a:p>
        </p:txBody>
      </p:sp>
      <p:sp>
        <p:nvSpPr>
          <p:cNvPr id="6" name="5 Marcador de número de diapositiva"/>
          <p:cNvSpPr>
            <a:spLocks noGrp="1"/>
          </p:cNvSpPr>
          <p:nvPr>
            <p:ph type="sldNum" sz="quarter" idx="12"/>
          </p:nvPr>
        </p:nvSpPr>
        <p:spPr/>
        <p:txBody>
          <a:bodyPr/>
          <a:lstStyle/>
          <a:p>
            <a:fld id="{83FD1BBD-F193-4E48-B418-75BBC48222C2}" type="slidenum">
              <a:rPr lang="es-CL" smtClean="0"/>
              <a:t>‹Nr.›</a:t>
            </a:fld>
            <a:endParaRPr lang="es-CL" dirty="0"/>
          </a:p>
        </p:txBody>
      </p:sp>
    </p:spTree>
    <p:extLst>
      <p:ext uri="{BB962C8B-B14F-4D97-AF65-F5344CB8AC3E}">
        <p14:creationId xmlns:p14="http://schemas.microsoft.com/office/powerpoint/2010/main" val="3777756161"/>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p>
            <a:fld id="{48237C97-B7B7-4800-8D43-280CA375CB74}" type="datetime1">
              <a:rPr lang="es-CL" smtClean="0"/>
              <a:t>16-11-16</a:t>
            </a:fld>
            <a:endParaRPr lang="es-CL" dirty="0"/>
          </a:p>
        </p:txBody>
      </p:sp>
      <p:sp>
        <p:nvSpPr>
          <p:cNvPr id="5" name="4 Marcador de pie de página"/>
          <p:cNvSpPr>
            <a:spLocks noGrp="1"/>
          </p:cNvSpPr>
          <p:nvPr>
            <p:ph type="ftr" sz="quarter" idx="11"/>
          </p:nvPr>
        </p:nvSpPr>
        <p:spPr/>
        <p:txBody>
          <a:bodyPr/>
          <a:lstStyle/>
          <a:p>
            <a:endParaRPr lang="es-CL" dirty="0"/>
          </a:p>
        </p:txBody>
      </p:sp>
      <p:sp>
        <p:nvSpPr>
          <p:cNvPr id="6" name="5 Marcador de número de diapositiva"/>
          <p:cNvSpPr>
            <a:spLocks noGrp="1"/>
          </p:cNvSpPr>
          <p:nvPr>
            <p:ph type="sldNum" sz="quarter" idx="12"/>
          </p:nvPr>
        </p:nvSpPr>
        <p:spPr/>
        <p:txBody>
          <a:bodyPr/>
          <a:lstStyle/>
          <a:p>
            <a:fld id="{83FD1BBD-F193-4E48-B418-75BBC48222C2}" type="slidenum">
              <a:rPr lang="es-CL" smtClean="0"/>
              <a:t>‹Nr.›</a:t>
            </a:fld>
            <a:endParaRPr lang="es-CL" dirty="0"/>
          </a:p>
        </p:txBody>
      </p:sp>
    </p:spTree>
    <p:extLst>
      <p:ext uri="{BB962C8B-B14F-4D97-AF65-F5344CB8AC3E}">
        <p14:creationId xmlns:p14="http://schemas.microsoft.com/office/powerpoint/2010/main" val="167157817"/>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1"/>
            <a:ext cx="7772400" cy="1362075"/>
          </a:xfrm>
        </p:spPr>
        <p:txBody>
          <a:bodyPr anchor="t"/>
          <a:lstStyle>
            <a:lvl1pPr algn="l">
              <a:defRPr sz="4000" b="1" cap="all"/>
            </a:lvl1p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4AC566D2-D514-4E35-A30B-7E9E16AFB00B}" type="datetime1">
              <a:rPr lang="es-CL" smtClean="0"/>
              <a:t>16-11-16</a:t>
            </a:fld>
            <a:endParaRPr lang="es-CL" dirty="0"/>
          </a:p>
        </p:txBody>
      </p:sp>
      <p:sp>
        <p:nvSpPr>
          <p:cNvPr id="5" name="4 Marcador de pie de página"/>
          <p:cNvSpPr>
            <a:spLocks noGrp="1"/>
          </p:cNvSpPr>
          <p:nvPr>
            <p:ph type="ftr" sz="quarter" idx="11"/>
          </p:nvPr>
        </p:nvSpPr>
        <p:spPr/>
        <p:txBody>
          <a:bodyPr/>
          <a:lstStyle/>
          <a:p>
            <a:endParaRPr lang="es-CL" dirty="0"/>
          </a:p>
        </p:txBody>
      </p:sp>
      <p:sp>
        <p:nvSpPr>
          <p:cNvPr id="6" name="5 Marcador de número de diapositiva"/>
          <p:cNvSpPr>
            <a:spLocks noGrp="1"/>
          </p:cNvSpPr>
          <p:nvPr>
            <p:ph type="sldNum" sz="quarter" idx="12"/>
          </p:nvPr>
        </p:nvSpPr>
        <p:spPr/>
        <p:txBody>
          <a:bodyPr/>
          <a:lstStyle/>
          <a:p>
            <a:fld id="{83FD1BBD-F193-4E48-B418-75BBC48222C2}" type="slidenum">
              <a:rPr lang="es-CL" smtClean="0"/>
              <a:t>‹Nr.›</a:t>
            </a:fld>
            <a:endParaRPr lang="es-CL" dirty="0"/>
          </a:p>
        </p:txBody>
      </p:sp>
    </p:spTree>
    <p:extLst>
      <p:ext uri="{BB962C8B-B14F-4D97-AF65-F5344CB8AC3E}">
        <p14:creationId xmlns:p14="http://schemas.microsoft.com/office/powerpoint/2010/main" val="1349980214"/>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contenido"/>
          <p:cNvSpPr>
            <a:spLocks noGrp="1"/>
          </p:cNvSpPr>
          <p:nvPr>
            <p:ph sz="half" idx="1"/>
          </p:nvPr>
        </p:nvSpPr>
        <p:spPr>
          <a:xfrm>
            <a:off x="457200" y="1200151"/>
            <a:ext cx="4038600" cy="3394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contenido"/>
          <p:cNvSpPr>
            <a:spLocks noGrp="1"/>
          </p:cNvSpPr>
          <p:nvPr>
            <p:ph sz="half" idx="2"/>
          </p:nvPr>
        </p:nvSpPr>
        <p:spPr>
          <a:xfrm>
            <a:off x="4648200" y="1200151"/>
            <a:ext cx="4038600" cy="3394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4 Marcador de fecha"/>
          <p:cNvSpPr>
            <a:spLocks noGrp="1"/>
          </p:cNvSpPr>
          <p:nvPr>
            <p:ph type="dt" sz="half" idx="10"/>
          </p:nvPr>
        </p:nvSpPr>
        <p:spPr/>
        <p:txBody>
          <a:bodyPr/>
          <a:lstStyle/>
          <a:p>
            <a:fld id="{0FE38687-8A49-4151-9F35-78D817564D9A}" type="datetime1">
              <a:rPr lang="es-CL" smtClean="0"/>
              <a:t>16-11-16</a:t>
            </a:fld>
            <a:endParaRPr lang="es-CL" dirty="0"/>
          </a:p>
        </p:txBody>
      </p:sp>
      <p:sp>
        <p:nvSpPr>
          <p:cNvPr id="6" name="5 Marcador de pie de página"/>
          <p:cNvSpPr>
            <a:spLocks noGrp="1"/>
          </p:cNvSpPr>
          <p:nvPr>
            <p:ph type="ftr" sz="quarter" idx="11"/>
          </p:nvPr>
        </p:nvSpPr>
        <p:spPr/>
        <p:txBody>
          <a:bodyPr/>
          <a:lstStyle/>
          <a:p>
            <a:endParaRPr lang="es-CL" dirty="0"/>
          </a:p>
        </p:txBody>
      </p:sp>
      <p:sp>
        <p:nvSpPr>
          <p:cNvPr id="7" name="6 Marcador de número de diapositiva"/>
          <p:cNvSpPr>
            <a:spLocks noGrp="1"/>
          </p:cNvSpPr>
          <p:nvPr>
            <p:ph type="sldNum" sz="quarter" idx="12"/>
          </p:nvPr>
        </p:nvSpPr>
        <p:spPr/>
        <p:txBody>
          <a:bodyPr/>
          <a:lstStyle/>
          <a:p>
            <a:fld id="{83FD1BBD-F193-4E48-B418-75BBC48222C2}" type="slidenum">
              <a:rPr lang="es-CL" smtClean="0"/>
              <a:t>‹Nr.›</a:t>
            </a:fld>
            <a:endParaRPr lang="es-CL" dirty="0"/>
          </a:p>
        </p:txBody>
      </p:sp>
    </p:spTree>
    <p:extLst>
      <p:ext uri="{BB962C8B-B14F-4D97-AF65-F5344CB8AC3E}">
        <p14:creationId xmlns:p14="http://schemas.microsoft.com/office/powerpoint/2010/main" val="996429561"/>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9"/>
            <a:ext cx="8229600" cy="1143000"/>
          </a:xfrm>
        </p:spPr>
        <p:txBody>
          <a:bodyPr/>
          <a:lstStyle>
            <a:lvl1pPr>
              <a:defRPr/>
            </a:lvl1p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457200" y="1535113"/>
            <a:ext cx="4040188"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4 Marcador de texto"/>
          <p:cNvSpPr>
            <a:spLocks noGrp="1"/>
          </p:cNvSpPr>
          <p:nvPr>
            <p:ph type="body" sz="quarter" idx="3"/>
          </p:nvPr>
        </p:nvSpPr>
        <p:spPr>
          <a:xfrm>
            <a:off x="4645027" y="1535113"/>
            <a:ext cx="4041775"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7" name="6 Marcador de fecha"/>
          <p:cNvSpPr>
            <a:spLocks noGrp="1"/>
          </p:cNvSpPr>
          <p:nvPr>
            <p:ph type="dt" sz="half" idx="10"/>
          </p:nvPr>
        </p:nvSpPr>
        <p:spPr/>
        <p:txBody>
          <a:bodyPr/>
          <a:lstStyle/>
          <a:p>
            <a:fld id="{8E6C1A50-564D-4BB0-8092-EC62099C6454}" type="datetime1">
              <a:rPr lang="es-CL" smtClean="0"/>
              <a:t>16-11-16</a:t>
            </a:fld>
            <a:endParaRPr lang="es-CL" dirty="0"/>
          </a:p>
        </p:txBody>
      </p:sp>
      <p:sp>
        <p:nvSpPr>
          <p:cNvPr id="8" name="7 Marcador de pie de página"/>
          <p:cNvSpPr>
            <a:spLocks noGrp="1"/>
          </p:cNvSpPr>
          <p:nvPr>
            <p:ph type="ftr" sz="quarter" idx="11"/>
          </p:nvPr>
        </p:nvSpPr>
        <p:spPr/>
        <p:txBody>
          <a:bodyPr/>
          <a:lstStyle/>
          <a:p>
            <a:endParaRPr lang="es-CL" dirty="0"/>
          </a:p>
        </p:txBody>
      </p:sp>
      <p:sp>
        <p:nvSpPr>
          <p:cNvPr id="9" name="8 Marcador de número de diapositiva"/>
          <p:cNvSpPr>
            <a:spLocks noGrp="1"/>
          </p:cNvSpPr>
          <p:nvPr>
            <p:ph type="sldNum" sz="quarter" idx="12"/>
          </p:nvPr>
        </p:nvSpPr>
        <p:spPr/>
        <p:txBody>
          <a:bodyPr/>
          <a:lstStyle/>
          <a:p>
            <a:fld id="{83FD1BBD-F193-4E48-B418-75BBC48222C2}" type="slidenum">
              <a:rPr lang="es-CL" smtClean="0"/>
              <a:t>‹Nr.›</a:t>
            </a:fld>
            <a:endParaRPr lang="es-CL" dirty="0"/>
          </a:p>
        </p:txBody>
      </p:sp>
    </p:spTree>
    <p:extLst>
      <p:ext uri="{BB962C8B-B14F-4D97-AF65-F5344CB8AC3E}">
        <p14:creationId xmlns:p14="http://schemas.microsoft.com/office/powerpoint/2010/main" val="365972264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fecha"/>
          <p:cNvSpPr>
            <a:spLocks noGrp="1"/>
          </p:cNvSpPr>
          <p:nvPr>
            <p:ph type="dt" sz="half" idx="10"/>
          </p:nvPr>
        </p:nvSpPr>
        <p:spPr/>
        <p:txBody>
          <a:bodyPr/>
          <a:lstStyle/>
          <a:p>
            <a:fld id="{43F1261C-047A-4BF7-84E7-8BDA5088D864}" type="datetime1">
              <a:rPr lang="es-CL" smtClean="0"/>
              <a:t>16-11-16</a:t>
            </a:fld>
            <a:endParaRPr lang="es-CL" dirty="0"/>
          </a:p>
        </p:txBody>
      </p:sp>
      <p:sp>
        <p:nvSpPr>
          <p:cNvPr id="4" name="3 Marcador de pie de página"/>
          <p:cNvSpPr>
            <a:spLocks noGrp="1"/>
          </p:cNvSpPr>
          <p:nvPr>
            <p:ph type="ftr" sz="quarter" idx="11"/>
          </p:nvPr>
        </p:nvSpPr>
        <p:spPr/>
        <p:txBody>
          <a:bodyPr/>
          <a:lstStyle/>
          <a:p>
            <a:endParaRPr lang="es-CL" dirty="0"/>
          </a:p>
        </p:txBody>
      </p:sp>
      <p:sp>
        <p:nvSpPr>
          <p:cNvPr id="5" name="4 Marcador de número de diapositiva"/>
          <p:cNvSpPr>
            <a:spLocks noGrp="1"/>
          </p:cNvSpPr>
          <p:nvPr>
            <p:ph type="sldNum" sz="quarter" idx="12"/>
          </p:nvPr>
        </p:nvSpPr>
        <p:spPr/>
        <p:txBody>
          <a:bodyPr/>
          <a:lstStyle/>
          <a:p>
            <a:fld id="{83FD1BBD-F193-4E48-B418-75BBC48222C2}" type="slidenum">
              <a:rPr lang="es-CL" smtClean="0"/>
              <a:t>‹Nr.›</a:t>
            </a:fld>
            <a:endParaRPr lang="es-CL" dirty="0"/>
          </a:p>
        </p:txBody>
      </p:sp>
    </p:spTree>
    <p:extLst>
      <p:ext uri="{BB962C8B-B14F-4D97-AF65-F5344CB8AC3E}">
        <p14:creationId xmlns:p14="http://schemas.microsoft.com/office/powerpoint/2010/main" val="1146418258"/>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29FD1AAD-B6FC-4B11-924D-75009F4CE149}" type="datetime1">
              <a:rPr lang="es-CL" smtClean="0"/>
              <a:t>16-11-16</a:t>
            </a:fld>
            <a:endParaRPr lang="es-CL" dirty="0"/>
          </a:p>
        </p:txBody>
      </p:sp>
      <p:sp>
        <p:nvSpPr>
          <p:cNvPr id="3" name="2 Marcador de pie de página"/>
          <p:cNvSpPr>
            <a:spLocks noGrp="1"/>
          </p:cNvSpPr>
          <p:nvPr>
            <p:ph type="ftr" sz="quarter" idx="11"/>
          </p:nvPr>
        </p:nvSpPr>
        <p:spPr/>
        <p:txBody>
          <a:bodyPr/>
          <a:lstStyle/>
          <a:p>
            <a:endParaRPr lang="es-CL" dirty="0"/>
          </a:p>
        </p:txBody>
      </p:sp>
      <p:sp>
        <p:nvSpPr>
          <p:cNvPr id="4" name="3 Marcador de número de diapositiva"/>
          <p:cNvSpPr>
            <a:spLocks noGrp="1"/>
          </p:cNvSpPr>
          <p:nvPr>
            <p:ph type="sldNum" sz="quarter" idx="12"/>
          </p:nvPr>
        </p:nvSpPr>
        <p:spPr/>
        <p:txBody>
          <a:bodyPr/>
          <a:lstStyle/>
          <a:p>
            <a:fld id="{83FD1BBD-F193-4E48-B418-75BBC48222C2}" type="slidenum">
              <a:rPr lang="es-CL" smtClean="0"/>
              <a:t>‹Nr.›</a:t>
            </a:fld>
            <a:endParaRPr lang="es-CL" dirty="0"/>
          </a:p>
        </p:txBody>
      </p:sp>
    </p:spTree>
    <p:extLst>
      <p:ext uri="{BB962C8B-B14F-4D97-AF65-F5344CB8AC3E}">
        <p14:creationId xmlns:p14="http://schemas.microsoft.com/office/powerpoint/2010/main" val="2930848797"/>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2" y="273049"/>
            <a:ext cx="3008313" cy="1162051"/>
          </a:xfrm>
        </p:spPr>
        <p:txBody>
          <a:bodyPr anchor="b"/>
          <a:lstStyle>
            <a:lvl1pPr algn="l">
              <a:defRPr sz="2000" b="1"/>
            </a:lvl1pPr>
          </a:lstStyle>
          <a:p>
            <a:r>
              <a:rPr lang="es-ES" smtClean="0"/>
              <a:t>Haga clic para modificar el estilo de título del patrón</a:t>
            </a:r>
            <a:endParaRPr lang="es-CL"/>
          </a:p>
        </p:txBody>
      </p:sp>
      <p:sp>
        <p:nvSpPr>
          <p:cNvPr id="3" name="2 Marcador de contenido"/>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texto"/>
          <p:cNvSpPr>
            <a:spLocks noGrp="1"/>
          </p:cNvSpPr>
          <p:nvPr>
            <p:ph type="body" sz="half" idx="2"/>
          </p:nvPr>
        </p:nvSpPr>
        <p:spPr>
          <a:xfrm>
            <a:off x="457202"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EDE4C7B8-F943-41CC-A5A6-899F6FDAFC3A}" type="datetime1">
              <a:rPr lang="es-CL" smtClean="0"/>
              <a:t>16-11-16</a:t>
            </a:fld>
            <a:endParaRPr lang="es-CL" dirty="0"/>
          </a:p>
        </p:txBody>
      </p:sp>
      <p:sp>
        <p:nvSpPr>
          <p:cNvPr id="6" name="5 Marcador de pie de página"/>
          <p:cNvSpPr>
            <a:spLocks noGrp="1"/>
          </p:cNvSpPr>
          <p:nvPr>
            <p:ph type="ftr" sz="quarter" idx="11"/>
          </p:nvPr>
        </p:nvSpPr>
        <p:spPr/>
        <p:txBody>
          <a:bodyPr/>
          <a:lstStyle/>
          <a:p>
            <a:endParaRPr lang="es-CL" dirty="0"/>
          </a:p>
        </p:txBody>
      </p:sp>
      <p:sp>
        <p:nvSpPr>
          <p:cNvPr id="7" name="6 Marcador de número de diapositiva"/>
          <p:cNvSpPr>
            <a:spLocks noGrp="1"/>
          </p:cNvSpPr>
          <p:nvPr>
            <p:ph type="sldNum" sz="quarter" idx="12"/>
          </p:nvPr>
        </p:nvSpPr>
        <p:spPr/>
        <p:txBody>
          <a:bodyPr/>
          <a:lstStyle/>
          <a:p>
            <a:fld id="{83FD1BBD-F193-4E48-B418-75BBC48222C2}" type="slidenum">
              <a:rPr lang="es-CL" smtClean="0"/>
              <a:t>‹Nr.›</a:t>
            </a:fld>
            <a:endParaRPr lang="es-CL" dirty="0"/>
          </a:p>
        </p:txBody>
      </p:sp>
    </p:spTree>
    <p:extLst>
      <p:ext uri="{BB962C8B-B14F-4D97-AF65-F5344CB8AC3E}">
        <p14:creationId xmlns:p14="http://schemas.microsoft.com/office/powerpoint/2010/main" val="3188392037"/>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9"/>
          </a:xfrm>
        </p:spPr>
        <p:txBody>
          <a:bodyPr anchor="b"/>
          <a:lstStyle>
            <a:lvl1pPr algn="l">
              <a:defRPr sz="2000" b="1"/>
            </a:lvl1pPr>
          </a:lstStyle>
          <a:p>
            <a:r>
              <a:rPr lang="es-ES" smtClean="0"/>
              <a:t>Haga clic para modificar el estilo de título del patrón</a:t>
            </a:r>
            <a:endParaRPr lang="es-CL"/>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L" dirty="0"/>
          </a:p>
        </p:txBody>
      </p:sp>
      <p:sp>
        <p:nvSpPr>
          <p:cNvPr id="4" name="3 Marcador de texto"/>
          <p:cNvSpPr>
            <a:spLocks noGrp="1"/>
          </p:cNvSpPr>
          <p:nvPr>
            <p:ph type="body" sz="half" idx="2"/>
          </p:nvPr>
        </p:nvSpPr>
        <p:spPr>
          <a:xfrm>
            <a:off x="1792288" y="5367338"/>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17FB580F-F747-4BD9-B99B-5D53802B50CC}" type="datetime1">
              <a:rPr lang="es-CL" smtClean="0"/>
              <a:t>16-11-16</a:t>
            </a:fld>
            <a:endParaRPr lang="es-CL" dirty="0"/>
          </a:p>
        </p:txBody>
      </p:sp>
      <p:sp>
        <p:nvSpPr>
          <p:cNvPr id="6" name="5 Marcador de pie de página"/>
          <p:cNvSpPr>
            <a:spLocks noGrp="1"/>
          </p:cNvSpPr>
          <p:nvPr>
            <p:ph type="ftr" sz="quarter" idx="11"/>
          </p:nvPr>
        </p:nvSpPr>
        <p:spPr/>
        <p:txBody>
          <a:bodyPr/>
          <a:lstStyle/>
          <a:p>
            <a:endParaRPr lang="es-CL" dirty="0"/>
          </a:p>
        </p:txBody>
      </p:sp>
      <p:sp>
        <p:nvSpPr>
          <p:cNvPr id="7" name="6 Marcador de número de diapositiva"/>
          <p:cNvSpPr>
            <a:spLocks noGrp="1"/>
          </p:cNvSpPr>
          <p:nvPr>
            <p:ph type="sldNum" sz="quarter" idx="12"/>
          </p:nvPr>
        </p:nvSpPr>
        <p:spPr/>
        <p:txBody>
          <a:bodyPr/>
          <a:lstStyle/>
          <a:p>
            <a:fld id="{83FD1BBD-F193-4E48-B418-75BBC48222C2}" type="slidenum">
              <a:rPr lang="es-CL" smtClean="0"/>
              <a:t>‹Nr.›</a:t>
            </a:fld>
            <a:endParaRPr lang="es-CL" dirty="0"/>
          </a:p>
        </p:txBody>
      </p:sp>
    </p:spTree>
    <p:extLst>
      <p:ext uri="{BB962C8B-B14F-4D97-AF65-F5344CB8AC3E}">
        <p14:creationId xmlns:p14="http://schemas.microsoft.com/office/powerpoint/2010/main" val="232420934"/>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9"/>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2"/>
          </p:nvPr>
        </p:nvSpPr>
        <p:spPr>
          <a:xfrm>
            <a:off x="457200" y="6356351"/>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A61295C-CCE0-4C08-8CB6-3C751118C9A8}" type="datetime1">
              <a:rPr lang="es-CL" smtClean="0"/>
              <a:t>16-11-16</a:t>
            </a:fld>
            <a:endParaRPr lang="es-CL" dirty="0"/>
          </a:p>
        </p:txBody>
      </p:sp>
      <p:sp>
        <p:nvSpPr>
          <p:cNvPr id="5" name="4 Marcador de pie de página"/>
          <p:cNvSpPr>
            <a:spLocks noGrp="1"/>
          </p:cNvSpPr>
          <p:nvPr>
            <p:ph type="ftr" sz="quarter" idx="3"/>
          </p:nvPr>
        </p:nvSpPr>
        <p:spPr>
          <a:xfrm>
            <a:off x="3124200" y="6356351"/>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L" dirty="0"/>
          </a:p>
        </p:txBody>
      </p:sp>
      <p:sp>
        <p:nvSpPr>
          <p:cNvPr id="6" name="5 Marcador de número de diapositiva"/>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3FD1BBD-F193-4E48-B418-75BBC48222C2}" type="slidenum">
              <a:rPr lang="es-CL" smtClean="0"/>
              <a:t>‹Nr.›</a:t>
            </a:fld>
            <a:endParaRPr lang="es-CL" dirty="0"/>
          </a:p>
        </p:txBody>
      </p:sp>
    </p:spTree>
    <p:extLst>
      <p:ext uri="{BB962C8B-B14F-4D97-AF65-F5344CB8AC3E}">
        <p14:creationId xmlns:p14="http://schemas.microsoft.com/office/powerpoint/2010/main" val="278114769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jpg"/></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1.xml"/><Relationship Id="rId2" Type="http://schemas.openxmlformats.org/officeDocument/2006/relationships/image" Target="../media/image2.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2.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2000" b="-2000"/>
          </a:stretch>
        </a:blipFill>
        <a:effectLst/>
      </p:bgPr>
    </p:bg>
    <p:spTree>
      <p:nvGrpSpPr>
        <p:cNvPr id="1" name=""/>
        <p:cNvGrpSpPr/>
        <p:nvPr/>
      </p:nvGrpSpPr>
      <p:grpSpPr>
        <a:xfrm>
          <a:off x="0" y="0"/>
          <a:ext cx="0" cy="0"/>
          <a:chOff x="0" y="0"/>
          <a:chExt cx="0" cy="0"/>
        </a:xfrm>
      </p:grpSpPr>
      <p:sp>
        <p:nvSpPr>
          <p:cNvPr id="2" name="1 Título"/>
          <p:cNvSpPr>
            <a:spLocks noGrp="1"/>
          </p:cNvSpPr>
          <p:nvPr>
            <p:ph type="ctrTitle"/>
          </p:nvPr>
        </p:nvSpPr>
        <p:spPr>
          <a:xfrm>
            <a:off x="0" y="806847"/>
            <a:ext cx="9144000" cy="1470025"/>
          </a:xfrm>
          <a:solidFill>
            <a:schemeClr val="tx1">
              <a:lumMod val="65000"/>
              <a:lumOff val="35000"/>
            </a:schemeClr>
          </a:solidFill>
        </p:spPr>
        <p:txBody>
          <a:bodyPr>
            <a:normAutofit/>
          </a:bodyPr>
          <a:lstStyle/>
          <a:p>
            <a:r>
              <a:rPr lang="es-ES" dirty="0">
                <a:solidFill>
                  <a:schemeClr val="bg1"/>
                </a:solidFill>
              </a:rPr>
              <a:t>Formalismo y </a:t>
            </a:r>
            <a:r>
              <a:rPr lang="es-ES" dirty="0" smtClean="0">
                <a:solidFill>
                  <a:schemeClr val="bg1"/>
                </a:solidFill>
              </a:rPr>
              <a:t>activismo judicial</a:t>
            </a:r>
            <a:r>
              <a:rPr lang="es-ES" dirty="0" smtClean="0">
                <a:solidFill>
                  <a:schemeClr val="bg1"/>
                </a:solidFill>
              </a:rPr>
              <a:t> </a:t>
            </a:r>
            <a:br>
              <a:rPr lang="es-ES" dirty="0" smtClean="0">
                <a:solidFill>
                  <a:schemeClr val="bg1"/>
                </a:solidFill>
              </a:rPr>
            </a:br>
            <a:r>
              <a:rPr lang="es-ES" dirty="0" smtClean="0">
                <a:solidFill>
                  <a:schemeClr val="bg1"/>
                </a:solidFill>
              </a:rPr>
              <a:t>(</a:t>
            </a:r>
            <a:r>
              <a:rPr lang="es-ES" dirty="0">
                <a:solidFill>
                  <a:schemeClr val="bg1"/>
                </a:solidFill>
              </a:rPr>
              <a:t>en la argumentación constitucional).</a:t>
            </a:r>
          </a:p>
        </p:txBody>
      </p:sp>
      <p:sp>
        <p:nvSpPr>
          <p:cNvPr id="3" name="2 Subtítulo"/>
          <p:cNvSpPr>
            <a:spLocks noGrp="1"/>
          </p:cNvSpPr>
          <p:nvPr>
            <p:ph type="subTitle" idx="1"/>
          </p:nvPr>
        </p:nvSpPr>
        <p:spPr>
          <a:xfrm>
            <a:off x="2339752" y="5685251"/>
            <a:ext cx="4064496" cy="768085"/>
          </a:xfrm>
          <a:solidFill>
            <a:schemeClr val="tx1"/>
          </a:solidFill>
        </p:spPr>
        <p:txBody>
          <a:bodyPr anchor="ctr">
            <a:normAutofit/>
          </a:bodyPr>
          <a:lstStyle/>
          <a:p>
            <a:r>
              <a:rPr lang="es-CL" sz="2400" b="1" dirty="0" smtClean="0">
                <a:solidFill>
                  <a:schemeClr val="bg1"/>
                </a:solidFill>
              </a:rPr>
              <a:t>José Julio León</a:t>
            </a:r>
            <a:endParaRPr lang="es-CL" sz="2400" b="1" dirty="0">
              <a:solidFill>
                <a:schemeClr val="bg1"/>
              </a:solidFill>
            </a:endParaRPr>
          </a:p>
        </p:txBody>
      </p:sp>
      <p:sp>
        <p:nvSpPr>
          <p:cNvPr id="4" name="3 Marcador de número de diapositiva"/>
          <p:cNvSpPr>
            <a:spLocks noGrp="1"/>
          </p:cNvSpPr>
          <p:nvPr>
            <p:ph type="sldNum" sz="quarter" idx="12"/>
          </p:nvPr>
        </p:nvSpPr>
        <p:spPr>
          <a:xfrm>
            <a:off x="251520" y="6309320"/>
            <a:ext cx="477416" cy="365125"/>
          </a:xfrm>
        </p:spPr>
        <p:txBody>
          <a:bodyPr/>
          <a:lstStyle/>
          <a:p>
            <a:fld id="{83FD1BBD-F193-4E48-B418-75BBC48222C2}" type="slidenum">
              <a:rPr lang="es-CL" sz="2400" b="1" smtClean="0">
                <a:solidFill>
                  <a:schemeClr val="bg1"/>
                </a:solidFill>
              </a:rPr>
              <a:t>1</a:t>
            </a:fld>
            <a:endParaRPr lang="es-CL" sz="2400" b="1" dirty="0">
              <a:solidFill>
                <a:schemeClr val="bg1"/>
              </a:solidFill>
            </a:endParaRPr>
          </a:p>
        </p:txBody>
      </p:sp>
    </p:spTree>
    <p:extLst>
      <p:ext uri="{BB962C8B-B14F-4D97-AF65-F5344CB8AC3E}">
        <p14:creationId xmlns:p14="http://schemas.microsoft.com/office/powerpoint/2010/main" val="2240718386"/>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2000" b="-2000"/>
          </a:stretch>
        </a:blipFill>
        <a:effectLst/>
      </p:bgPr>
    </p:bg>
    <p:spTree>
      <p:nvGrpSpPr>
        <p:cNvPr id="1" name=""/>
        <p:cNvGrpSpPr/>
        <p:nvPr/>
      </p:nvGrpSpPr>
      <p:grpSpPr>
        <a:xfrm>
          <a:off x="0" y="0"/>
          <a:ext cx="0" cy="0"/>
          <a:chOff x="0" y="0"/>
          <a:chExt cx="0" cy="0"/>
        </a:xfrm>
      </p:grpSpPr>
      <p:sp>
        <p:nvSpPr>
          <p:cNvPr id="4" name="3 Título"/>
          <p:cNvSpPr>
            <a:spLocks noGrp="1"/>
          </p:cNvSpPr>
          <p:nvPr>
            <p:ph type="ctrTitle"/>
          </p:nvPr>
        </p:nvSpPr>
        <p:spPr>
          <a:xfrm>
            <a:off x="179512" y="44624"/>
            <a:ext cx="8784976" cy="720079"/>
          </a:xfrm>
        </p:spPr>
        <p:txBody>
          <a:bodyPr>
            <a:noAutofit/>
          </a:bodyPr>
          <a:lstStyle/>
          <a:p>
            <a:r>
              <a:rPr lang="es-ES_tradnl" sz="3600" dirty="0" smtClean="0">
                <a:solidFill>
                  <a:srgbClr val="000000"/>
                </a:solidFill>
              </a:rPr>
              <a:t>Activismo y </a:t>
            </a:r>
            <a:r>
              <a:rPr lang="es-ES_tradnl" sz="3600" dirty="0" smtClean="0">
                <a:solidFill>
                  <a:srgbClr val="000000"/>
                </a:solidFill>
              </a:rPr>
              <a:t>formalismo</a:t>
            </a:r>
            <a:endParaRPr lang="es-CL" sz="3600" b="1" dirty="0">
              <a:solidFill>
                <a:srgbClr val="000000"/>
              </a:solidFill>
              <a:latin typeface="Constantia" panose="02030602050306030303" pitchFamily="18" charset="0"/>
              <a:ea typeface="Malgun Gothic" panose="020B0503020000020004" pitchFamily="34" charset="-127"/>
              <a:cs typeface="Calibri" panose="020F0502020204030204" pitchFamily="34" charset="0"/>
            </a:endParaRPr>
          </a:p>
        </p:txBody>
      </p:sp>
      <p:sp>
        <p:nvSpPr>
          <p:cNvPr id="5" name="4 Subtítulo"/>
          <p:cNvSpPr>
            <a:spLocks noGrp="1"/>
          </p:cNvSpPr>
          <p:nvPr>
            <p:ph type="subTitle" idx="1"/>
          </p:nvPr>
        </p:nvSpPr>
        <p:spPr>
          <a:xfrm>
            <a:off x="179512" y="692696"/>
            <a:ext cx="8856984" cy="5400600"/>
          </a:xfrm>
        </p:spPr>
        <p:txBody>
          <a:bodyPr>
            <a:noAutofit/>
          </a:bodyPr>
          <a:lstStyle/>
          <a:p>
            <a:pPr marL="342900" indent="-342900" algn="just">
              <a:buFontTx/>
              <a:buChar char="-"/>
            </a:pPr>
            <a:r>
              <a:rPr lang="es-ES_tradnl" sz="2200" dirty="0">
                <a:solidFill>
                  <a:srgbClr val="000000"/>
                </a:solidFill>
              </a:rPr>
              <a:t>E</a:t>
            </a:r>
            <a:r>
              <a:rPr lang="nl-NL" sz="2200" dirty="0">
                <a:solidFill>
                  <a:srgbClr val="000000"/>
                </a:solidFill>
              </a:rPr>
              <a:t>l </a:t>
            </a:r>
            <a:r>
              <a:rPr lang="nl-NL" sz="2200" dirty="0" err="1">
                <a:solidFill>
                  <a:srgbClr val="000000"/>
                </a:solidFill>
              </a:rPr>
              <a:t>trabajo</a:t>
            </a:r>
            <a:r>
              <a:rPr lang="nl-NL" sz="2200" dirty="0">
                <a:solidFill>
                  <a:srgbClr val="000000"/>
                </a:solidFill>
              </a:rPr>
              <a:t> de García y Verdugo (2013) –que </a:t>
            </a:r>
            <a:r>
              <a:rPr lang="nl-NL" sz="2200" dirty="0" err="1">
                <a:solidFill>
                  <a:srgbClr val="000000"/>
                </a:solidFill>
              </a:rPr>
              <a:t>parte</a:t>
            </a:r>
            <a:r>
              <a:rPr lang="nl-NL" sz="2200" dirty="0">
                <a:solidFill>
                  <a:srgbClr val="000000"/>
                </a:solidFill>
              </a:rPr>
              <a:t> del </a:t>
            </a:r>
            <a:r>
              <a:rPr lang="nl-NL" sz="2200" dirty="0" err="1">
                <a:solidFill>
                  <a:srgbClr val="000000"/>
                </a:solidFill>
              </a:rPr>
              <a:t>análisis</a:t>
            </a:r>
            <a:r>
              <a:rPr lang="nl-NL" sz="2200" dirty="0">
                <a:solidFill>
                  <a:srgbClr val="000000"/>
                </a:solidFill>
              </a:rPr>
              <a:t> de </a:t>
            </a:r>
            <a:r>
              <a:rPr lang="nl-NL" sz="2200" dirty="0" err="1">
                <a:solidFill>
                  <a:srgbClr val="000000"/>
                </a:solidFill>
              </a:rPr>
              <a:t>un</a:t>
            </a:r>
            <a:r>
              <a:rPr lang="nl-NL" sz="2200" dirty="0">
                <a:solidFill>
                  <a:srgbClr val="000000"/>
                </a:solidFill>
              </a:rPr>
              <a:t> “voto de </a:t>
            </a:r>
            <a:r>
              <a:rPr lang="nl-NL" sz="2200" dirty="0" err="1">
                <a:solidFill>
                  <a:srgbClr val="000000"/>
                </a:solidFill>
              </a:rPr>
              <a:t>minoría</a:t>
            </a:r>
            <a:r>
              <a:rPr lang="nl-NL" sz="2200" dirty="0">
                <a:solidFill>
                  <a:srgbClr val="000000"/>
                </a:solidFill>
              </a:rPr>
              <a:t>” y </a:t>
            </a:r>
            <a:r>
              <a:rPr lang="nl-NL" sz="2200" dirty="0" err="1">
                <a:solidFill>
                  <a:srgbClr val="000000"/>
                </a:solidFill>
              </a:rPr>
              <a:t>una</a:t>
            </a:r>
            <a:r>
              <a:rPr lang="nl-NL" sz="2200" dirty="0">
                <a:solidFill>
                  <a:srgbClr val="000000"/>
                </a:solidFill>
              </a:rPr>
              <a:t> serie no </a:t>
            </a:r>
            <a:r>
              <a:rPr lang="nl-NL" sz="2200" dirty="0" err="1">
                <a:solidFill>
                  <a:srgbClr val="000000"/>
                </a:solidFill>
              </a:rPr>
              <a:t>sistemática</a:t>
            </a:r>
            <a:r>
              <a:rPr lang="nl-NL" sz="2200" dirty="0">
                <a:solidFill>
                  <a:srgbClr val="000000"/>
                </a:solidFill>
              </a:rPr>
              <a:t> de </a:t>
            </a:r>
            <a:r>
              <a:rPr lang="nl-NL" sz="2200" dirty="0" err="1">
                <a:solidFill>
                  <a:srgbClr val="000000"/>
                </a:solidFill>
              </a:rPr>
              <a:t>fallos</a:t>
            </a:r>
            <a:r>
              <a:rPr lang="nl-NL" sz="2200" dirty="0">
                <a:solidFill>
                  <a:srgbClr val="000000"/>
                </a:solidFill>
              </a:rPr>
              <a:t> que </a:t>
            </a:r>
            <a:r>
              <a:rPr lang="nl-NL" sz="2200" dirty="0" err="1">
                <a:solidFill>
                  <a:srgbClr val="000000"/>
                </a:solidFill>
              </a:rPr>
              <a:t>cumplirían</a:t>
            </a:r>
            <a:r>
              <a:rPr lang="nl-NL" sz="2200" dirty="0">
                <a:solidFill>
                  <a:srgbClr val="000000"/>
                </a:solidFill>
              </a:rPr>
              <a:t>, </a:t>
            </a:r>
            <a:r>
              <a:rPr lang="nl-NL" sz="2200" dirty="0" err="1">
                <a:solidFill>
                  <a:srgbClr val="000000"/>
                </a:solidFill>
              </a:rPr>
              <a:t>más</a:t>
            </a:r>
            <a:r>
              <a:rPr lang="nl-NL" sz="2200" dirty="0">
                <a:solidFill>
                  <a:srgbClr val="000000"/>
                </a:solidFill>
              </a:rPr>
              <a:t> o </a:t>
            </a:r>
            <a:r>
              <a:rPr lang="nl-NL" sz="2200" dirty="0" err="1">
                <a:solidFill>
                  <a:srgbClr val="000000"/>
                </a:solidFill>
              </a:rPr>
              <a:t>menos</a:t>
            </a:r>
            <a:r>
              <a:rPr lang="nl-NL" sz="2200" dirty="0">
                <a:solidFill>
                  <a:srgbClr val="000000"/>
                </a:solidFill>
              </a:rPr>
              <a:t>, las “</a:t>
            </a:r>
            <a:r>
              <a:rPr lang="nl-NL" sz="2200" dirty="0" err="1">
                <a:solidFill>
                  <a:srgbClr val="000000"/>
                </a:solidFill>
              </a:rPr>
              <a:t>luces</a:t>
            </a:r>
            <a:r>
              <a:rPr lang="nl-NL" sz="2200" dirty="0">
                <a:solidFill>
                  <a:srgbClr val="000000"/>
                </a:solidFill>
              </a:rPr>
              <a:t> de </a:t>
            </a:r>
            <a:r>
              <a:rPr lang="nl-NL" sz="2200" dirty="0" err="1">
                <a:solidFill>
                  <a:srgbClr val="000000"/>
                </a:solidFill>
              </a:rPr>
              <a:t>alerta</a:t>
            </a:r>
            <a:r>
              <a:rPr lang="nl-NL" sz="2200" dirty="0">
                <a:solidFill>
                  <a:srgbClr val="000000"/>
                </a:solidFill>
              </a:rPr>
              <a:t>” que </a:t>
            </a:r>
            <a:r>
              <a:rPr lang="nl-NL" sz="2200" dirty="0" err="1">
                <a:solidFill>
                  <a:srgbClr val="000000"/>
                </a:solidFill>
              </a:rPr>
              <a:t>ellos</a:t>
            </a:r>
            <a:r>
              <a:rPr lang="nl-NL" sz="2200" dirty="0">
                <a:solidFill>
                  <a:srgbClr val="000000"/>
                </a:solidFill>
              </a:rPr>
              <a:t> </a:t>
            </a:r>
            <a:r>
              <a:rPr lang="nl-NL" sz="2200" dirty="0" err="1">
                <a:solidFill>
                  <a:srgbClr val="000000"/>
                </a:solidFill>
              </a:rPr>
              <a:t>proponen</a:t>
            </a:r>
            <a:r>
              <a:rPr lang="nl-NL" sz="2200" dirty="0">
                <a:solidFill>
                  <a:srgbClr val="000000"/>
                </a:solidFill>
              </a:rPr>
              <a:t> </a:t>
            </a:r>
            <a:r>
              <a:rPr lang="nl-NL" sz="2200" dirty="0" err="1">
                <a:solidFill>
                  <a:srgbClr val="000000"/>
                </a:solidFill>
              </a:rPr>
              <a:t>como</a:t>
            </a:r>
            <a:r>
              <a:rPr lang="nl-NL" sz="2200" dirty="0">
                <a:solidFill>
                  <a:srgbClr val="000000"/>
                </a:solidFill>
              </a:rPr>
              <a:t> </a:t>
            </a:r>
            <a:r>
              <a:rPr lang="nl-NL" sz="2200" dirty="0" err="1">
                <a:solidFill>
                  <a:srgbClr val="000000"/>
                </a:solidFill>
              </a:rPr>
              <a:t>modelo</a:t>
            </a:r>
            <a:r>
              <a:rPr lang="nl-NL" sz="2200" dirty="0">
                <a:solidFill>
                  <a:srgbClr val="000000"/>
                </a:solidFill>
              </a:rPr>
              <a:t> </a:t>
            </a:r>
            <a:r>
              <a:rPr lang="nl-NL" sz="2200" dirty="0" err="1">
                <a:solidFill>
                  <a:srgbClr val="000000"/>
                </a:solidFill>
              </a:rPr>
              <a:t>teórico</a:t>
            </a:r>
            <a:r>
              <a:rPr lang="nl-NL" sz="2200" dirty="0">
                <a:solidFill>
                  <a:srgbClr val="000000"/>
                </a:solidFill>
              </a:rPr>
              <a:t>- </a:t>
            </a:r>
            <a:r>
              <a:rPr lang="nl-NL" sz="2200" dirty="0" err="1">
                <a:solidFill>
                  <a:srgbClr val="000000"/>
                </a:solidFill>
              </a:rPr>
              <a:t>sugiere</a:t>
            </a:r>
            <a:r>
              <a:rPr lang="nl-NL" sz="2200" dirty="0">
                <a:solidFill>
                  <a:srgbClr val="000000"/>
                </a:solidFill>
              </a:rPr>
              <a:t> los </a:t>
            </a:r>
            <a:r>
              <a:rPr lang="nl-NL" sz="2200" dirty="0" err="1">
                <a:solidFill>
                  <a:srgbClr val="000000"/>
                </a:solidFill>
              </a:rPr>
              <a:t>siguientes</a:t>
            </a:r>
            <a:r>
              <a:rPr lang="nl-NL" sz="2200" dirty="0">
                <a:solidFill>
                  <a:srgbClr val="000000"/>
                </a:solidFill>
              </a:rPr>
              <a:t> </a:t>
            </a:r>
            <a:r>
              <a:rPr lang="nl-NL" sz="2200" dirty="0" err="1">
                <a:solidFill>
                  <a:srgbClr val="000000"/>
                </a:solidFill>
              </a:rPr>
              <a:t>criterios</a:t>
            </a:r>
            <a:r>
              <a:rPr lang="nl-NL" sz="2200" dirty="0">
                <a:solidFill>
                  <a:srgbClr val="000000"/>
                </a:solidFill>
              </a:rPr>
              <a:t> para </a:t>
            </a:r>
            <a:r>
              <a:rPr lang="nl-NL" sz="2200" dirty="0" err="1">
                <a:solidFill>
                  <a:srgbClr val="000000"/>
                </a:solidFill>
              </a:rPr>
              <a:t>detectar</a:t>
            </a:r>
            <a:r>
              <a:rPr lang="nl-NL" sz="2200" dirty="0">
                <a:solidFill>
                  <a:srgbClr val="000000"/>
                </a:solidFill>
              </a:rPr>
              <a:t> </a:t>
            </a:r>
            <a:r>
              <a:rPr lang="nl-NL" sz="2200" dirty="0" err="1">
                <a:solidFill>
                  <a:srgbClr val="000000"/>
                </a:solidFill>
              </a:rPr>
              <a:t>un</a:t>
            </a:r>
            <a:r>
              <a:rPr lang="nl-NL" sz="2200" dirty="0">
                <a:solidFill>
                  <a:srgbClr val="000000"/>
                </a:solidFill>
              </a:rPr>
              <a:t> </a:t>
            </a:r>
            <a:r>
              <a:rPr lang="nl-NL" sz="2200" dirty="0" err="1">
                <a:solidFill>
                  <a:srgbClr val="000000"/>
                </a:solidFill>
              </a:rPr>
              <a:t>juez</a:t>
            </a:r>
            <a:r>
              <a:rPr lang="nl-NL" sz="2200" dirty="0">
                <a:solidFill>
                  <a:srgbClr val="000000"/>
                </a:solidFill>
              </a:rPr>
              <a:t> </a:t>
            </a:r>
            <a:r>
              <a:rPr lang="nl-NL" sz="2200" dirty="0" err="1">
                <a:solidFill>
                  <a:srgbClr val="000000"/>
                </a:solidFill>
              </a:rPr>
              <a:t>activista</a:t>
            </a:r>
            <a:r>
              <a:rPr lang="nl-NL" sz="2200" dirty="0">
                <a:solidFill>
                  <a:srgbClr val="000000"/>
                </a:solidFill>
              </a:rPr>
              <a:t>: </a:t>
            </a:r>
          </a:p>
          <a:p>
            <a:pPr marL="800100" lvl="1" indent="-342900" algn="just">
              <a:buFontTx/>
              <a:buChar char="-"/>
            </a:pPr>
            <a:r>
              <a:rPr lang="nl-NL" sz="2000" dirty="0">
                <a:solidFill>
                  <a:srgbClr val="000000"/>
                </a:solidFill>
              </a:rPr>
              <a:t>que </a:t>
            </a:r>
            <a:r>
              <a:rPr lang="nl-NL" sz="2000" dirty="0" err="1">
                <a:solidFill>
                  <a:srgbClr val="000000"/>
                </a:solidFill>
              </a:rPr>
              <a:t>privilegia</a:t>
            </a:r>
            <a:r>
              <a:rPr lang="nl-NL" sz="2000" dirty="0">
                <a:solidFill>
                  <a:srgbClr val="000000"/>
                </a:solidFill>
              </a:rPr>
              <a:t> </a:t>
            </a:r>
            <a:r>
              <a:rPr lang="nl-NL" sz="2000" dirty="0" err="1">
                <a:solidFill>
                  <a:srgbClr val="000000"/>
                </a:solidFill>
              </a:rPr>
              <a:t>una</a:t>
            </a:r>
            <a:r>
              <a:rPr lang="nl-NL" sz="2000" dirty="0">
                <a:solidFill>
                  <a:srgbClr val="000000"/>
                </a:solidFill>
              </a:rPr>
              <a:t> </a:t>
            </a:r>
            <a:r>
              <a:rPr lang="nl-NL" sz="2000" dirty="0" err="1">
                <a:solidFill>
                  <a:srgbClr val="000000"/>
                </a:solidFill>
              </a:rPr>
              <a:t>argumentación</a:t>
            </a:r>
            <a:r>
              <a:rPr lang="nl-NL" sz="2000" dirty="0">
                <a:solidFill>
                  <a:srgbClr val="000000"/>
                </a:solidFill>
              </a:rPr>
              <a:t> </a:t>
            </a:r>
            <a:r>
              <a:rPr lang="nl-NL" sz="2000" dirty="0" err="1">
                <a:solidFill>
                  <a:srgbClr val="000000"/>
                </a:solidFill>
              </a:rPr>
              <a:t>sustantiva</a:t>
            </a:r>
            <a:r>
              <a:rPr lang="nl-NL" sz="2000" dirty="0">
                <a:solidFill>
                  <a:srgbClr val="000000"/>
                </a:solidFill>
              </a:rPr>
              <a:t> por </a:t>
            </a:r>
            <a:r>
              <a:rPr lang="nl-NL" sz="2000" dirty="0" err="1">
                <a:solidFill>
                  <a:srgbClr val="000000"/>
                </a:solidFill>
              </a:rPr>
              <a:t>sobre</a:t>
            </a:r>
            <a:r>
              <a:rPr lang="nl-NL" sz="2000" dirty="0">
                <a:solidFill>
                  <a:srgbClr val="000000"/>
                </a:solidFill>
              </a:rPr>
              <a:t> la </a:t>
            </a:r>
            <a:r>
              <a:rPr lang="nl-NL" sz="2000" dirty="0" err="1">
                <a:solidFill>
                  <a:srgbClr val="000000"/>
                </a:solidFill>
              </a:rPr>
              <a:t>procedimental</a:t>
            </a:r>
            <a:r>
              <a:rPr lang="nl-NL" sz="2000" dirty="0">
                <a:solidFill>
                  <a:srgbClr val="000000"/>
                </a:solidFill>
              </a:rPr>
              <a:t> y </a:t>
            </a:r>
            <a:r>
              <a:rPr lang="nl-NL" sz="2000" dirty="0" err="1">
                <a:solidFill>
                  <a:srgbClr val="000000"/>
                </a:solidFill>
              </a:rPr>
              <a:t>evita</a:t>
            </a:r>
            <a:r>
              <a:rPr lang="nl-NL" sz="2000" dirty="0">
                <a:solidFill>
                  <a:srgbClr val="000000"/>
                </a:solidFill>
              </a:rPr>
              <a:t> las “</a:t>
            </a:r>
            <a:r>
              <a:rPr lang="nl-NL" sz="2000" dirty="0" err="1">
                <a:solidFill>
                  <a:srgbClr val="000000"/>
                </a:solidFill>
              </a:rPr>
              <a:t>doctrinas</a:t>
            </a:r>
            <a:r>
              <a:rPr lang="nl-NL" sz="2000" dirty="0">
                <a:solidFill>
                  <a:srgbClr val="000000"/>
                </a:solidFill>
              </a:rPr>
              <a:t> </a:t>
            </a:r>
            <a:r>
              <a:rPr lang="nl-NL" sz="2000" dirty="0" err="1">
                <a:solidFill>
                  <a:srgbClr val="000000"/>
                </a:solidFill>
              </a:rPr>
              <a:t>sobre</a:t>
            </a:r>
            <a:r>
              <a:rPr lang="nl-NL" sz="2000" dirty="0">
                <a:solidFill>
                  <a:srgbClr val="000000"/>
                </a:solidFill>
              </a:rPr>
              <a:t> </a:t>
            </a:r>
            <a:r>
              <a:rPr lang="nl-NL" sz="2000" dirty="0" err="1">
                <a:solidFill>
                  <a:srgbClr val="000000"/>
                </a:solidFill>
              </a:rPr>
              <a:t>deferencia</a:t>
            </a:r>
            <a:r>
              <a:rPr lang="nl-NL" sz="2000" dirty="0">
                <a:solidFill>
                  <a:srgbClr val="000000"/>
                </a:solidFill>
              </a:rPr>
              <a:t> a </a:t>
            </a:r>
            <a:r>
              <a:rPr lang="nl-NL" sz="2000" dirty="0" err="1">
                <a:solidFill>
                  <a:srgbClr val="000000"/>
                </a:solidFill>
              </a:rPr>
              <a:t>otros</a:t>
            </a:r>
            <a:r>
              <a:rPr lang="nl-NL" sz="2000" dirty="0">
                <a:solidFill>
                  <a:srgbClr val="000000"/>
                </a:solidFill>
              </a:rPr>
              <a:t> </a:t>
            </a:r>
            <a:r>
              <a:rPr lang="nl-NL" sz="2000" dirty="0" err="1">
                <a:solidFill>
                  <a:srgbClr val="000000"/>
                </a:solidFill>
              </a:rPr>
              <a:t>actores</a:t>
            </a:r>
            <a:r>
              <a:rPr lang="nl-NL" sz="2000" dirty="0">
                <a:solidFill>
                  <a:srgbClr val="000000"/>
                </a:solidFill>
              </a:rPr>
              <a:t> </a:t>
            </a:r>
            <a:r>
              <a:rPr lang="nl-NL" sz="2000" dirty="0" err="1">
                <a:solidFill>
                  <a:srgbClr val="000000"/>
                </a:solidFill>
              </a:rPr>
              <a:t>políticos</a:t>
            </a:r>
            <a:r>
              <a:rPr lang="nl-NL" sz="2000" dirty="0">
                <a:solidFill>
                  <a:srgbClr val="000000"/>
                </a:solidFill>
              </a:rPr>
              <a:t>” (</a:t>
            </a:r>
            <a:r>
              <a:rPr lang="nl-NL" sz="2000" dirty="0" err="1">
                <a:solidFill>
                  <a:srgbClr val="000000"/>
                </a:solidFill>
              </a:rPr>
              <a:t>tomadores</a:t>
            </a:r>
            <a:r>
              <a:rPr lang="nl-NL" sz="2000" dirty="0">
                <a:solidFill>
                  <a:srgbClr val="000000"/>
                </a:solidFill>
              </a:rPr>
              <a:t> de </a:t>
            </a:r>
            <a:r>
              <a:rPr lang="nl-NL" sz="2000" dirty="0" err="1">
                <a:solidFill>
                  <a:srgbClr val="000000"/>
                </a:solidFill>
              </a:rPr>
              <a:t>decisiones</a:t>
            </a:r>
            <a:r>
              <a:rPr lang="nl-NL" sz="2000" dirty="0">
                <a:solidFill>
                  <a:srgbClr val="000000"/>
                </a:solidFill>
              </a:rPr>
              <a:t>); </a:t>
            </a:r>
          </a:p>
          <a:p>
            <a:pPr marL="800100" lvl="1" indent="-342900" algn="just">
              <a:buFontTx/>
              <a:buChar char="-"/>
            </a:pPr>
            <a:r>
              <a:rPr lang="nl-NL" sz="2000" dirty="0">
                <a:solidFill>
                  <a:srgbClr val="000000"/>
                </a:solidFill>
              </a:rPr>
              <a:t>“se </a:t>
            </a:r>
            <a:r>
              <a:rPr lang="nl-NL" sz="2000" dirty="0" err="1">
                <a:solidFill>
                  <a:srgbClr val="000000"/>
                </a:solidFill>
              </a:rPr>
              <a:t>desconocen</a:t>
            </a:r>
            <a:r>
              <a:rPr lang="nl-NL" sz="2000" dirty="0">
                <a:solidFill>
                  <a:srgbClr val="000000"/>
                </a:solidFill>
              </a:rPr>
              <a:t> las </a:t>
            </a:r>
            <a:r>
              <a:rPr lang="nl-NL" sz="2000" dirty="0" err="1">
                <a:solidFill>
                  <a:srgbClr val="000000"/>
                </a:solidFill>
              </a:rPr>
              <a:t>ataduras</a:t>
            </a:r>
            <a:r>
              <a:rPr lang="nl-NL" sz="2000" dirty="0">
                <a:solidFill>
                  <a:srgbClr val="000000"/>
                </a:solidFill>
              </a:rPr>
              <a:t> </a:t>
            </a:r>
            <a:r>
              <a:rPr lang="nl-NL" sz="2000" dirty="0" err="1">
                <a:solidFill>
                  <a:srgbClr val="000000"/>
                </a:solidFill>
              </a:rPr>
              <a:t>interpretativas</a:t>
            </a:r>
            <a:r>
              <a:rPr lang="nl-NL" sz="2000" dirty="0">
                <a:solidFill>
                  <a:srgbClr val="000000"/>
                </a:solidFill>
              </a:rPr>
              <a:t>” (los </a:t>
            </a:r>
            <a:r>
              <a:rPr lang="nl-NL" sz="2000" dirty="0" err="1">
                <a:solidFill>
                  <a:srgbClr val="000000"/>
                </a:solidFill>
              </a:rPr>
              <a:t>jueces</a:t>
            </a:r>
            <a:r>
              <a:rPr lang="nl-NL" sz="2000" dirty="0">
                <a:solidFill>
                  <a:srgbClr val="000000"/>
                </a:solidFill>
              </a:rPr>
              <a:t> se </a:t>
            </a:r>
            <a:r>
              <a:rPr lang="nl-NL" sz="2000" dirty="0" err="1">
                <a:solidFill>
                  <a:srgbClr val="000000"/>
                </a:solidFill>
              </a:rPr>
              <a:t>apartan</a:t>
            </a:r>
            <a:r>
              <a:rPr lang="nl-NL" sz="2000" dirty="0">
                <a:solidFill>
                  <a:srgbClr val="000000"/>
                </a:solidFill>
              </a:rPr>
              <a:t> del </a:t>
            </a:r>
            <a:r>
              <a:rPr lang="nl-NL" sz="2000" dirty="0" err="1">
                <a:solidFill>
                  <a:srgbClr val="000000"/>
                </a:solidFill>
              </a:rPr>
              <a:t>texto</a:t>
            </a:r>
            <a:r>
              <a:rPr lang="nl-NL" sz="2000" dirty="0">
                <a:solidFill>
                  <a:srgbClr val="000000"/>
                </a:solidFill>
              </a:rPr>
              <a:t>, la </a:t>
            </a:r>
            <a:r>
              <a:rPr lang="nl-NL" sz="2000" dirty="0" err="1">
                <a:solidFill>
                  <a:srgbClr val="000000"/>
                </a:solidFill>
              </a:rPr>
              <a:t>estructura</a:t>
            </a:r>
            <a:r>
              <a:rPr lang="nl-NL" sz="2000" dirty="0">
                <a:solidFill>
                  <a:srgbClr val="000000"/>
                </a:solidFill>
              </a:rPr>
              <a:t> y la </a:t>
            </a:r>
            <a:r>
              <a:rPr lang="nl-NL" sz="2000" dirty="0" err="1">
                <a:solidFill>
                  <a:srgbClr val="000000"/>
                </a:solidFill>
              </a:rPr>
              <a:t>historia</a:t>
            </a:r>
            <a:r>
              <a:rPr lang="nl-NL" sz="2000" dirty="0">
                <a:solidFill>
                  <a:srgbClr val="000000"/>
                </a:solidFill>
              </a:rPr>
              <a:t> de la </a:t>
            </a:r>
            <a:r>
              <a:rPr lang="nl-NL" sz="2000" dirty="0" err="1">
                <a:solidFill>
                  <a:srgbClr val="000000"/>
                </a:solidFill>
              </a:rPr>
              <a:t>norma</a:t>
            </a:r>
            <a:r>
              <a:rPr lang="nl-NL" sz="2000" dirty="0">
                <a:solidFill>
                  <a:srgbClr val="000000"/>
                </a:solidFill>
              </a:rPr>
              <a:t> que </a:t>
            </a:r>
            <a:r>
              <a:rPr lang="nl-NL" sz="2000" dirty="0" err="1">
                <a:solidFill>
                  <a:srgbClr val="000000"/>
                </a:solidFill>
              </a:rPr>
              <a:t>interpretan</a:t>
            </a:r>
            <a:r>
              <a:rPr lang="nl-NL" sz="2000" dirty="0">
                <a:solidFill>
                  <a:srgbClr val="000000"/>
                </a:solidFill>
              </a:rPr>
              <a:t>);</a:t>
            </a:r>
          </a:p>
          <a:p>
            <a:pPr marL="800100" lvl="1" indent="-342900" algn="just">
              <a:buFontTx/>
              <a:buChar char="-"/>
            </a:pPr>
            <a:r>
              <a:rPr lang="nl-NL" sz="2000" dirty="0" err="1">
                <a:solidFill>
                  <a:srgbClr val="000000"/>
                </a:solidFill>
              </a:rPr>
              <a:t>pone</a:t>
            </a:r>
            <a:r>
              <a:rPr lang="nl-NL" sz="2000" dirty="0">
                <a:solidFill>
                  <a:srgbClr val="000000"/>
                </a:solidFill>
              </a:rPr>
              <a:t> </a:t>
            </a:r>
            <a:r>
              <a:rPr lang="nl-NL" sz="2000" dirty="0" err="1">
                <a:solidFill>
                  <a:srgbClr val="000000"/>
                </a:solidFill>
              </a:rPr>
              <a:t>menor</a:t>
            </a:r>
            <a:r>
              <a:rPr lang="nl-NL" sz="2000" dirty="0">
                <a:solidFill>
                  <a:srgbClr val="000000"/>
                </a:solidFill>
              </a:rPr>
              <a:t> </a:t>
            </a:r>
            <a:r>
              <a:rPr lang="nl-NL" sz="2000" dirty="0" err="1">
                <a:solidFill>
                  <a:srgbClr val="000000"/>
                </a:solidFill>
              </a:rPr>
              <a:t>énfasis</a:t>
            </a:r>
            <a:r>
              <a:rPr lang="nl-NL" sz="2000" dirty="0">
                <a:solidFill>
                  <a:srgbClr val="000000"/>
                </a:solidFill>
              </a:rPr>
              <a:t> en el “</a:t>
            </a:r>
            <a:r>
              <a:rPr lang="nl-NL" sz="2000" dirty="0" err="1">
                <a:solidFill>
                  <a:srgbClr val="000000"/>
                </a:solidFill>
              </a:rPr>
              <a:t>Derecho</a:t>
            </a:r>
            <a:r>
              <a:rPr lang="nl-NL" sz="2000" dirty="0">
                <a:solidFill>
                  <a:srgbClr val="000000"/>
                </a:solidFill>
              </a:rPr>
              <a:t> </a:t>
            </a:r>
            <a:r>
              <a:rPr lang="nl-NL" sz="2000" dirty="0" err="1">
                <a:solidFill>
                  <a:srgbClr val="000000"/>
                </a:solidFill>
              </a:rPr>
              <a:t>objetivo</a:t>
            </a:r>
            <a:r>
              <a:rPr lang="nl-NL" sz="2000" dirty="0">
                <a:solidFill>
                  <a:srgbClr val="000000"/>
                </a:solidFill>
              </a:rPr>
              <a:t> </a:t>
            </a:r>
            <a:r>
              <a:rPr lang="nl-NL" sz="2000" dirty="0" err="1">
                <a:solidFill>
                  <a:srgbClr val="000000"/>
                </a:solidFill>
              </a:rPr>
              <a:t>conocido</a:t>
            </a:r>
            <a:r>
              <a:rPr lang="nl-NL" sz="2000" dirty="0">
                <a:solidFill>
                  <a:srgbClr val="000000"/>
                </a:solidFill>
              </a:rPr>
              <a:t>” y opera con </a:t>
            </a:r>
            <a:r>
              <a:rPr lang="nl-NL" sz="2000" dirty="0" err="1">
                <a:solidFill>
                  <a:srgbClr val="000000"/>
                </a:solidFill>
              </a:rPr>
              <a:t>más</a:t>
            </a:r>
            <a:r>
              <a:rPr lang="nl-NL" sz="2000" dirty="0">
                <a:solidFill>
                  <a:srgbClr val="000000"/>
                </a:solidFill>
              </a:rPr>
              <a:t> </a:t>
            </a:r>
            <a:r>
              <a:rPr lang="nl-NL" sz="2000" dirty="0" err="1">
                <a:solidFill>
                  <a:srgbClr val="000000"/>
                </a:solidFill>
              </a:rPr>
              <a:t>flexibilidad</a:t>
            </a:r>
            <a:r>
              <a:rPr lang="nl-NL" sz="2000" dirty="0">
                <a:solidFill>
                  <a:srgbClr val="000000"/>
                </a:solidFill>
              </a:rPr>
              <a:t> en la </a:t>
            </a:r>
            <a:r>
              <a:rPr lang="nl-NL" sz="2000" dirty="0" err="1">
                <a:solidFill>
                  <a:srgbClr val="000000"/>
                </a:solidFill>
              </a:rPr>
              <a:t>selección</a:t>
            </a:r>
            <a:r>
              <a:rPr lang="nl-NL" sz="2000" dirty="0">
                <a:solidFill>
                  <a:srgbClr val="000000"/>
                </a:solidFill>
              </a:rPr>
              <a:t> de </a:t>
            </a:r>
            <a:r>
              <a:rPr lang="nl-NL" sz="2000" dirty="0" err="1">
                <a:solidFill>
                  <a:srgbClr val="000000"/>
                </a:solidFill>
              </a:rPr>
              <a:t>fuentes</a:t>
            </a:r>
            <a:r>
              <a:rPr lang="nl-NL" sz="2000" dirty="0">
                <a:solidFill>
                  <a:srgbClr val="000000"/>
                </a:solidFill>
              </a:rPr>
              <a:t>; </a:t>
            </a:r>
            <a:r>
              <a:rPr lang="nl-NL" sz="2000" dirty="0" err="1">
                <a:solidFill>
                  <a:srgbClr val="000000"/>
                </a:solidFill>
              </a:rPr>
              <a:t>entre</a:t>
            </a:r>
            <a:r>
              <a:rPr lang="nl-NL" sz="2000" dirty="0">
                <a:solidFill>
                  <a:srgbClr val="000000"/>
                </a:solidFill>
              </a:rPr>
              <a:t> </a:t>
            </a:r>
            <a:r>
              <a:rPr lang="nl-NL" sz="2000" dirty="0" err="1">
                <a:solidFill>
                  <a:srgbClr val="000000"/>
                </a:solidFill>
              </a:rPr>
              <a:t>otras</a:t>
            </a:r>
            <a:r>
              <a:rPr lang="nl-NL" sz="2000" dirty="0">
                <a:solidFill>
                  <a:srgbClr val="000000"/>
                </a:solidFill>
              </a:rPr>
              <a:t>. </a:t>
            </a:r>
          </a:p>
        </p:txBody>
      </p:sp>
      <p:cxnSp>
        <p:nvCxnSpPr>
          <p:cNvPr id="7" name="6 Conector recto"/>
          <p:cNvCxnSpPr/>
          <p:nvPr/>
        </p:nvCxnSpPr>
        <p:spPr>
          <a:xfrm>
            <a:off x="0" y="764704"/>
            <a:ext cx="91440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6" name="3 Marcador de número de diapositiva"/>
          <p:cNvSpPr txBox="1">
            <a:spLocks/>
          </p:cNvSpPr>
          <p:nvPr/>
        </p:nvSpPr>
        <p:spPr>
          <a:xfrm>
            <a:off x="251520" y="6309320"/>
            <a:ext cx="477416" cy="365125"/>
          </a:xfrm>
          <a:prstGeom prst="rect">
            <a:avLst/>
          </a:prstGeom>
        </p:spPr>
        <p:txBody>
          <a:bodyPr vert="horz" lIns="91440" tIns="45720" rIns="91440" bIns="45720" rtlCol="0" anchor="ctr"/>
          <a:lstStyle>
            <a:defPPr>
              <a:defRPr lang="es-CL"/>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FD1BBD-F193-4E48-B418-75BBC48222C2}" type="slidenum">
              <a:rPr lang="es-CL" sz="2400" b="1" smtClean="0">
                <a:solidFill>
                  <a:schemeClr val="bg1"/>
                </a:solidFill>
              </a:rPr>
              <a:pPr/>
              <a:t>10</a:t>
            </a:fld>
            <a:endParaRPr lang="es-CL" sz="2400" b="1" dirty="0">
              <a:solidFill>
                <a:schemeClr val="bg1"/>
              </a:solidFill>
            </a:endParaRPr>
          </a:p>
        </p:txBody>
      </p:sp>
    </p:spTree>
    <p:extLst>
      <p:ext uri="{BB962C8B-B14F-4D97-AF65-F5344CB8AC3E}">
        <p14:creationId xmlns:p14="http://schemas.microsoft.com/office/powerpoint/2010/main" val="263829551"/>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2000" b="-2000"/>
          </a:stretch>
        </a:blipFill>
        <a:effectLst/>
      </p:bgPr>
    </p:bg>
    <p:spTree>
      <p:nvGrpSpPr>
        <p:cNvPr id="1" name=""/>
        <p:cNvGrpSpPr/>
        <p:nvPr/>
      </p:nvGrpSpPr>
      <p:grpSpPr>
        <a:xfrm>
          <a:off x="0" y="0"/>
          <a:ext cx="0" cy="0"/>
          <a:chOff x="0" y="0"/>
          <a:chExt cx="0" cy="0"/>
        </a:xfrm>
      </p:grpSpPr>
      <p:sp>
        <p:nvSpPr>
          <p:cNvPr id="4" name="3 Título"/>
          <p:cNvSpPr>
            <a:spLocks noGrp="1"/>
          </p:cNvSpPr>
          <p:nvPr>
            <p:ph type="ctrTitle"/>
          </p:nvPr>
        </p:nvSpPr>
        <p:spPr>
          <a:xfrm>
            <a:off x="179512" y="44624"/>
            <a:ext cx="8784976" cy="720079"/>
          </a:xfrm>
        </p:spPr>
        <p:txBody>
          <a:bodyPr>
            <a:noAutofit/>
          </a:bodyPr>
          <a:lstStyle/>
          <a:p>
            <a:r>
              <a:rPr lang="es-CL" sz="4000" dirty="0" smtClean="0">
                <a:solidFill>
                  <a:srgbClr val="000000"/>
                </a:solidFill>
                <a:ea typeface="Malgun Gothic" panose="020B0503020000020004" pitchFamily="34" charset="-127"/>
                <a:cs typeface="Calibri" panose="020F0502020204030204" pitchFamily="34" charset="0"/>
              </a:rPr>
              <a:t>Los defectos de esta propuesta</a:t>
            </a:r>
            <a:endParaRPr lang="es-CL" sz="4000" dirty="0">
              <a:solidFill>
                <a:srgbClr val="000000"/>
              </a:solidFill>
              <a:ea typeface="Malgun Gothic" panose="020B0503020000020004" pitchFamily="34" charset="-127"/>
              <a:cs typeface="Calibri" panose="020F0502020204030204" pitchFamily="34" charset="0"/>
            </a:endParaRPr>
          </a:p>
        </p:txBody>
      </p:sp>
      <p:sp>
        <p:nvSpPr>
          <p:cNvPr id="5" name="4 Subtítulo"/>
          <p:cNvSpPr>
            <a:spLocks noGrp="1"/>
          </p:cNvSpPr>
          <p:nvPr>
            <p:ph type="subTitle" idx="1"/>
          </p:nvPr>
        </p:nvSpPr>
        <p:spPr>
          <a:xfrm>
            <a:off x="539552" y="908720"/>
            <a:ext cx="8064896" cy="5184576"/>
          </a:xfrm>
        </p:spPr>
        <p:txBody>
          <a:bodyPr>
            <a:normAutofit/>
          </a:bodyPr>
          <a:lstStyle/>
          <a:p>
            <a:pPr marL="342900" indent="-342900" algn="just">
              <a:buFontTx/>
              <a:buChar char="-"/>
            </a:pPr>
            <a:r>
              <a:rPr lang="nl-NL" sz="2200" dirty="0">
                <a:solidFill>
                  <a:srgbClr val="000000"/>
                </a:solidFill>
              </a:rPr>
              <a:t>En </a:t>
            </a:r>
            <a:r>
              <a:rPr lang="nl-NL" sz="2200" dirty="0" err="1">
                <a:solidFill>
                  <a:srgbClr val="000000"/>
                </a:solidFill>
              </a:rPr>
              <a:t>materia</a:t>
            </a:r>
            <a:r>
              <a:rPr lang="nl-NL" sz="2200" dirty="0">
                <a:solidFill>
                  <a:srgbClr val="000000"/>
                </a:solidFill>
              </a:rPr>
              <a:t> de “</a:t>
            </a:r>
            <a:r>
              <a:rPr lang="nl-NL" sz="2200" dirty="0" err="1">
                <a:solidFill>
                  <a:srgbClr val="000000"/>
                </a:solidFill>
              </a:rPr>
              <a:t>tomas</a:t>
            </a:r>
            <a:r>
              <a:rPr lang="nl-NL" sz="2200" dirty="0">
                <a:solidFill>
                  <a:srgbClr val="000000"/>
                </a:solidFill>
              </a:rPr>
              <a:t>” de </a:t>
            </a:r>
            <a:r>
              <a:rPr lang="nl-NL" sz="2200" dirty="0" err="1">
                <a:solidFill>
                  <a:srgbClr val="000000"/>
                </a:solidFill>
              </a:rPr>
              <a:t>establecimientos</a:t>
            </a:r>
            <a:r>
              <a:rPr lang="nl-NL" sz="2200" dirty="0">
                <a:solidFill>
                  <a:srgbClr val="000000"/>
                </a:solidFill>
              </a:rPr>
              <a:t> </a:t>
            </a:r>
            <a:r>
              <a:rPr lang="nl-NL" sz="2200" dirty="0" err="1">
                <a:solidFill>
                  <a:srgbClr val="000000"/>
                </a:solidFill>
              </a:rPr>
              <a:t>estudiantiles</a:t>
            </a:r>
            <a:r>
              <a:rPr lang="nl-NL" sz="2200" dirty="0">
                <a:solidFill>
                  <a:srgbClr val="000000"/>
                </a:solidFill>
              </a:rPr>
              <a:t>, García y Verdugo dan por </a:t>
            </a:r>
            <a:r>
              <a:rPr lang="nl-NL" sz="2200" dirty="0" err="1">
                <a:solidFill>
                  <a:srgbClr val="000000"/>
                </a:solidFill>
              </a:rPr>
              <a:t>demostrada</a:t>
            </a:r>
            <a:r>
              <a:rPr lang="nl-NL" sz="2200" dirty="0">
                <a:solidFill>
                  <a:srgbClr val="000000"/>
                </a:solidFill>
              </a:rPr>
              <a:t> (en 2 </a:t>
            </a:r>
            <a:r>
              <a:rPr lang="nl-NL" sz="2200" dirty="0" err="1">
                <a:solidFill>
                  <a:srgbClr val="000000"/>
                </a:solidFill>
              </a:rPr>
              <a:t>páginas</a:t>
            </a:r>
            <a:r>
              <a:rPr lang="nl-NL" sz="2200" dirty="0">
                <a:solidFill>
                  <a:srgbClr val="000000"/>
                </a:solidFill>
              </a:rPr>
              <a:t>) </a:t>
            </a:r>
            <a:r>
              <a:rPr lang="nl-NL" sz="2200" dirty="0" err="1">
                <a:solidFill>
                  <a:srgbClr val="000000"/>
                </a:solidFill>
              </a:rPr>
              <a:t>su</a:t>
            </a:r>
            <a:r>
              <a:rPr lang="nl-NL" sz="2200" dirty="0">
                <a:solidFill>
                  <a:srgbClr val="000000"/>
                </a:solidFill>
              </a:rPr>
              <a:t> </a:t>
            </a:r>
            <a:r>
              <a:rPr lang="nl-NL" sz="2200" dirty="0" err="1">
                <a:solidFill>
                  <a:srgbClr val="000000"/>
                </a:solidFill>
              </a:rPr>
              <a:t>ilicitud</a:t>
            </a:r>
            <a:r>
              <a:rPr lang="nl-NL" sz="2200" dirty="0">
                <a:solidFill>
                  <a:srgbClr val="000000"/>
                </a:solidFill>
              </a:rPr>
              <a:t>; </a:t>
            </a:r>
            <a:r>
              <a:rPr lang="nl-NL" sz="2200" dirty="0" err="1">
                <a:solidFill>
                  <a:srgbClr val="000000"/>
                </a:solidFill>
              </a:rPr>
              <a:t>critican</a:t>
            </a:r>
            <a:r>
              <a:rPr lang="nl-NL" sz="2200" dirty="0">
                <a:solidFill>
                  <a:srgbClr val="000000"/>
                </a:solidFill>
              </a:rPr>
              <a:t> los </a:t>
            </a:r>
            <a:r>
              <a:rPr lang="nl-NL" sz="2200" dirty="0" err="1">
                <a:solidFill>
                  <a:srgbClr val="000000"/>
                </a:solidFill>
              </a:rPr>
              <a:t>argumentos</a:t>
            </a:r>
            <a:r>
              <a:rPr lang="nl-NL" sz="2200" dirty="0">
                <a:solidFill>
                  <a:srgbClr val="000000"/>
                </a:solidFill>
              </a:rPr>
              <a:t> de </a:t>
            </a:r>
            <a:r>
              <a:rPr lang="nl-NL" sz="2200" dirty="0" err="1">
                <a:solidFill>
                  <a:srgbClr val="000000"/>
                </a:solidFill>
              </a:rPr>
              <a:t>propiedad</a:t>
            </a:r>
            <a:r>
              <a:rPr lang="nl-NL" sz="2200" dirty="0">
                <a:solidFill>
                  <a:srgbClr val="000000"/>
                </a:solidFill>
              </a:rPr>
              <a:t>, </a:t>
            </a:r>
            <a:r>
              <a:rPr lang="nl-NL" sz="2200" dirty="0" err="1">
                <a:solidFill>
                  <a:srgbClr val="000000"/>
                </a:solidFill>
              </a:rPr>
              <a:t>interés</a:t>
            </a:r>
            <a:r>
              <a:rPr lang="nl-NL" sz="2200" dirty="0">
                <a:solidFill>
                  <a:srgbClr val="000000"/>
                </a:solidFill>
              </a:rPr>
              <a:t> superior del </a:t>
            </a:r>
            <a:r>
              <a:rPr lang="nl-NL" sz="2200" dirty="0" err="1">
                <a:solidFill>
                  <a:srgbClr val="000000"/>
                </a:solidFill>
              </a:rPr>
              <a:t>niño</a:t>
            </a:r>
            <a:r>
              <a:rPr lang="nl-NL" sz="2200" dirty="0">
                <a:solidFill>
                  <a:srgbClr val="000000"/>
                </a:solidFill>
              </a:rPr>
              <a:t>, </a:t>
            </a:r>
            <a:r>
              <a:rPr lang="nl-NL" sz="2200" dirty="0" err="1">
                <a:solidFill>
                  <a:srgbClr val="000000"/>
                </a:solidFill>
              </a:rPr>
              <a:t>igualdad</a:t>
            </a:r>
            <a:r>
              <a:rPr lang="nl-NL" sz="2200" dirty="0">
                <a:solidFill>
                  <a:srgbClr val="000000"/>
                </a:solidFill>
              </a:rPr>
              <a:t> y </a:t>
            </a:r>
            <a:r>
              <a:rPr lang="nl-NL" sz="2200" dirty="0" err="1">
                <a:solidFill>
                  <a:srgbClr val="000000"/>
                </a:solidFill>
              </a:rPr>
              <a:t>debido</a:t>
            </a:r>
            <a:r>
              <a:rPr lang="nl-NL" sz="2200" dirty="0">
                <a:solidFill>
                  <a:srgbClr val="000000"/>
                </a:solidFill>
              </a:rPr>
              <a:t> </a:t>
            </a:r>
            <a:r>
              <a:rPr lang="nl-NL" sz="2200" dirty="0" err="1">
                <a:solidFill>
                  <a:srgbClr val="000000"/>
                </a:solidFill>
              </a:rPr>
              <a:t>proceso</a:t>
            </a:r>
            <a:r>
              <a:rPr lang="nl-NL" sz="2200" dirty="0">
                <a:solidFill>
                  <a:srgbClr val="000000"/>
                </a:solidFill>
              </a:rPr>
              <a:t>, </a:t>
            </a:r>
            <a:r>
              <a:rPr lang="nl-NL" sz="2200" dirty="0" err="1">
                <a:solidFill>
                  <a:srgbClr val="000000"/>
                </a:solidFill>
              </a:rPr>
              <a:t>así</a:t>
            </a:r>
            <a:r>
              <a:rPr lang="nl-NL" sz="2200" dirty="0">
                <a:solidFill>
                  <a:srgbClr val="000000"/>
                </a:solidFill>
              </a:rPr>
              <a:t> </a:t>
            </a:r>
            <a:r>
              <a:rPr lang="nl-NL" sz="2200" dirty="0" err="1">
                <a:solidFill>
                  <a:srgbClr val="000000"/>
                </a:solidFill>
              </a:rPr>
              <a:t>como</a:t>
            </a:r>
            <a:r>
              <a:rPr lang="nl-NL" sz="2200" dirty="0">
                <a:solidFill>
                  <a:srgbClr val="000000"/>
                </a:solidFill>
              </a:rPr>
              <a:t> las </a:t>
            </a:r>
            <a:r>
              <a:rPr lang="nl-NL" sz="2200" dirty="0" err="1">
                <a:solidFill>
                  <a:srgbClr val="000000"/>
                </a:solidFill>
              </a:rPr>
              <a:t>opiniones</a:t>
            </a:r>
            <a:r>
              <a:rPr lang="nl-NL" sz="2200" dirty="0">
                <a:solidFill>
                  <a:srgbClr val="000000"/>
                </a:solidFill>
              </a:rPr>
              <a:t> de </a:t>
            </a:r>
            <a:r>
              <a:rPr lang="nl-NL" sz="2200" dirty="0" err="1">
                <a:solidFill>
                  <a:srgbClr val="000000"/>
                </a:solidFill>
              </a:rPr>
              <a:t>algunos</a:t>
            </a:r>
            <a:r>
              <a:rPr lang="nl-NL" sz="2200" dirty="0">
                <a:solidFill>
                  <a:srgbClr val="000000"/>
                </a:solidFill>
              </a:rPr>
              <a:t> </a:t>
            </a:r>
            <a:r>
              <a:rPr lang="nl-NL" sz="2200" dirty="0" err="1">
                <a:solidFill>
                  <a:srgbClr val="000000"/>
                </a:solidFill>
              </a:rPr>
              <a:t>jueces</a:t>
            </a:r>
            <a:r>
              <a:rPr lang="nl-NL" sz="2200" dirty="0">
                <a:solidFill>
                  <a:srgbClr val="000000"/>
                </a:solidFill>
              </a:rPr>
              <a:t> </a:t>
            </a:r>
            <a:r>
              <a:rPr lang="nl-NL" sz="2200" dirty="0" err="1">
                <a:solidFill>
                  <a:srgbClr val="000000"/>
                </a:solidFill>
              </a:rPr>
              <a:t>sobre</a:t>
            </a:r>
            <a:r>
              <a:rPr lang="nl-NL" sz="2200" dirty="0">
                <a:solidFill>
                  <a:srgbClr val="000000"/>
                </a:solidFill>
              </a:rPr>
              <a:t> las </a:t>
            </a:r>
            <a:r>
              <a:rPr lang="nl-NL" sz="2200" dirty="0" err="1">
                <a:solidFill>
                  <a:srgbClr val="000000"/>
                </a:solidFill>
              </a:rPr>
              <a:t>tomas</a:t>
            </a:r>
            <a:r>
              <a:rPr lang="nl-NL" sz="2200" dirty="0">
                <a:solidFill>
                  <a:srgbClr val="000000"/>
                </a:solidFill>
              </a:rPr>
              <a:t> </a:t>
            </a:r>
            <a:r>
              <a:rPr lang="nl-NL" sz="2200" dirty="0" err="1">
                <a:solidFill>
                  <a:srgbClr val="000000"/>
                </a:solidFill>
              </a:rPr>
              <a:t>como</a:t>
            </a:r>
            <a:r>
              <a:rPr lang="nl-NL" sz="2200" dirty="0">
                <a:solidFill>
                  <a:srgbClr val="000000"/>
                </a:solidFill>
              </a:rPr>
              <a:t> “</a:t>
            </a:r>
            <a:r>
              <a:rPr lang="nl-NL" sz="2200" dirty="0" err="1">
                <a:solidFill>
                  <a:srgbClr val="000000"/>
                </a:solidFill>
              </a:rPr>
              <a:t>cuestión</a:t>
            </a:r>
            <a:r>
              <a:rPr lang="nl-NL" sz="2200" dirty="0">
                <a:solidFill>
                  <a:srgbClr val="000000"/>
                </a:solidFill>
              </a:rPr>
              <a:t> </a:t>
            </a:r>
            <a:r>
              <a:rPr lang="nl-NL" sz="2200" dirty="0" err="1">
                <a:solidFill>
                  <a:srgbClr val="000000"/>
                </a:solidFill>
              </a:rPr>
              <a:t>política</a:t>
            </a:r>
            <a:r>
              <a:rPr lang="nl-NL" sz="2200" dirty="0">
                <a:solidFill>
                  <a:srgbClr val="000000"/>
                </a:solidFill>
              </a:rPr>
              <a:t>” (p. 68-80).</a:t>
            </a:r>
            <a:r>
              <a:rPr lang="es-ES_tradnl" sz="2200" dirty="0">
                <a:solidFill>
                  <a:srgbClr val="000000"/>
                </a:solidFill>
              </a:rPr>
              <a:t> </a:t>
            </a:r>
            <a:endParaRPr lang="es-ES_tradnl" sz="2200" dirty="0" smtClean="0">
              <a:solidFill>
                <a:srgbClr val="000000"/>
              </a:solidFill>
            </a:endParaRPr>
          </a:p>
          <a:p>
            <a:pPr marL="342900" indent="-342900" algn="just">
              <a:buFontTx/>
              <a:buChar char="-"/>
            </a:pPr>
            <a:r>
              <a:rPr lang="es-ES_tradnl" sz="2200" dirty="0" smtClean="0">
                <a:solidFill>
                  <a:srgbClr val="000000"/>
                </a:solidFill>
              </a:rPr>
              <a:t>El ataque al activismo se basa en una concepción formal del Derecho y el razonamiento legal (no incluye la concepción material ni la pragmática de la argumentación jurídica).</a:t>
            </a:r>
            <a:endParaRPr lang="es-CL" sz="2200" dirty="0" smtClean="0">
              <a:solidFill>
                <a:srgbClr val="000000"/>
              </a:solidFill>
            </a:endParaRPr>
          </a:p>
          <a:p>
            <a:pPr marL="342900" indent="-342900" algn="just">
              <a:buFontTx/>
              <a:buChar char="-"/>
            </a:pPr>
            <a:r>
              <a:rPr lang="es-CL" sz="2200" dirty="0" smtClean="0">
                <a:solidFill>
                  <a:schemeClr val="tx1"/>
                </a:solidFill>
              </a:rPr>
              <a:t>No reconocen el rol de </a:t>
            </a:r>
            <a:r>
              <a:rPr lang="es-CL" sz="2200" b="1" dirty="0" smtClean="0">
                <a:solidFill>
                  <a:schemeClr val="tx1"/>
                </a:solidFill>
              </a:rPr>
              <a:t>principios y “estándares” </a:t>
            </a:r>
            <a:r>
              <a:rPr lang="es-CL" sz="2200" dirty="0" smtClean="0">
                <a:solidFill>
                  <a:schemeClr val="tx1"/>
                </a:solidFill>
              </a:rPr>
              <a:t>en el Derecho (Son </a:t>
            </a:r>
            <a:r>
              <a:rPr lang="es-CL" sz="2200" b="1" dirty="0" smtClean="0">
                <a:solidFill>
                  <a:schemeClr val="tx1"/>
                </a:solidFill>
              </a:rPr>
              <a:t>elementos de interpretación y argumentación que limitan la discrecionalidad</a:t>
            </a:r>
            <a:r>
              <a:rPr lang="es-CL" sz="2200" dirty="0" smtClean="0">
                <a:solidFill>
                  <a:schemeClr val="tx1"/>
                </a:solidFill>
              </a:rPr>
              <a:t>) y su forma de aplicación </a:t>
            </a:r>
          </a:p>
          <a:p>
            <a:pPr marL="342900" indent="-342900" algn="just">
              <a:buFontTx/>
              <a:buChar char="-"/>
            </a:pPr>
            <a:r>
              <a:rPr lang="es-CL" sz="2200" dirty="0" smtClean="0">
                <a:solidFill>
                  <a:schemeClr val="tx1"/>
                </a:solidFill>
              </a:rPr>
              <a:t>No reconocen la existencia de casos respecto de los cuales la formulación normativa puede ser supra o infraincluyente (Schauer).</a:t>
            </a:r>
          </a:p>
          <a:p>
            <a:pPr algn="just"/>
            <a:endParaRPr lang="es-CL" sz="2200" b="1" dirty="0" smtClean="0">
              <a:solidFill>
                <a:schemeClr val="tx1"/>
              </a:solidFill>
              <a:effectLst>
                <a:outerShdw blurRad="38100" dist="38100" dir="2700000" algn="tl">
                  <a:srgbClr val="000000">
                    <a:alpha val="43137"/>
                  </a:srgbClr>
                </a:outerShdw>
              </a:effectLst>
            </a:endParaRPr>
          </a:p>
          <a:p>
            <a:pPr marL="342900" indent="-342900" algn="just">
              <a:buFontTx/>
              <a:buChar char="-"/>
            </a:pPr>
            <a:endParaRPr lang="es-CL" sz="2200" dirty="0" smtClean="0">
              <a:solidFill>
                <a:schemeClr val="tx1"/>
              </a:solidFill>
            </a:endParaRPr>
          </a:p>
          <a:p>
            <a:pPr marL="342900" indent="-342900" algn="just">
              <a:buFontTx/>
              <a:buChar char="-"/>
            </a:pPr>
            <a:endParaRPr lang="es-CL" sz="2000" dirty="0" smtClean="0">
              <a:solidFill>
                <a:schemeClr val="tx1"/>
              </a:solidFill>
            </a:endParaRPr>
          </a:p>
          <a:p>
            <a:pPr marL="342900" indent="-342900" algn="just">
              <a:buFontTx/>
              <a:buChar char="-"/>
            </a:pPr>
            <a:endParaRPr lang="es-CL" sz="2000" dirty="0" smtClean="0">
              <a:solidFill>
                <a:schemeClr val="tx1"/>
              </a:solidFill>
            </a:endParaRPr>
          </a:p>
          <a:p>
            <a:pPr algn="just"/>
            <a:endParaRPr lang="es-CL" sz="2000" dirty="0" smtClean="0">
              <a:solidFill>
                <a:schemeClr val="tx1"/>
              </a:solidFill>
            </a:endParaRPr>
          </a:p>
        </p:txBody>
      </p:sp>
      <p:cxnSp>
        <p:nvCxnSpPr>
          <p:cNvPr id="7" name="6 Conector recto"/>
          <p:cNvCxnSpPr/>
          <p:nvPr/>
        </p:nvCxnSpPr>
        <p:spPr>
          <a:xfrm>
            <a:off x="0" y="764704"/>
            <a:ext cx="91440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2" name="1 Marcador de número de diapositiva"/>
          <p:cNvSpPr>
            <a:spLocks noGrp="1"/>
          </p:cNvSpPr>
          <p:nvPr>
            <p:ph type="sldNum" sz="quarter" idx="12"/>
          </p:nvPr>
        </p:nvSpPr>
        <p:spPr>
          <a:xfrm>
            <a:off x="179512" y="6309320"/>
            <a:ext cx="549424" cy="365125"/>
          </a:xfrm>
        </p:spPr>
        <p:txBody>
          <a:bodyPr/>
          <a:lstStyle/>
          <a:p>
            <a:fld id="{83FD1BBD-F193-4E48-B418-75BBC48222C2}" type="slidenum">
              <a:rPr lang="es-CL" sz="2400" b="1" smtClean="0">
                <a:solidFill>
                  <a:schemeClr val="bg1"/>
                </a:solidFill>
              </a:rPr>
              <a:t>11</a:t>
            </a:fld>
            <a:endParaRPr lang="es-CL" sz="2400" b="1" dirty="0">
              <a:solidFill>
                <a:schemeClr val="bg1"/>
              </a:solidFill>
            </a:endParaRPr>
          </a:p>
        </p:txBody>
      </p:sp>
      <p:sp>
        <p:nvSpPr>
          <p:cNvPr id="6" name="3 Marcador de número de diapositiva"/>
          <p:cNvSpPr txBox="1">
            <a:spLocks/>
          </p:cNvSpPr>
          <p:nvPr/>
        </p:nvSpPr>
        <p:spPr>
          <a:xfrm>
            <a:off x="251520" y="6309320"/>
            <a:ext cx="477416" cy="365125"/>
          </a:xfrm>
          <a:prstGeom prst="rect">
            <a:avLst/>
          </a:prstGeom>
        </p:spPr>
        <p:txBody>
          <a:bodyPr vert="horz" lIns="91440" tIns="45720" rIns="91440" bIns="45720" rtlCol="0" anchor="ctr"/>
          <a:lstStyle>
            <a:defPPr>
              <a:defRPr lang="es-CL"/>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FD1BBD-F193-4E48-B418-75BBC48222C2}" type="slidenum">
              <a:rPr lang="es-CL" sz="2400" b="1" smtClean="0">
                <a:solidFill>
                  <a:schemeClr val="bg1"/>
                </a:solidFill>
              </a:rPr>
              <a:pPr/>
              <a:t>11</a:t>
            </a:fld>
            <a:endParaRPr lang="es-CL" sz="2400" b="1" dirty="0">
              <a:solidFill>
                <a:schemeClr val="bg1"/>
              </a:solidFill>
            </a:endParaRPr>
          </a:p>
        </p:txBody>
      </p:sp>
    </p:spTree>
    <p:extLst>
      <p:ext uri="{BB962C8B-B14F-4D97-AF65-F5344CB8AC3E}">
        <p14:creationId xmlns:p14="http://schemas.microsoft.com/office/powerpoint/2010/main" val="283399771"/>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2000" b="-2000"/>
          </a:stretch>
        </a:blipFill>
        <a:effectLst/>
      </p:bgPr>
    </p:bg>
    <p:spTree>
      <p:nvGrpSpPr>
        <p:cNvPr id="1" name=""/>
        <p:cNvGrpSpPr/>
        <p:nvPr/>
      </p:nvGrpSpPr>
      <p:grpSpPr>
        <a:xfrm>
          <a:off x="0" y="0"/>
          <a:ext cx="0" cy="0"/>
          <a:chOff x="0" y="0"/>
          <a:chExt cx="0" cy="0"/>
        </a:xfrm>
      </p:grpSpPr>
      <p:sp>
        <p:nvSpPr>
          <p:cNvPr id="4" name="3 Título"/>
          <p:cNvSpPr>
            <a:spLocks noGrp="1"/>
          </p:cNvSpPr>
          <p:nvPr>
            <p:ph type="ctrTitle"/>
          </p:nvPr>
        </p:nvSpPr>
        <p:spPr>
          <a:xfrm>
            <a:off x="179512" y="332656"/>
            <a:ext cx="8784976" cy="720079"/>
          </a:xfrm>
        </p:spPr>
        <p:txBody>
          <a:bodyPr>
            <a:noAutofit/>
          </a:bodyPr>
          <a:lstStyle/>
          <a:p>
            <a:r>
              <a:rPr lang="es-CL" b="1" dirty="0" smtClean="0">
                <a:solidFill>
                  <a:schemeClr val="tx2"/>
                </a:solidFill>
                <a:latin typeface="Constantia" panose="02030602050306030303" pitchFamily="18" charset="0"/>
                <a:ea typeface="Malgun Gothic" panose="020B0503020000020004" pitchFamily="34" charset="-127"/>
                <a:cs typeface="Calibri" panose="020F0502020204030204" pitchFamily="34" charset="0"/>
              </a:rPr>
              <a:t>Razonamiento de las Cortes</a:t>
            </a:r>
            <a:br>
              <a:rPr lang="es-CL" b="1" dirty="0" smtClean="0">
                <a:solidFill>
                  <a:schemeClr val="tx2"/>
                </a:solidFill>
                <a:latin typeface="Constantia" panose="02030602050306030303" pitchFamily="18" charset="0"/>
                <a:ea typeface="Malgun Gothic" panose="020B0503020000020004" pitchFamily="34" charset="-127"/>
                <a:cs typeface="Calibri" panose="020F0502020204030204" pitchFamily="34" charset="0"/>
              </a:rPr>
            </a:br>
            <a:r>
              <a:rPr lang="es-CL" sz="2800" b="1" dirty="0" smtClean="0">
                <a:solidFill>
                  <a:schemeClr val="tx2"/>
                </a:solidFill>
                <a:latin typeface="Constantia" panose="02030602050306030303" pitchFamily="18" charset="0"/>
                <a:ea typeface="Malgun Gothic" panose="020B0503020000020004" pitchFamily="34" charset="-127"/>
                <a:cs typeface="Calibri" panose="020F0502020204030204" pitchFamily="34" charset="0"/>
              </a:rPr>
              <a:t>(puede reconstruirse deductivamente)</a:t>
            </a:r>
            <a:endParaRPr lang="es-CL" b="1" dirty="0">
              <a:solidFill>
                <a:schemeClr val="tx2"/>
              </a:solidFill>
              <a:latin typeface="Constantia" panose="02030602050306030303" pitchFamily="18" charset="0"/>
              <a:ea typeface="Malgun Gothic" panose="020B0503020000020004" pitchFamily="34" charset="-127"/>
              <a:cs typeface="Calibri" panose="020F0502020204030204" pitchFamily="34" charset="0"/>
            </a:endParaRPr>
          </a:p>
        </p:txBody>
      </p:sp>
      <p:cxnSp>
        <p:nvCxnSpPr>
          <p:cNvPr id="7" name="6 Conector recto"/>
          <p:cNvCxnSpPr/>
          <p:nvPr/>
        </p:nvCxnSpPr>
        <p:spPr>
          <a:xfrm>
            <a:off x="0" y="764704"/>
            <a:ext cx="91440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2" name="1 Marcador de número de diapositiva"/>
          <p:cNvSpPr>
            <a:spLocks noGrp="1"/>
          </p:cNvSpPr>
          <p:nvPr>
            <p:ph type="sldNum" sz="quarter" idx="12"/>
          </p:nvPr>
        </p:nvSpPr>
        <p:spPr/>
        <p:txBody>
          <a:bodyPr/>
          <a:lstStyle/>
          <a:p>
            <a:fld id="{83FD1BBD-F193-4E48-B418-75BBC48222C2}" type="slidenum">
              <a:rPr lang="es-CL" smtClean="0"/>
              <a:t>12</a:t>
            </a:fld>
            <a:endParaRPr lang="es-CL" dirty="0"/>
          </a:p>
        </p:txBody>
      </p:sp>
      <p:graphicFrame>
        <p:nvGraphicFramePr>
          <p:cNvPr id="6" name="5 Diagrama"/>
          <p:cNvGraphicFramePr/>
          <p:nvPr>
            <p:extLst>
              <p:ext uri="{D42A27DB-BD31-4B8C-83A1-F6EECF244321}">
                <p14:modId xmlns:p14="http://schemas.microsoft.com/office/powerpoint/2010/main" val="1374985262"/>
              </p:ext>
            </p:extLst>
          </p:nvPr>
        </p:nvGraphicFramePr>
        <p:xfrm>
          <a:off x="179512" y="1052736"/>
          <a:ext cx="8784976" cy="496855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3 Marcador de número de diapositiva"/>
          <p:cNvSpPr txBox="1">
            <a:spLocks/>
          </p:cNvSpPr>
          <p:nvPr/>
        </p:nvSpPr>
        <p:spPr>
          <a:xfrm>
            <a:off x="251520" y="6309320"/>
            <a:ext cx="576064" cy="365125"/>
          </a:xfrm>
          <a:prstGeom prst="rect">
            <a:avLst/>
          </a:prstGeom>
        </p:spPr>
        <p:txBody>
          <a:bodyPr vert="horz" lIns="91440" tIns="45720" rIns="91440" bIns="45720" rtlCol="0" anchor="ctr"/>
          <a:lstStyle>
            <a:defPPr>
              <a:defRPr lang="es-CL"/>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FD1BBD-F193-4E48-B418-75BBC48222C2}" type="slidenum">
              <a:rPr lang="es-CL" sz="2400" b="1" smtClean="0">
                <a:solidFill>
                  <a:schemeClr val="bg1"/>
                </a:solidFill>
              </a:rPr>
              <a:pPr/>
              <a:t>12</a:t>
            </a:fld>
            <a:endParaRPr lang="es-CL" sz="2400" b="1" dirty="0">
              <a:solidFill>
                <a:schemeClr val="bg1"/>
              </a:solidFill>
            </a:endParaRPr>
          </a:p>
        </p:txBody>
      </p:sp>
    </p:spTree>
    <p:extLst>
      <p:ext uri="{BB962C8B-B14F-4D97-AF65-F5344CB8AC3E}">
        <p14:creationId xmlns:p14="http://schemas.microsoft.com/office/powerpoint/2010/main" val="2789029224"/>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2000" b="-2000"/>
          </a:stretch>
        </a:blipFill>
        <a:effectLst/>
      </p:bgPr>
    </p:bg>
    <p:spTree>
      <p:nvGrpSpPr>
        <p:cNvPr id="1" name=""/>
        <p:cNvGrpSpPr/>
        <p:nvPr/>
      </p:nvGrpSpPr>
      <p:grpSpPr>
        <a:xfrm>
          <a:off x="0" y="0"/>
          <a:ext cx="0" cy="0"/>
          <a:chOff x="0" y="0"/>
          <a:chExt cx="0" cy="0"/>
        </a:xfrm>
      </p:grpSpPr>
      <p:sp>
        <p:nvSpPr>
          <p:cNvPr id="4" name="3 Título"/>
          <p:cNvSpPr>
            <a:spLocks noGrp="1"/>
          </p:cNvSpPr>
          <p:nvPr>
            <p:ph type="ctrTitle"/>
          </p:nvPr>
        </p:nvSpPr>
        <p:spPr>
          <a:xfrm>
            <a:off x="179512" y="44624"/>
            <a:ext cx="8784976" cy="720079"/>
          </a:xfrm>
        </p:spPr>
        <p:txBody>
          <a:bodyPr>
            <a:noAutofit/>
          </a:bodyPr>
          <a:lstStyle/>
          <a:p>
            <a:r>
              <a:rPr lang="es-CL" sz="3600" b="1" dirty="0" smtClean="0">
                <a:solidFill>
                  <a:schemeClr val="tx2"/>
                </a:solidFill>
                <a:latin typeface="Constantia" panose="02030602050306030303" pitchFamily="18" charset="0"/>
                <a:ea typeface="Malgun Gothic" panose="020B0503020000020004" pitchFamily="34" charset="-127"/>
                <a:cs typeface="Calibri" panose="020F0502020204030204" pitchFamily="34" charset="0"/>
              </a:rPr>
              <a:t>En cambio, el caso que ellos aplauden…</a:t>
            </a:r>
            <a:endParaRPr lang="es-CL" sz="3600" b="1" dirty="0">
              <a:solidFill>
                <a:schemeClr val="tx2"/>
              </a:solidFill>
              <a:latin typeface="Constantia" panose="02030602050306030303" pitchFamily="18" charset="0"/>
              <a:ea typeface="Malgun Gothic" panose="020B0503020000020004" pitchFamily="34" charset="-127"/>
              <a:cs typeface="Calibri" panose="020F0502020204030204" pitchFamily="34" charset="0"/>
            </a:endParaRPr>
          </a:p>
        </p:txBody>
      </p:sp>
      <p:sp>
        <p:nvSpPr>
          <p:cNvPr id="5" name="4 Subtítulo"/>
          <p:cNvSpPr>
            <a:spLocks noGrp="1"/>
          </p:cNvSpPr>
          <p:nvPr>
            <p:ph type="subTitle" idx="1"/>
          </p:nvPr>
        </p:nvSpPr>
        <p:spPr>
          <a:xfrm>
            <a:off x="179512" y="908720"/>
            <a:ext cx="8784976" cy="5184576"/>
          </a:xfrm>
        </p:spPr>
        <p:txBody>
          <a:bodyPr>
            <a:normAutofit/>
          </a:bodyPr>
          <a:lstStyle/>
          <a:p>
            <a:pPr marL="342900" indent="-342900" algn="just">
              <a:buFontTx/>
              <a:buChar char="-"/>
            </a:pPr>
            <a:endParaRPr lang="es-CL" sz="2200" dirty="0" smtClean="0">
              <a:solidFill>
                <a:schemeClr val="tx1"/>
              </a:solidFill>
            </a:endParaRPr>
          </a:p>
          <a:p>
            <a:pPr marL="342900" indent="-342900" algn="just">
              <a:buFontTx/>
              <a:buChar char="-"/>
            </a:pPr>
            <a:endParaRPr lang="es-CL" sz="2000" dirty="0" smtClean="0">
              <a:solidFill>
                <a:schemeClr val="tx1"/>
              </a:solidFill>
            </a:endParaRPr>
          </a:p>
          <a:p>
            <a:pPr marL="342900" indent="-342900" algn="just">
              <a:buFontTx/>
              <a:buChar char="-"/>
            </a:pPr>
            <a:endParaRPr lang="es-CL" sz="2000" dirty="0" smtClean="0">
              <a:solidFill>
                <a:schemeClr val="tx1"/>
              </a:solidFill>
            </a:endParaRPr>
          </a:p>
          <a:p>
            <a:pPr algn="just"/>
            <a:endParaRPr lang="es-CL" sz="2000" dirty="0" smtClean="0">
              <a:solidFill>
                <a:schemeClr val="tx1"/>
              </a:solidFill>
            </a:endParaRPr>
          </a:p>
        </p:txBody>
      </p:sp>
      <p:cxnSp>
        <p:nvCxnSpPr>
          <p:cNvPr id="7" name="6 Conector recto"/>
          <p:cNvCxnSpPr/>
          <p:nvPr/>
        </p:nvCxnSpPr>
        <p:spPr>
          <a:xfrm>
            <a:off x="-180528" y="764704"/>
            <a:ext cx="91440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2" name="1 Marcador de número de diapositiva"/>
          <p:cNvSpPr>
            <a:spLocks noGrp="1"/>
          </p:cNvSpPr>
          <p:nvPr>
            <p:ph type="sldNum" sz="quarter" idx="12"/>
          </p:nvPr>
        </p:nvSpPr>
        <p:spPr>
          <a:xfrm>
            <a:off x="179512" y="6309320"/>
            <a:ext cx="549424" cy="365125"/>
          </a:xfrm>
        </p:spPr>
        <p:txBody>
          <a:bodyPr/>
          <a:lstStyle/>
          <a:p>
            <a:fld id="{83FD1BBD-F193-4E48-B418-75BBC48222C2}" type="slidenum">
              <a:rPr lang="es-CL" sz="2400" b="1" smtClean="0">
                <a:solidFill>
                  <a:schemeClr val="bg1"/>
                </a:solidFill>
              </a:rPr>
              <a:t>13</a:t>
            </a:fld>
            <a:endParaRPr lang="es-CL" sz="2400" b="1" dirty="0">
              <a:solidFill>
                <a:schemeClr val="bg1"/>
              </a:solidFill>
            </a:endParaRPr>
          </a:p>
        </p:txBody>
      </p:sp>
      <p:sp>
        <p:nvSpPr>
          <p:cNvPr id="6" name="3 Marcador de número de diapositiva"/>
          <p:cNvSpPr txBox="1">
            <a:spLocks/>
          </p:cNvSpPr>
          <p:nvPr/>
        </p:nvSpPr>
        <p:spPr>
          <a:xfrm>
            <a:off x="251520" y="6309320"/>
            <a:ext cx="477416" cy="365125"/>
          </a:xfrm>
          <a:prstGeom prst="rect">
            <a:avLst/>
          </a:prstGeom>
        </p:spPr>
        <p:txBody>
          <a:bodyPr vert="horz" lIns="91440" tIns="45720" rIns="91440" bIns="45720" rtlCol="0" anchor="ctr"/>
          <a:lstStyle>
            <a:defPPr>
              <a:defRPr lang="es-CL"/>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CL" sz="2400" b="1" dirty="0">
              <a:solidFill>
                <a:schemeClr val="bg1"/>
              </a:solidFill>
            </a:endParaRPr>
          </a:p>
        </p:txBody>
      </p:sp>
      <p:sp>
        <p:nvSpPr>
          <p:cNvPr id="9" name="Rectángulo 8"/>
          <p:cNvSpPr/>
          <p:nvPr/>
        </p:nvSpPr>
        <p:spPr>
          <a:xfrm>
            <a:off x="467544" y="908720"/>
            <a:ext cx="8352928" cy="5170645"/>
          </a:xfrm>
          <a:prstGeom prst="rect">
            <a:avLst/>
          </a:prstGeom>
        </p:spPr>
        <p:txBody>
          <a:bodyPr wrap="square">
            <a:spAutoFit/>
          </a:bodyPr>
          <a:lstStyle/>
          <a:p>
            <a:r>
              <a:rPr lang="es-CL" sz="2200" dirty="0"/>
              <a:t>La SCA de Santiago, de 18 de agosto de 2014 [Rol Nº 39022, y acumulado Nº 39048] acogío en primera instancia el </a:t>
            </a:r>
            <a:r>
              <a:rPr lang="es-CL" sz="2200" dirty="0" smtClean="0"/>
              <a:t>recurso en el caso toma del IN. </a:t>
            </a:r>
            <a:r>
              <a:rPr lang="es-CL" sz="2200" dirty="0"/>
              <a:t>Dado que el reglamento interno no contempla en ninguna parte la realización de votaciones de los alumnos para decidir paralizaciones o tomas del establecimiento; derivó “con claridad” que las tomas como toda otra medida de fuerza “no tienen cabida en el Instituto Nacional ni en ningún otro establecimiento educacional”. </a:t>
            </a:r>
            <a:endParaRPr lang="es-CL" sz="2200" dirty="0" smtClean="0"/>
          </a:p>
          <a:p>
            <a:endParaRPr lang="es-CL" sz="2200" dirty="0" smtClean="0"/>
          </a:p>
          <a:p>
            <a:r>
              <a:rPr lang="es-CL" sz="2200" dirty="0" smtClean="0"/>
              <a:t>La </a:t>
            </a:r>
            <a:r>
              <a:rPr lang="es-CL" sz="2200" dirty="0"/>
              <a:t>autoridad edilicia, por su parte, tiene una especial obligación </a:t>
            </a:r>
            <a:r>
              <a:rPr lang="es-CL" sz="2200" i="1" dirty="0"/>
              <a:t>ex lege</a:t>
            </a:r>
            <a:r>
              <a:rPr lang="es-CL" sz="2200" dirty="0"/>
              <a:t> de “</a:t>
            </a:r>
            <a:r>
              <a:rPr lang="es-CL" sz="2200" b="1" i="1" dirty="0"/>
              <a:t>garantizar la continuidad del servicio educacional durante el año escolar</a:t>
            </a:r>
            <a:r>
              <a:rPr lang="es-CL" sz="2200" dirty="0"/>
              <a:t>…”, por lo que deviene ilegal</a:t>
            </a:r>
            <a:r>
              <a:rPr lang="es-CL" sz="2200" i="1" dirty="0"/>
              <a:t> </a:t>
            </a:r>
            <a:r>
              <a:rPr lang="es-CL" sz="2200" dirty="0"/>
              <a:t>el Protocolo suscrito con los estudiantes, consintiendo las tomas votadas democráticamente (C. 2º). Resulta “un contrasentido” que se recurra a un mecanismo democrático y pacífico –la votación- para imponer una medida de fuerza como la toma. </a:t>
            </a:r>
            <a:endParaRPr lang="es-CL" sz="2200" dirty="0" smtClean="0"/>
          </a:p>
        </p:txBody>
      </p:sp>
    </p:spTree>
    <p:extLst>
      <p:ext uri="{BB962C8B-B14F-4D97-AF65-F5344CB8AC3E}">
        <p14:creationId xmlns:p14="http://schemas.microsoft.com/office/powerpoint/2010/main" val="317680800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a:xfrm>
            <a:off x="179512" y="44624"/>
            <a:ext cx="8784976" cy="720079"/>
          </a:xfrm>
        </p:spPr>
        <p:txBody>
          <a:bodyPr>
            <a:noAutofit/>
          </a:bodyPr>
          <a:lstStyle/>
          <a:p>
            <a:r>
              <a:rPr lang="es-CL" sz="3600" b="1" dirty="0" smtClean="0">
                <a:solidFill>
                  <a:schemeClr val="tx2"/>
                </a:solidFill>
                <a:latin typeface="Constantia" panose="02030602050306030303" pitchFamily="18" charset="0"/>
                <a:ea typeface="Malgun Gothic" panose="020B0503020000020004" pitchFamily="34" charset="-127"/>
                <a:cs typeface="Calibri" panose="020F0502020204030204" pitchFamily="34" charset="0"/>
              </a:rPr>
              <a:t>No cumple con los estándares</a:t>
            </a:r>
            <a:endParaRPr lang="es-CL" sz="3600" b="1" dirty="0">
              <a:solidFill>
                <a:schemeClr val="tx2"/>
              </a:solidFill>
              <a:latin typeface="Constantia" panose="02030602050306030303" pitchFamily="18" charset="0"/>
              <a:ea typeface="Malgun Gothic" panose="020B0503020000020004" pitchFamily="34" charset="-127"/>
              <a:cs typeface="Calibri" panose="020F0502020204030204" pitchFamily="34" charset="0"/>
            </a:endParaRPr>
          </a:p>
        </p:txBody>
      </p:sp>
      <p:sp>
        <p:nvSpPr>
          <p:cNvPr id="5" name="4 Subtítulo"/>
          <p:cNvSpPr>
            <a:spLocks noGrp="1"/>
          </p:cNvSpPr>
          <p:nvPr>
            <p:ph type="subTitle" idx="1"/>
          </p:nvPr>
        </p:nvSpPr>
        <p:spPr>
          <a:xfrm>
            <a:off x="179512" y="908720"/>
            <a:ext cx="8784976" cy="5184576"/>
          </a:xfrm>
        </p:spPr>
        <p:txBody>
          <a:bodyPr>
            <a:normAutofit/>
          </a:bodyPr>
          <a:lstStyle/>
          <a:p>
            <a:pPr marL="342900" indent="-342900" algn="just">
              <a:buFontTx/>
              <a:buChar char="-"/>
            </a:pPr>
            <a:endParaRPr lang="es-CL" sz="2200" dirty="0" smtClean="0">
              <a:solidFill>
                <a:schemeClr val="tx1"/>
              </a:solidFill>
            </a:endParaRPr>
          </a:p>
          <a:p>
            <a:pPr marL="342900" indent="-342900" algn="just">
              <a:buFontTx/>
              <a:buChar char="-"/>
            </a:pPr>
            <a:endParaRPr lang="es-CL" sz="2000" dirty="0" smtClean="0">
              <a:solidFill>
                <a:schemeClr val="tx1"/>
              </a:solidFill>
            </a:endParaRPr>
          </a:p>
          <a:p>
            <a:pPr marL="342900" indent="-342900" algn="just">
              <a:buFontTx/>
              <a:buChar char="-"/>
            </a:pPr>
            <a:endParaRPr lang="es-CL" sz="2000" dirty="0" smtClean="0">
              <a:solidFill>
                <a:schemeClr val="tx1"/>
              </a:solidFill>
            </a:endParaRPr>
          </a:p>
          <a:p>
            <a:pPr algn="just"/>
            <a:endParaRPr lang="es-CL" sz="2000" dirty="0" smtClean="0">
              <a:solidFill>
                <a:schemeClr val="tx1"/>
              </a:solidFill>
            </a:endParaRPr>
          </a:p>
        </p:txBody>
      </p:sp>
      <p:cxnSp>
        <p:nvCxnSpPr>
          <p:cNvPr id="7" name="6 Conector recto"/>
          <p:cNvCxnSpPr/>
          <p:nvPr/>
        </p:nvCxnSpPr>
        <p:spPr>
          <a:xfrm>
            <a:off x="-180528" y="764704"/>
            <a:ext cx="91440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2" name="1 Marcador de número de diapositiva"/>
          <p:cNvSpPr>
            <a:spLocks noGrp="1"/>
          </p:cNvSpPr>
          <p:nvPr>
            <p:ph type="sldNum" sz="quarter" idx="12"/>
          </p:nvPr>
        </p:nvSpPr>
        <p:spPr>
          <a:xfrm>
            <a:off x="179512" y="6309320"/>
            <a:ext cx="549424" cy="365125"/>
          </a:xfrm>
        </p:spPr>
        <p:txBody>
          <a:bodyPr/>
          <a:lstStyle/>
          <a:p>
            <a:fld id="{83FD1BBD-F193-4E48-B418-75BBC48222C2}" type="slidenum">
              <a:rPr lang="es-CL" sz="2400" b="1" smtClean="0">
                <a:solidFill>
                  <a:schemeClr val="bg1"/>
                </a:solidFill>
              </a:rPr>
              <a:t>14</a:t>
            </a:fld>
            <a:endParaRPr lang="es-CL" sz="2400" b="1" dirty="0">
              <a:solidFill>
                <a:schemeClr val="bg1"/>
              </a:solidFill>
            </a:endParaRPr>
          </a:p>
        </p:txBody>
      </p:sp>
      <p:sp>
        <p:nvSpPr>
          <p:cNvPr id="6" name="3 Marcador de número de diapositiva"/>
          <p:cNvSpPr txBox="1">
            <a:spLocks/>
          </p:cNvSpPr>
          <p:nvPr/>
        </p:nvSpPr>
        <p:spPr>
          <a:xfrm>
            <a:off x="251520" y="6309320"/>
            <a:ext cx="477416" cy="365125"/>
          </a:xfrm>
          <a:prstGeom prst="rect">
            <a:avLst/>
          </a:prstGeom>
        </p:spPr>
        <p:txBody>
          <a:bodyPr vert="horz" lIns="91440" tIns="45720" rIns="91440" bIns="45720" rtlCol="0" anchor="ctr"/>
          <a:lstStyle>
            <a:defPPr>
              <a:defRPr lang="es-CL"/>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FD1BBD-F193-4E48-B418-75BBC48222C2}" type="slidenum">
              <a:rPr lang="es-CL" sz="2400" b="1" smtClean="0">
                <a:solidFill>
                  <a:schemeClr val="bg1"/>
                </a:solidFill>
              </a:rPr>
              <a:pPr/>
              <a:t>14</a:t>
            </a:fld>
            <a:endParaRPr lang="es-CL" sz="2400" b="1" dirty="0">
              <a:solidFill>
                <a:schemeClr val="bg1"/>
              </a:solidFill>
            </a:endParaRPr>
          </a:p>
        </p:txBody>
      </p:sp>
      <p:sp>
        <p:nvSpPr>
          <p:cNvPr id="9" name="Rectángulo 8"/>
          <p:cNvSpPr/>
          <p:nvPr/>
        </p:nvSpPr>
        <p:spPr>
          <a:xfrm>
            <a:off x="467544" y="873288"/>
            <a:ext cx="8208912" cy="5632311"/>
          </a:xfrm>
          <a:prstGeom prst="rect">
            <a:avLst/>
          </a:prstGeom>
        </p:spPr>
        <p:txBody>
          <a:bodyPr wrap="square">
            <a:spAutoFit/>
          </a:bodyPr>
          <a:lstStyle/>
          <a:p>
            <a:r>
              <a:rPr lang="es-CL" sz="2000" dirty="0" smtClean="0"/>
              <a:t>La </a:t>
            </a:r>
            <a:r>
              <a:rPr lang="es-CL" sz="2000" dirty="0"/>
              <a:t>Corte, citando como </a:t>
            </a:r>
            <a:r>
              <a:rPr lang="es-CL" sz="2000" dirty="0" smtClean="0"/>
              <a:t>respaldo </a:t>
            </a:r>
            <a:r>
              <a:rPr lang="es-CL" sz="2000" dirty="0"/>
              <a:t>jurisprudencia de los años 1986-1987 (C. 4º), concluyó: “La imposibilidad fáctica que impone una toma de asistir a clases y recibir educación conculca las garantías constitucionales de libertad de enseñanza, derecho de propiedad en relación con el derecho a la educación y la integridad psíquica y física de los recurrentes”, por lo que ordenó a los estudiantes recurridos “abstenerse de organizar o llamar a votaciones sobre tomas y paralizaciones de las actividades escolares” y su materialización </a:t>
            </a:r>
            <a:r>
              <a:rPr lang="es-CL" sz="2000" dirty="0" smtClean="0"/>
              <a:t>(y </a:t>
            </a:r>
            <a:r>
              <a:rPr lang="es-CL" sz="2000" dirty="0"/>
              <a:t>a la alcaldesa de Santiago, en caso de futuras tomas, adoptar todas las medidas necesarias para garantizar la continuidad del servicio </a:t>
            </a:r>
            <a:r>
              <a:rPr lang="es-CL" sz="2000" dirty="0" smtClean="0"/>
              <a:t>educacional). </a:t>
            </a:r>
          </a:p>
          <a:p>
            <a:r>
              <a:rPr lang="es-ES" sz="2000" dirty="0"/>
              <a:t>Si bien se mira, es la SCA en el caso IN la que incurre </a:t>
            </a:r>
            <a:r>
              <a:rPr lang="es-ES" sz="2000" dirty="0" smtClean="0"/>
              <a:t>en </a:t>
            </a:r>
            <a:r>
              <a:rPr lang="es-ES" sz="2000" dirty="0"/>
              <a:t>“activismo” al exceder lo que corresponde a la función judicial. Plantea un rechazo a priori y absoluto a diversas formas de protesta estudiantil (no sólo la “toma” que era objeto del recurso) e incurre en el error de formular una regla muy precisa con un alcance muy amplio; es decir, abarcando casos distintos a los que actualmente resuelve. Se aparta de la tendencia jurisprudencial en boga sin una justificación suficiente. </a:t>
            </a:r>
            <a:endParaRPr lang="es-ES" sz="2000" dirty="0" smtClean="0"/>
          </a:p>
          <a:p>
            <a:r>
              <a:rPr lang="es-ES" sz="2000" dirty="0" smtClean="0"/>
              <a:t>Esta </a:t>
            </a:r>
            <a:r>
              <a:rPr lang="es-ES" sz="2000" dirty="0"/>
              <a:t>forma de proceder resulta </a:t>
            </a:r>
            <a:r>
              <a:rPr lang="es-ES" sz="2000" dirty="0" smtClean="0"/>
              <a:t>inconveniente </a:t>
            </a:r>
            <a:r>
              <a:rPr lang="es-ES" sz="2000" dirty="0"/>
              <a:t>por contradecir un estándar de razonabilidad de la decisión judicial (</a:t>
            </a:r>
            <a:r>
              <a:rPr lang="es-ES" sz="2000" dirty="0" err="1"/>
              <a:t>Schauer</a:t>
            </a:r>
            <a:r>
              <a:rPr lang="es-ES" sz="2000" dirty="0"/>
              <a:t>: 2013) </a:t>
            </a:r>
          </a:p>
        </p:txBody>
      </p:sp>
    </p:spTree>
    <p:extLst>
      <p:ext uri="{BB962C8B-B14F-4D97-AF65-F5344CB8AC3E}">
        <p14:creationId xmlns:p14="http://schemas.microsoft.com/office/powerpoint/2010/main" val="3569500404"/>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a:xfrm>
            <a:off x="179512" y="44624"/>
            <a:ext cx="8784976" cy="720079"/>
          </a:xfrm>
        </p:spPr>
        <p:txBody>
          <a:bodyPr>
            <a:noAutofit/>
          </a:bodyPr>
          <a:lstStyle/>
          <a:p>
            <a:r>
              <a:rPr lang="es-CL" b="1" dirty="0" smtClean="0">
                <a:solidFill>
                  <a:schemeClr val="tx2"/>
                </a:solidFill>
                <a:latin typeface="Constantia" panose="02030602050306030303" pitchFamily="18" charset="0"/>
                <a:ea typeface="Malgun Gothic" panose="020B0503020000020004" pitchFamily="34" charset="-127"/>
                <a:cs typeface="Calibri" panose="020F0502020204030204" pitchFamily="34" charset="0"/>
              </a:rPr>
              <a:t>Caso </a:t>
            </a:r>
            <a:r>
              <a:rPr lang="es-CL" b="1" i="1" dirty="0" smtClean="0">
                <a:solidFill>
                  <a:schemeClr val="tx2"/>
                </a:solidFill>
                <a:latin typeface="Constantia" panose="02030602050306030303" pitchFamily="18" charset="0"/>
                <a:ea typeface="Malgun Gothic" panose="020B0503020000020004" pitchFamily="34" charset="-127"/>
                <a:cs typeface="Calibri" panose="020F0502020204030204" pitchFamily="34" charset="0"/>
              </a:rPr>
              <a:t>del “gato mascota”</a:t>
            </a:r>
            <a:endParaRPr lang="es-CL" b="1" i="1" dirty="0">
              <a:solidFill>
                <a:schemeClr val="tx2"/>
              </a:solidFill>
              <a:latin typeface="Constantia" panose="02030602050306030303" pitchFamily="18" charset="0"/>
              <a:ea typeface="Malgun Gothic" panose="020B0503020000020004" pitchFamily="34" charset="-127"/>
              <a:cs typeface="Calibri" panose="020F0502020204030204" pitchFamily="34" charset="0"/>
            </a:endParaRPr>
          </a:p>
        </p:txBody>
      </p:sp>
      <p:sp>
        <p:nvSpPr>
          <p:cNvPr id="5" name="4 Subtítulo"/>
          <p:cNvSpPr>
            <a:spLocks noGrp="1"/>
          </p:cNvSpPr>
          <p:nvPr>
            <p:ph type="subTitle" idx="1"/>
          </p:nvPr>
        </p:nvSpPr>
        <p:spPr>
          <a:xfrm>
            <a:off x="179512" y="836712"/>
            <a:ext cx="8784976" cy="5400600"/>
          </a:xfrm>
        </p:spPr>
        <p:txBody>
          <a:bodyPr>
            <a:normAutofit/>
          </a:bodyPr>
          <a:lstStyle/>
          <a:p>
            <a:pPr marL="457200" indent="-457200" algn="just">
              <a:buFont typeface="Arial" panose="020B0604020202020204" pitchFamily="34" charset="0"/>
              <a:buChar char="•"/>
            </a:pPr>
            <a:r>
              <a:rPr lang="es-ES" sz="1800" dirty="0" smtClean="0">
                <a:solidFill>
                  <a:srgbClr val="000000"/>
                </a:solidFill>
              </a:rPr>
              <a:t>Una vecina recurre contra una </a:t>
            </a:r>
            <a:r>
              <a:rPr lang="es-ES" sz="1800" dirty="0">
                <a:solidFill>
                  <a:srgbClr val="000000"/>
                </a:solidFill>
              </a:rPr>
              <a:t>resolución exenta </a:t>
            </a:r>
            <a:r>
              <a:rPr lang="es-ES" sz="1800" dirty="0" smtClean="0">
                <a:solidFill>
                  <a:srgbClr val="000000"/>
                </a:solidFill>
              </a:rPr>
              <a:t>del Seremi de Salud en que se </a:t>
            </a:r>
            <a:r>
              <a:rPr lang="es-ES" sz="1800" dirty="0">
                <a:solidFill>
                  <a:srgbClr val="000000"/>
                </a:solidFill>
              </a:rPr>
              <a:t>le amonestó por incumplir un convenio donde se le otorgaban 21 días para extremar medidas de higiene y limpieza al interior y exterior del domicilio, y se le concede plazo de 24 horas para reubicar una mascota (gato) en forma definitiva. Refiere que su mascota se encuentra al interior del domicilio y lo asea constantemente y se encuentra clínicamente </a:t>
            </a:r>
            <a:r>
              <a:rPr lang="es-ES" sz="1800" dirty="0" smtClean="0">
                <a:solidFill>
                  <a:srgbClr val="000000"/>
                </a:solidFill>
              </a:rPr>
              <a:t>sano,</a:t>
            </a:r>
            <a:r>
              <a:rPr lang="es-ES_tradnl" sz="1800" dirty="0" smtClean="0">
                <a:solidFill>
                  <a:srgbClr val="000000"/>
                </a:solidFill>
              </a:rPr>
              <a:t> </a:t>
            </a:r>
            <a:r>
              <a:rPr lang="es-ES" sz="1800" dirty="0">
                <a:solidFill>
                  <a:srgbClr val="000000"/>
                </a:solidFill>
              </a:rPr>
              <a:t>limpiando tanto el exterior como interior del hogar con diferentes productos por lo que no es de su responsabilidad los malos </a:t>
            </a:r>
            <a:r>
              <a:rPr lang="es-ES" sz="1800" dirty="0" smtClean="0">
                <a:solidFill>
                  <a:srgbClr val="000000"/>
                </a:solidFill>
              </a:rPr>
              <a:t>olores.</a:t>
            </a:r>
          </a:p>
          <a:p>
            <a:pPr marL="457200" indent="-457200" algn="just">
              <a:buFont typeface="Arial" panose="020B0604020202020204" pitchFamily="34" charset="0"/>
              <a:buChar char="•"/>
            </a:pPr>
            <a:r>
              <a:rPr lang="es-ES" sz="1800" dirty="0" smtClean="0">
                <a:solidFill>
                  <a:srgbClr val="000000"/>
                </a:solidFill>
              </a:rPr>
              <a:t>La autoridad informa que la Sra. vive en un edificio, que los malos olores molestan y generan reclamos de los vecinos; que se la ha inspeccionado en 2 oportunidades (siendo primero amonestada); que la Seremi está facultada para tomar medidas que impidan deficiencias sanitarias en resguardo de la población.</a:t>
            </a:r>
          </a:p>
          <a:p>
            <a:pPr marL="457200" indent="-457200" algn="just">
              <a:buFont typeface="Arial" panose="020B0604020202020204" pitchFamily="34" charset="0"/>
              <a:buChar char="•"/>
            </a:pPr>
            <a:r>
              <a:rPr lang="es-ES" sz="1800" dirty="0" smtClean="0">
                <a:solidFill>
                  <a:srgbClr val="000000"/>
                </a:solidFill>
              </a:rPr>
              <a:t>Que “no </a:t>
            </a:r>
            <a:r>
              <a:rPr lang="es-ES" sz="1800" dirty="0">
                <a:solidFill>
                  <a:srgbClr val="000000"/>
                </a:solidFill>
              </a:rPr>
              <a:t>se advierte del catálogo de sanciones la posibilidad de “reubicar a la mascota”, no mencionando la resolución cual es la facultad ni disposición que la autorice para la orden impuesta, siendo las sanciones administrativas de naturaleza </a:t>
            </a:r>
            <a:r>
              <a:rPr lang="es-ES" sz="1800" dirty="0" smtClean="0">
                <a:solidFill>
                  <a:srgbClr val="000000"/>
                </a:solidFill>
              </a:rPr>
              <a:t>estricta”, por lo que acoge el recurso y deja sin efecto la Res. Ex.</a:t>
            </a:r>
            <a:r>
              <a:rPr lang="es-ES_tradnl" sz="1800" dirty="0" smtClean="0">
                <a:solidFill>
                  <a:srgbClr val="000000"/>
                </a:solidFill>
              </a:rPr>
              <a:t>  (SCS rol 2446-2013, C. 5º).</a:t>
            </a:r>
          </a:p>
          <a:p>
            <a:pPr marL="457200" indent="-457200" algn="just">
              <a:buFont typeface="Arial" panose="020B0604020202020204" pitchFamily="34" charset="0"/>
              <a:buChar char="•"/>
            </a:pPr>
            <a:endParaRPr lang="es-ES_tradnl" sz="1800" dirty="0" smtClean="0">
              <a:solidFill>
                <a:srgbClr val="000000"/>
              </a:solidFill>
            </a:endParaRPr>
          </a:p>
          <a:p>
            <a:pPr marL="457200" indent="-457200" algn="just">
              <a:buFont typeface="Arial" panose="020B0604020202020204" pitchFamily="34" charset="0"/>
              <a:buChar char="•"/>
            </a:pPr>
            <a:r>
              <a:rPr lang="es-ES_tradnl" sz="1800" dirty="0" smtClean="0">
                <a:solidFill>
                  <a:srgbClr val="000000"/>
                </a:solidFill>
              </a:rPr>
              <a:t>Este fallo no reconoce otros derechos involucrados ni es deferente con la autoridad (Y revoca la SCA que había rechazado el recurso).</a:t>
            </a:r>
          </a:p>
          <a:p>
            <a:pPr marL="457200" indent="-457200" algn="just">
              <a:buFont typeface="Arial" panose="020B0604020202020204" pitchFamily="34" charset="0"/>
              <a:buChar char="•"/>
            </a:pPr>
            <a:endParaRPr lang="es-ES_tradnl" sz="1700" dirty="0">
              <a:solidFill>
                <a:schemeClr val="tx1"/>
              </a:solidFill>
            </a:endParaRPr>
          </a:p>
          <a:p>
            <a:pPr marL="342900" indent="-342900" algn="just">
              <a:buFontTx/>
              <a:buChar char="-"/>
            </a:pPr>
            <a:endParaRPr lang="es-CL" sz="2000" dirty="0" smtClean="0">
              <a:solidFill>
                <a:schemeClr val="tx1"/>
              </a:solidFill>
            </a:endParaRPr>
          </a:p>
          <a:p>
            <a:pPr marL="342900" indent="-342900" algn="just">
              <a:buFontTx/>
              <a:buChar char="-"/>
            </a:pPr>
            <a:endParaRPr lang="es-CL" sz="2000" dirty="0" smtClean="0">
              <a:solidFill>
                <a:schemeClr val="tx1"/>
              </a:solidFill>
            </a:endParaRPr>
          </a:p>
          <a:p>
            <a:pPr algn="just"/>
            <a:endParaRPr lang="es-CL" sz="2000" dirty="0" smtClean="0">
              <a:solidFill>
                <a:schemeClr val="tx1"/>
              </a:solidFill>
            </a:endParaRPr>
          </a:p>
        </p:txBody>
      </p:sp>
      <p:cxnSp>
        <p:nvCxnSpPr>
          <p:cNvPr id="7" name="6 Conector recto"/>
          <p:cNvCxnSpPr/>
          <p:nvPr/>
        </p:nvCxnSpPr>
        <p:spPr>
          <a:xfrm>
            <a:off x="0" y="764704"/>
            <a:ext cx="91440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2" name="1 Marcador de número de diapositiva"/>
          <p:cNvSpPr>
            <a:spLocks noGrp="1"/>
          </p:cNvSpPr>
          <p:nvPr>
            <p:ph type="sldNum" sz="quarter" idx="12"/>
          </p:nvPr>
        </p:nvSpPr>
        <p:spPr>
          <a:xfrm>
            <a:off x="179512" y="6309320"/>
            <a:ext cx="549424" cy="365125"/>
          </a:xfrm>
        </p:spPr>
        <p:txBody>
          <a:bodyPr/>
          <a:lstStyle/>
          <a:p>
            <a:fld id="{83FD1BBD-F193-4E48-B418-75BBC48222C2}" type="slidenum">
              <a:rPr lang="es-CL" sz="2400" b="1" smtClean="0">
                <a:solidFill>
                  <a:schemeClr val="bg1"/>
                </a:solidFill>
              </a:rPr>
              <a:t>15</a:t>
            </a:fld>
            <a:endParaRPr lang="es-CL" sz="2400" b="1" dirty="0">
              <a:solidFill>
                <a:schemeClr val="bg1"/>
              </a:solidFill>
            </a:endParaRPr>
          </a:p>
        </p:txBody>
      </p:sp>
      <p:sp>
        <p:nvSpPr>
          <p:cNvPr id="6" name="3 Marcador de número de diapositiva"/>
          <p:cNvSpPr txBox="1">
            <a:spLocks/>
          </p:cNvSpPr>
          <p:nvPr/>
        </p:nvSpPr>
        <p:spPr>
          <a:xfrm>
            <a:off x="251520" y="6309320"/>
            <a:ext cx="477416" cy="365125"/>
          </a:xfrm>
          <a:prstGeom prst="rect">
            <a:avLst/>
          </a:prstGeom>
        </p:spPr>
        <p:txBody>
          <a:bodyPr vert="horz" lIns="91440" tIns="45720" rIns="91440" bIns="45720" rtlCol="0" anchor="ctr"/>
          <a:lstStyle>
            <a:defPPr>
              <a:defRPr lang="es-CL"/>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FD1BBD-F193-4E48-B418-75BBC48222C2}" type="slidenum">
              <a:rPr lang="es-CL" sz="2400" b="1" smtClean="0">
                <a:solidFill>
                  <a:schemeClr val="bg1"/>
                </a:solidFill>
              </a:rPr>
              <a:pPr/>
              <a:t>15</a:t>
            </a:fld>
            <a:endParaRPr lang="es-CL" sz="2400" b="1" dirty="0">
              <a:solidFill>
                <a:schemeClr val="bg1"/>
              </a:solidFill>
            </a:endParaRPr>
          </a:p>
        </p:txBody>
      </p:sp>
    </p:spTree>
    <p:extLst>
      <p:ext uri="{BB962C8B-B14F-4D97-AF65-F5344CB8AC3E}">
        <p14:creationId xmlns:p14="http://schemas.microsoft.com/office/powerpoint/2010/main" val="2102316100"/>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a:xfrm>
            <a:off x="179512" y="44624"/>
            <a:ext cx="8784976" cy="720079"/>
          </a:xfrm>
        </p:spPr>
        <p:txBody>
          <a:bodyPr>
            <a:noAutofit/>
          </a:bodyPr>
          <a:lstStyle/>
          <a:p>
            <a:r>
              <a:rPr lang="es-CL" b="1" dirty="0" smtClean="0">
                <a:solidFill>
                  <a:schemeClr val="tx2"/>
                </a:solidFill>
                <a:latin typeface="Constantia" panose="02030602050306030303" pitchFamily="18" charset="0"/>
                <a:ea typeface="Malgun Gothic" panose="020B0503020000020004" pitchFamily="34" charset="-127"/>
                <a:cs typeface="Calibri" panose="020F0502020204030204" pitchFamily="34" charset="0"/>
              </a:rPr>
              <a:t>Caso del “velo islámico”</a:t>
            </a:r>
            <a:endParaRPr lang="es-CL" b="1" i="1" dirty="0">
              <a:solidFill>
                <a:schemeClr val="tx2"/>
              </a:solidFill>
              <a:latin typeface="Constantia" panose="02030602050306030303" pitchFamily="18" charset="0"/>
              <a:ea typeface="Malgun Gothic" panose="020B0503020000020004" pitchFamily="34" charset="-127"/>
              <a:cs typeface="Calibri" panose="020F0502020204030204" pitchFamily="34" charset="0"/>
            </a:endParaRPr>
          </a:p>
        </p:txBody>
      </p:sp>
      <p:sp>
        <p:nvSpPr>
          <p:cNvPr id="5" name="4 Subtítulo"/>
          <p:cNvSpPr>
            <a:spLocks noGrp="1"/>
          </p:cNvSpPr>
          <p:nvPr>
            <p:ph type="subTitle" idx="1"/>
          </p:nvPr>
        </p:nvSpPr>
        <p:spPr>
          <a:xfrm>
            <a:off x="179512" y="836712"/>
            <a:ext cx="8784976" cy="5760640"/>
          </a:xfrm>
        </p:spPr>
        <p:txBody>
          <a:bodyPr>
            <a:normAutofit/>
          </a:bodyPr>
          <a:lstStyle/>
          <a:p>
            <a:pPr marL="285750" indent="-285750" algn="just">
              <a:buFontTx/>
              <a:buChar char="-"/>
            </a:pPr>
            <a:r>
              <a:rPr lang="es-CL" sz="1800" dirty="0" smtClean="0">
                <a:solidFill>
                  <a:srgbClr val="000000"/>
                </a:solidFill>
              </a:rPr>
              <a:t>La SCA de Santiago, de fecha 31/05/2011 </a:t>
            </a:r>
            <a:r>
              <a:rPr lang="es-CL" sz="1800" dirty="0">
                <a:solidFill>
                  <a:srgbClr val="000000"/>
                </a:solidFill>
              </a:rPr>
              <a:t>[rol Nº </a:t>
            </a:r>
            <a:r>
              <a:rPr lang="es-CL" sz="1800" dirty="0" smtClean="0">
                <a:solidFill>
                  <a:srgbClr val="000000"/>
                </a:solidFill>
              </a:rPr>
              <a:t>4670-2010], confirmada por SCS </a:t>
            </a:r>
            <a:r>
              <a:rPr lang="es-CL" sz="1800" dirty="0">
                <a:solidFill>
                  <a:srgbClr val="000000"/>
                </a:solidFill>
              </a:rPr>
              <a:t>de fecha 15/09/2011</a:t>
            </a:r>
            <a:r>
              <a:rPr lang="es-CL" sz="1800" dirty="0" smtClean="0">
                <a:solidFill>
                  <a:srgbClr val="000000"/>
                </a:solidFill>
              </a:rPr>
              <a:t>, rol 6366-2011, rechazó el recurso de protección de una mujer chilena, que profesa la religión musulmana, interpuesto contra una sucursal del BancoEstado, donde </a:t>
            </a:r>
            <a:r>
              <a:rPr lang="es-ES" sz="1800" dirty="0" smtClean="0">
                <a:solidFill>
                  <a:srgbClr val="000000"/>
                </a:solidFill>
              </a:rPr>
              <a:t>el </a:t>
            </a:r>
            <a:r>
              <a:rPr lang="es-ES" sz="1800" dirty="0">
                <a:solidFill>
                  <a:srgbClr val="000000"/>
                </a:solidFill>
              </a:rPr>
              <a:t>cajero respectivo la obligó a quitarse el velo islámico que llevaba, frente al Jefe de atención al cliente,  lo que considera un trato vejatorio, humillante y discriminatorio en su libertad </a:t>
            </a:r>
            <a:r>
              <a:rPr lang="es-ES" sz="1800" dirty="0" smtClean="0">
                <a:solidFill>
                  <a:srgbClr val="000000"/>
                </a:solidFill>
              </a:rPr>
              <a:t>religiosa (su </a:t>
            </a:r>
            <a:r>
              <a:rPr lang="es-ES" sz="1800" dirty="0">
                <a:solidFill>
                  <a:srgbClr val="000000"/>
                </a:solidFill>
              </a:rPr>
              <a:t>cara estaba descubierta y </a:t>
            </a:r>
            <a:r>
              <a:rPr lang="es-ES" sz="1800" dirty="0" smtClean="0">
                <a:solidFill>
                  <a:srgbClr val="000000"/>
                </a:solidFill>
              </a:rPr>
              <a:t>su </a:t>
            </a:r>
            <a:r>
              <a:rPr lang="es-ES" sz="1800" dirty="0" err="1">
                <a:solidFill>
                  <a:srgbClr val="000000"/>
                </a:solidFill>
              </a:rPr>
              <a:t>hijab</a:t>
            </a:r>
            <a:r>
              <a:rPr lang="es-ES" sz="1800" dirty="0">
                <a:solidFill>
                  <a:srgbClr val="000000"/>
                </a:solidFill>
              </a:rPr>
              <a:t> sólo oculta el pelo y el </a:t>
            </a:r>
            <a:r>
              <a:rPr lang="es-ES" sz="1800" dirty="0" smtClean="0">
                <a:solidFill>
                  <a:srgbClr val="000000"/>
                </a:solidFill>
              </a:rPr>
              <a:t>cuello)</a:t>
            </a:r>
            <a:r>
              <a:rPr lang="es-ES" sz="1800" dirty="0">
                <a:solidFill>
                  <a:srgbClr val="000000"/>
                </a:solidFill>
              </a:rPr>
              <a:t>. </a:t>
            </a:r>
          </a:p>
          <a:p>
            <a:pPr marL="285750" indent="-285750" algn="just">
              <a:buFontTx/>
              <a:buChar char="-"/>
            </a:pPr>
            <a:r>
              <a:rPr lang="es-ES" sz="1800" dirty="0" smtClean="0">
                <a:solidFill>
                  <a:srgbClr val="000000"/>
                </a:solidFill>
              </a:rPr>
              <a:t>Para la Corte</a:t>
            </a:r>
            <a:r>
              <a:rPr lang="es-ES" sz="1800" dirty="0">
                <a:solidFill>
                  <a:srgbClr val="000000"/>
                </a:solidFill>
              </a:rPr>
              <a:t>, </a:t>
            </a:r>
            <a:r>
              <a:rPr lang="es-ES" sz="1800" dirty="0" smtClean="0">
                <a:solidFill>
                  <a:srgbClr val="000000"/>
                </a:solidFill>
              </a:rPr>
              <a:t>“no </a:t>
            </a:r>
            <a:r>
              <a:rPr lang="es-ES" sz="1800" dirty="0">
                <a:solidFill>
                  <a:srgbClr val="000000"/>
                </a:solidFill>
              </a:rPr>
              <a:t>se hizo petición alguna al tribunal, precisa, de la forma en que se pretendía que se la amparara de la violación de un derecho que ya se habría conculcado, mediante una acción totalmente agotada ” </a:t>
            </a:r>
            <a:r>
              <a:rPr lang="es-ES" sz="1800" dirty="0" smtClean="0">
                <a:solidFill>
                  <a:srgbClr val="000000"/>
                </a:solidFill>
              </a:rPr>
              <a:t>(SCA, C</a:t>
            </a:r>
            <a:r>
              <a:rPr lang="es-ES" sz="1800" dirty="0">
                <a:solidFill>
                  <a:srgbClr val="000000"/>
                </a:solidFill>
              </a:rPr>
              <a:t>. </a:t>
            </a:r>
            <a:r>
              <a:rPr lang="es-ES" sz="1800" dirty="0" smtClean="0">
                <a:solidFill>
                  <a:srgbClr val="000000"/>
                </a:solidFill>
              </a:rPr>
              <a:t>2º</a:t>
            </a:r>
            <a:r>
              <a:rPr lang="es-ES" sz="1800" dirty="0">
                <a:solidFill>
                  <a:srgbClr val="000000"/>
                </a:solidFill>
              </a:rPr>
              <a:t>). </a:t>
            </a:r>
            <a:r>
              <a:rPr lang="es-ES" sz="1800" dirty="0" smtClean="0">
                <a:solidFill>
                  <a:srgbClr val="000000"/>
                </a:solidFill>
              </a:rPr>
              <a:t>Por tanto</a:t>
            </a:r>
            <a:r>
              <a:rPr lang="es-ES" sz="1800" dirty="0">
                <a:solidFill>
                  <a:srgbClr val="000000"/>
                </a:solidFill>
              </a:rPr>
              <a:t>, </a:t>
            </a:r>
            <a:r>
              <a:rPr lang="es-ES" sz="1800" dirty="0" smtClean="0">
                <a:solidFill>
                  <a:srgbClr val="000000"/>
                </a:solidFill>
              </a:rPr>
              <a:t>“no </a:t>
            </a:r>
            <a:r>
              <a:rPr lang="es-ES" sz="1800" dirty="0">
                <a:solidFill>
                  <a:srgbClr val="000000"/>
                </a:solidFill>
              </a:rPr>
              <a:t>existe posibilidad alguna de restablecer el imperio del derecho</a:t>
            </a:r>
            <a:r>
              <a:rPr lang="es-ES" sz="1800" dirty="0" smtClean="0">
                <a:solidFill>
                  <a:srgbClr val="000000"/>
                </a:solidFill>
              </a:rPr>
              <a:t>, </a:t>
            </a:r>
            <a:r>
              <a:rPr lang="es-ES" sz="1800" dirty="0">
                <a:solidFill>
                  <a:srgbClr val="000000"/>
                </a:solidFill>
              </a:rPr>
              <a:t>esto es restituirlo, devolverlo, reintegrarlo, reponerlo o restaurarlo,  desde que del propio recurso aparece que se trata de una acción que se supone injusta, que se encuentra agotada, no se mantiene en el tiempo, ni se ha repetido, y que sólo se produjo en una Sucursal del Banco recurrido y no en otras del mismo </a:t>
            </a:r>
            <a:r>
              <a:rPr lang="es-ES" sz="1800" dirty="0" smtClean="0">
                <a:solidFill>
                  <a:srgbClr val="000000"/>
                </a:solidFill>
              </a:rPr>
              <a:t>Banco” (SCA, C 3º). </a:t>
            </a:r>
          </a:p>
          <a:p>
            <a:pPr marL="342900" indent="-342900" algn="just">
              <a:buFontTx/>
              <a:buChar char="-"/>
            </a:pPr>
            <a:r>
              <a:rPr lang="es-CL" sz="1800" dirty="0" smtClean="0">
                <a:solidFill>
                  <a:schemeClr val="tx1"/>
                </a:solidFill>
              </a:rPr>
              <a:t>Argumentación formalista y de deferencia con la autoridad (se citó en estrados una circular de Superintendencia de Bancos que ordena verificar identidad)</a:t>
            </a:r>
          </a:p>
          <a:p>
            <a:pPr marL="342900" indent="-342900" algn="just">
              <a:buFontTx/>
              <a:buChar char="-"/>
            </a:pPr>
            <a:r>
              <a:rPr lang="es-CL" sz="1800" dirty="0" smtClean="0">
                <a:solidFill>
                  <a:schemeClr val="tx1"/>
                </a:solidFill>
              </a:rPr>
              <a:t>Votos de minorías advierten derechos fundamentales lesionados, posibilidad de reiteración en el futuro y necesidad de una medida de cautela general.</a:t>
            </a:r>
          </a:p>
          <a:p>
            <a:pPr algn="just"/>
            <a:endParaRPr lang="es-CL" sz="2000" dirty="0" smtClean="0">
              <a:solidFill>
                <a:schemeClr val="tx1"/>
              </a:solidFill>
            </a:endParaRPr>
          </a:p>
        </p:txBody>
      </p:sp>
      <p:cxnSp>
        <p:nvCxnSpPr>
          <p:cNvPr id="7" name="6 Conector recto"/>
          <p:cNvCxnSpPr/>
          <p:nvPr/>
        </p:nvCxnSpPr>
        <p:spPr>
          <a:xfrm>
            <a:off x="0" y="764704"/>
            <a:ext cx="91440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2" name="1 Marcador de número de diapositiva"/>
          <p:cNvSpPr>
            <a:spLocks noGrp="1"/>
          </p:cNvSpPr>
          <p:nvPr>
            <p:ph type="sldNum" sz="quarter" idx="12"/>
          </p:nvPr>
        </p:nvSpPr>
        <p:spPr>
          <a:xfrm>
            <a:off x="179512" y="6309320"/>
            <a:ext cx="549424" cy="365125"/>
          </a:xfrm>
        </p:spPr>
        <p:txBody>
          <a:bodyPr/>
          <a:lstStyle/>
          <a:p>
            <a:fld id="{83FD1BBD-F193-4E48-B418-75BBC48222C2}" type="slidenum">
              <a:rPr lang="es-CL" sz="2400" b="1" smtClean="0">
                <a:solidFill>
                  <a:schemeClr val="bg1"/>
                </a:solidFill>
              </a:rPr>
              <a:t>16</a:t>
            </a:fld>
            <a:endParaRPr lang="es-CL" sz="2400" b="1" dirty="0">
              <a:solidFill>
                <a:schemeClr val="bg1"/>
              </a:solidFill>
            </a:endParaRPr>
          </a:p>
        </p:txBody>
      </p:sp>
      <p:sp>
        <p:nvSpPr>
          <p:cNvPr id="6" name="3 Marcador de número de diapositiva"/>
          <p:cNvSpPr txBox="1">
            <a:spLocks/>
          </p:cNvSpPr>
          <p:nvPr/>
        </p:nvSpPr>
        <p:spPr>
          <a:xfrm>
            <a:off x="251520" y="6309320"/>
            <a:ext cx="477416" cy="365125"/>
          </a:xfrm>
          <a:prstGeom prst="rect">
            <a:avLst/>
          </a:prstGeom>
        </p:spPr>
        <p:txBody>
          <a:bodyPr vert="horz" lIns="91440" tIns="45720" rIns="91440" bIns="45720" rtlCol="0" anchor="ctr"/>
          <a:lstStyle>
            <a:defPPr>
              <a:defRPr lang="es-CL"/>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s-CL" sz="2400" b="1" dirty="0">
              <a:solidFill>
                <a:schemeClr val="bg1"/>
              </a:solidFill>
            </a:endParaRPr>
          </a:p>
        </p:txBody>
      </p:sp>
    </p:spTree>
    <p:extLst>
      <p:ext uri="{BB962C8B-B14F-4D97-AF65-F5344CB8AC3E}">
        <p14:creationId xmlns:p14="http://schemas.microsoft.com/office/powerpoint/2010/main" val="218478126"/>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a:xfrm>
            <a:off x="179512" y="44624"/>
            <a:ext cx="8784976" cy="720079"/>
          </a:xfrm>
        </p:spPr>
        <p:txBody>
          <a:bodyPr>
            <a:noAutofit/>
          </a:bodyPr>
          <a:lstStyle/>
          <a:p>
            <a:r>
              <a:rPr lang="es-CL" b="1" dirty="0" smtClean="0">
                <a:solidFill>
                  <a:schemeClr val="tx2"/>
                </a:solidFill>
                <a:latin typeface="Constantia" panose="02030602050306030303" pitchFamily="18" charset="0"/>
                <a:ea typeface="Malgun Gothic" panose="020B0503020000020004" pitchFamily="34" charset="-127"/>
                <a:cs typeface="Calibri" panose="020F0502020204030204" pitchFamily="34" charset="0"/>
              </a:rPr>
              <a:t>Caso </a:t>
            </a:r>
            <a:r>
              <a:rPr lang="es-CL" b="1" i="1" dirty="0" smtClean="0">
                <a:solidFill>
                  <a:schemeClr val="tx2"/>
                </a:solidFill>
                <a:latin typeface="Constantia" panose="02030602050306030303" pitchFamily="18" charset="0"/>
                <a:ea typeface="Malgun Gothic" panose="020B0503020000020004" pitchFamily="34" charset="-127"/>
                <a:cs typeface="Calibri" panose="020F0502020204030204" pitchFamily="34" charset="0"/>
              </a:rPr>
              <a:t>de la huelga de hambre</a:t>
            </a:r>
            <a:endParaRPr lang="es-CL" b="1" i="1" dirty="0">
              <a:solidFill>
                <a:schemeClr val="tx2"/>
              </a:solidFill>
              <a:latin typeface="Constantia" panose="02030602050306030303" pitchFamily="18" charset="0"/>
              <a:ea typeface="Malgun Gothic" panose="020B0503020000020004" pitchFamily="34" charset="-127"/>
              <a:cs typeface="Calibri" panose="020F0502020204030204" pitchFamily="34" charset="0"/>
            </a:endParaRPr>
          </a:p>
        </p:txBody>
      </p:sp>
      <p:sp>
        <p:nvSpPr>
          <p:cNvPr id="5" name="4 Subtítulo"/>
          <p:cNvSpPr>
            <a:spLocks noGrp="1"/>
          </p:cNvSpPr>
          <p:nvPr>
            <p:ph type="subTitle" idx="1"/>
          </p:nvPr>
        </p:nvSpPr>
        <p:spPr>
          <a:xfrm>
            <a:off x="179512" y="836712"/>
            <a:ext cx="8784976" cy="5832648"/>
          </a:xfrm>
        </p:spPr>
        <p:txBody>
          <a:bodyPr>
            <a:normAutofit/>
          </a:bodyPr>
          <a:lstStyle/>
          <a:p>
            <a:pPr marL="457200" indent="-457200" algn="just">
              <a:buFont typeface="Arial" panose="020B0604020202020204" pitchFamily="34" charset="0"/>
              <a:buChar char="•"/>
            </a:pPr>
            <a:r>
              <a:rPr lang="es-ES_tradnl" sz="1800" dirty="0" smtClean="0">
                <a:solidFill>
                  <a:schemeClr val="tx1"/>
                </a:solidFill>
              </a:rPr>
              <a:t>La SCA de Temuco, de fecha 12/10/2012 (rol 1814-2012) acogió el recurso de </a:t>
            </a:r>
            <a:r>
              <a:rPr lang="es-ES_tradnl" sz="1800" dirty="0">
                <a:solidFill>
                  <a:schemeClr val="tx1"/>
                </a:solidFill>
              </a:rPr>
              <a:t>protección </a:t>
            </a:r>
            <a:r>
              <a:rPr lang="es-ES_tradnl" sz="1800" dirty="0" smtClean="0">
                <a:solidFill>
                  <a:schemeClr val="tx1"/>
                </a:solidFill>
              </a:rPr>
              <a:t>interpuesto por el Director </a:t>
            </a:r>
            <a:r>
              <a:rPr lang="es-ES_tradnl" sz="1800" dirty="0">
                <a:solidFill>
                  <a:schemeClr val="tx1"/>
                </a:solidFill>
              </a:rPr>
              <a:t>Regional de Gendarmería de </a:t>
            </a:r>
            <a:r>
              <a:rPr lang="es-ES_tradnl" sz="1800" dirty="0" smtClean="0">
                <a:solidFill>
                  <a:schemeClr val="tx1"/>
                </a:solidFill>
              </a:rPr>
              <a:t>la </a:t>
            </a:r>
            <a:r>
              <a:rPr lang="es-ES_tradnl" sz="1800" dirty="0">
                <a:solidFill>
                  <a:schemeClr val="tx1"/>
                </a:solidFill>
              </a:rPr>
              <a:t>Araucanía, </a:t>
            </a:r>
            <a:r>
              <a:rPr lang="es-ES_tradnl" sz="1800" dirty="0" smtClean="0">
                <a:solidFill>
                  <a:schemeClr val="tx1"/>
                </a:solidFill>
              </a:rPr>
              <a:t>de </a:t>
            </a:r>
            <a:r>
              <a:rPr lang="es-ES_tradnl" sz="1800" dirty="0">
                <a:solidFill>
                  <a:schemeClr val="tx1"/>
                </a:solidFill>
              </a:rPr>
              <a:t>acuerdo a las responsabilidades y obligaciones </a:t>
            </a:r>
            <a:r>
              <a:rPr lang="es-ES_tradnl" sz="1800" dirty="0" smtClean="0">
                <a:solidFill>
                  <a:schemeClr val="tx1"/>
                </a:solidFill>
              </a:rPr>
              <a:t>de su cargo </a:t>
            </a:r>
            <a:r>
              <a:rPr lang="es-ES_tradnl" sz="1800" dirty="0">
                <a:solidFill>
                  <a:schemeClr val="tx1"/>
                </a:solidFill>
              </a:rPr>
              <a:t>y las disposiciones legales </a:t>
            </a:r>
            <a:r>
              <a:rPr lang="es-ES_tradnl" sz="1800" dirty="0" smtClean="0">
                <a:solidFill>
                  <a:schemeClr val="tx1"/>
                </a:solidFill>
              </a:rPr>
              <a:t>vigentes, a </a:t>
            </a:r>
            <a:r>
              <a:rPr lang="es-ES_tradnl" sz="1800" dirty="0">
                <a:solidFill>
                  <a:schemeClr val="tx1"/>
                </a:solidFill>
              </a:rPr>
              <a:t>favor de </a:t>
            </a:r>
            <a:r>
              <a:rPr lang="es-ES_tradnl" sz="1800" dirty="0" smtClean="0">
                <a:solidFill>
                  <a:schemeClr val="tx1"/>
                </a:solidFill>
              </a:rPr>
              <a:t>varios internos que se encontraban en huelga líquida, en protesta por los procesos judiciales en que están imputados. Reporte médico indica 35 días en esa huelga, con repercusión general severa en su estado de salud y pérdida de peso y masa muscular.</a:t>
            </a:r>
          </a:p>
          <a:p>
            <a:pPr marL="457200" indent="-457200" algn="just">
              <a:buFont typeface="Arial" panose="020B0604020202020204" pitchFamily="34" charset="0"/>
              <a:buChar char="•"/>
            </a:pPr>
            <a:r>
              <a:rPr lang="es-ES_tradnl" sz="1800" dirty="0" smtClean="0">
                <a:solidFill>
                  <a:schemeClr val="tx1"/>
                </a:solidFill>
              </a:rPr>
              <a:t>Los huelguistas no informaron al tenor del recurso ni aceptaron ser examinados por el SML</a:t>
            </a:r>
            <a:endParaRPr lang="es-ES_tradnl" sz="1800" dirty="0">
              <a:solidFill>
                <a:schemeClr val="tx1"/>
              </a:solidFill>
            </a:endParaRPr>
          </a:p>
          <a:p>
            <a:pPr marL="457200" indent="-457200" algn="just">
              <a:buFont typeface="Arial" panose="020B0604020202020204" pitchFamily="34" charset="0"/>
              <a:buChar char="•"/>
            </a:pPr>
            <a:r>
              <a:rPr lang="es-ES_tradnl" sz="1800" dirty="0" smtClean="0">
                <a:solidFill>
                  <a:schemeClr val="tx1"/>
                </a:solidFill>
              </a:rPr>
              <a:t>Según el fallo, la conducta de los internos es “una </a:t>
            </a:r>
            <a:r>
              <a:rPr lang="es-ES_tradnl" sz="1800" dirty="0">
                <a:solidFill>
                  <a:schemeClr val="tx1"/>
                </a:solidFill>
              </a:rPr>
              <a:t>perturbación y amenaza grave contra sus vidas y un atentado a sus integridades físicas, conducta que es arbitraria, pues </a:t>
            </a:r>
            <a:r>
              <a:rPr lang="es-ES_tradnl" sz="1800" u="sng" dirty="0">
                <a:solidFill>
                  <a:schemeClr val="tx1"/>
                </a:solidFill>
              </a:rPr>
              <a:t>no hay razón que la justifique cualquiera sea el motivo que la causa</a:t>
            </a:r>
            <a:r>
              <a:rPr lang="es-ES_tradnl" sz="1800" dirty="0">
                <a:solidFill>
                  <a:schemeClr val="tx1"/>
                </a:solidFill>
              </a:rPr>
              <a:t>, y </a:t>
            </a:r>
            <a:r>
              <a:rPr lang="es-ES_tradnl" sz="1800" i="1" dirty="0">
                <a:solidFill>
                  <a:schemeClr val="tx1"/>
                </a:solidFill>
              </a:rPr>
              <a:t>es ilegal ya que no existe norma legal que permita ese </a:t>
            </a:r>
            <a:r>
              <a:rPr lang="es-ES_tradnl" sz="1800" i="1" dirty="0" smtClean="0">
                <a:solidFill>
                  <a:schemeClr val="tx1"/>
                </a:solidFill>
              </a:rPr>
              <a:t>actuar</a:t>
            </a:r>
            <a:r>
              <a:rPr lang="es-ES_tradnl" sz="1800" dirty="0" smtClean="0">
                <a:solidFill>
                  <a:schemeClr val="tx1"/>
                </a:solidFill>
              </a:rPr>
              <a:t>” (C. 6º).</a:t>
            </a:r>
            <a:endParaRPr lang="es-ES_tradnl" sz="1800" dirty="0">
              <a:solidFill>
                <a:schemeClr val="tx1"/>
              </a:solidFill>
            </a:endParaRPr>
          </a:p>
          <a:p>
            <a:pPr marL="457200" indent="-457200" algn="just">
              <a:buFont typeface="Arial" panose="020B0604020202020204" pitchFamily="34" charset="0"/>
              <a:buChar char="•"/>
            </a:pPr>
            <a:r>
              <a:rPr lang="es-ES_tradnl" sz="1800" dirty="0" smtClean="0">
                <a:solidFill>
                  <a:schemeClr val="tx1"/>
                </a:solidFill>
              </a:rPr>
              <a:t>Independiente del </a:t>
            </a:r>
            <a:r>
              <a:rPr lang="es-ES_tradnl" sz="1800" dirty="0">
                <a:solidFill>
                  <a:schemeClr val="tx1"/>
                </a:solidFill>
              </a:rPr>
              <a:t>resultado -se autoriza a ese Servicio para que adopte las medidas conducentes para internar en caso de urgencia a los huelguistas en un centro </a:t>
            </a:r>
            <a:r>
              <a:rPr lang="es-ES_tradnl" sz="1800" dirty="0" smtClean="0">
                <a:solidFill>
                  <a:schemeClr val="tx1"/>
                </a:solidFill>
              </a:rPr>
              <a:t>hospitalario- hay petición de principio (subrayado); no advierte necesidad de ponderación y es deferente con la autoridad con un argumento formalista, que trata a los huelguistas como si fueran órganos del estado (cursiva).</a:t>
            </a:r>
          </a:p>
          <a:p>
            <a:pPr marL="457200" indent="-457200" algn="just">
              <a:buFont typeface="Arial" panose="020B0604020202020204" pitchFamily="34" charset="0"/>
              <a:buChar char="•"/>
            </a:pPr>
            <a:r>
              <a:rPr lang="es-ES_tradnl" sz="1800" dirty="0" smtClean="0">
                <a:solidFill>
                  <a:schemeClr val="tx1"/>
                </a:solidFill>
              </a:rPr>
              <a:t>El fallo es copia de dos sentencias anteriores de la misma Corte.</a:t>
            </a:r>
          </a:p>
          <a:p>
            <a:pPr marL="342900" indent="-342900" algn="just">
              <a:buFontTx/>
              <a:buChar char="-"/>
            </a:pPr>
            <a:endParaRPr lang="es-CL" sz="2000" dirty="0" smtClean="0">
              <a:solidFill>
                <a:schemeClr val="tx1"/>
              </a:solidFill>
            </a:endParaRPr>
          </a:p>
          <a:p>
            <a:pPr marL="342900" indent="-342900" algn="just">
              <a:buFontTx/>
              <a:buChar char="-"/>
            </a:pPr>
            <a:endParaRPr lang="es-CL" sz="2000" dirty="0" smtClean="0">
              <a:solidFill>
                <a:schemeClr val="tx1"/>
              </a:solidFill>
            </a:endParaRPr>
          </a:p>
          <a:p>
            <a:pPr algn="just"/>
            <a:endParaRPr lang="es-CL" sz="2000" dirty="0" smtClean="0">
              <a:solidFill>
                <a:schemeClr val="tx1"/>
              </a:solidFill>
            </a:endParaRPr>
          </a:p>
        </p:txBody>
      </p:sp>
      <p:cxnSp>
        <p:nvCxnSpPr>
          <p:cNvPr id="7" name="6 Conector recto"/>
          <p:cNvCxnSpPr/>
          <p:nvPr/>
        </p:nvCxnSpPr>
        <p:spPr>
          <a:xfrm>
            <a:off x="0" y="764704"/>
            <a:ext cx="91440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2" name="1 Marcador de número de diapositiva"/>
          <p:cNvSpPr>
            <a:spLocks noGrp="1"/>
          </p:cNvSpPr>
          <p:nvPr>
            <p:ph type="sldNum" sz="quarter" idx="12"/>
          </p:nvPr>
        </p:nvSpPr>
        <p:spPr>
          <a:xfrm>
            <a:off x="179512" y="6309320"/>
            <a:ext cx="549424" cy="365125"/>
          </a:xfrm>
        </p:spPr>
        <p:txBody>
          <a:bodyPr/>
          <a:lstStyle/>
          <a:p>
            <a:fld id="{83FD1BBD-F193-4E48-B418-75BBC48222C2}" type="slidenum">
              <a:rPr lang="es-CL" sz="2400" b="1" smtClean="0">
                <a:solidFill>
                  <a:schemeClr val="bg1"/>
                </a:solidFill>
              </a:rPr>
              <a:t>17</a:t>
            </a:fld>
            <a:endParaRPr lang="es-CL" sz="2400" b="1" dirty="0">
              <a:solidFill>
                <a:schemeClr val="bg1"/>
              </a:solidFill>
            </a:endParaRPr>
          </a:p>
        </p:txBody>
      </p:sp>
      <p:sp>
        <p:nvSpPr>
          <p:cNvPr id="6" name="3 Marcador de número de diapositiva"/>
          <p:cNvSpPr txBox="1">
            <a:spLocks/>
          </p:cNvSpPr>
          <p:nvPr/>
        </p:nvSpPr>
        <p:spPr>
          <a:xfrm>
            <a:off x="251520" y="6309320"/>
            <a:ext cx="477416" cy="365125"/>
          </a:xfrm>
          <a:prstGeom prst="rect">
            <a:avLst/>
          </a:prstGeom>
        </p:spPr>
        <p:txBody>
          <a:bodyPr vert="horz" lIns="91440" tIns="45720" rIns="91440" bIns="45720" rtlCol="0" anchor="ctr"/>
          <a:lstStyle>
            <a:defPPr>
              <a:defRPr lang="es-CL"/>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FD1BBD-F193-4E48-B418-75BBC48222C2}" type="slidenum">
              <a:rPr lang="es-CL" sz="2400" b="1" smtClean="0">
                <a:solidFill>
                  <a:schemeClr val="bg1"/>
                </a:solidFill>
              </a:rPr>
              <a:pPr/>
              <a:t>17</a:t>
            </a:fld>
            <a:endParaRPr lang="es-CL" sz="2400" b="1" dirty="0">
              <a:solidFill>
                <a:schemeClr val="bg1"/>
              </a:solidFill>
            </a:endParaRPr>
          </a:p>
        </p:txBody>
      </p:sp>
    </p:spTree>
    <p:extLst>
      <p:ext uri="{BB962C8B-B14F-4D97-AF65-F5344CB8AC3E}">
        <p14:creationId xmlns:p14="http://schemas.microsoft.com/office/powerpoint/2010/main" val="2102316100"/>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2000" b="-2000"/>
          </a:stretch>
        </a:blipFill>
        <a:effectLst/>
      </p:bgPr>
    </p:bg>
    <p:spTree>
      <p:nvGrpSpPr>
        <p:cNvPr id="1" name=""/>
        <p:cNvGrpSpPr/>
        <p:nvPr/>
      </p:nvGrpSpPr>
      <p:grpSpPr>
        <a:xfrm>
          <a:off x="0" y="0"/>
          <a:ext cx="0" cy="0"/>
          <a:chOff x="0" y="0"/>
          <a:chExt cx="0" cy="0"/>
        </a:xfrm>
      </p:grpSpPr>
      <p:sp>
        <p:nvSpPr>
          <p:cNvPr id="4" name="3 Título"/>
          <p:cNvSpPr>
            <a:spLocks noGrp="1"/>
          </p:cNvSpPr>
          <p:nvPr>
            <p:ph type="ctrTitle"/>
          </p:nvPr>
        </p:nvSpPr>
        <p:spPr>
          <a:xfrm>
            <a:off x="179512" y="44624"/>
            <a:ext cx="8784976" cy="720079"/>
          </a:xfrm>
        </p:spPr>
        <p:txBody>
          <a:bodyPr>
            <a:noAutofit/>
          </a:bodyPr>
          <a:lstStyle/>
          <a:p>
            <a:r>
              <a:rPr lang="es-CL" sz="4000" b="1" dirty="0" smtClean="0">
                <a:solidFill>
                  <a:schemeClr val="tx2"/>
                </a:solidFill>
                <a:latin typeface="Constantia" panose="02030602050306030303" pitchFamily="18" charset="0"/>
                <a:ea typeface="Malgun Gothic" panose="020B0503020000020004" pitchFamily="34" charset="-127"/>
                <a:cs typeface="Calibri" panose="020F0502020204030204" pitchFamily="34" charset="0"/>
              </a:rPr>
              <a:t>¿Tres tipos de jueces…?(Kennedy)</a:t>
            </a:r>
            <a:endParaRPr lang="es-CL" sz="4000" b="1" dirty="0">
              <a:solidFill>
                <a:schemeClr val="tx2"/>
              </a:solidFill>
              <a:latin typeface="Constantia" panose="02030602050306030303" pitchFamily="18" charset="0"/>
              <a:ea typeface="Malgun Gothic" panose="020B0503020000020004" pitchFamily="34" charset="-127"/>
              <a:cs typeface="Calibri" panose="020F0502020204030204" pitchFamily="34" charset="0"/>
            </a:endParaRPr>
          </a:p>
        </p:txBody>
      </p:sp>
      <p:sp>
        <p:nvSpPr>
          <p:cNvPr id="5" name="4 Subtítulo"/>
          <p:cNvSpPr>
            <a:spLocks noGrp="1"/>
          </p:cNvSpPr>
          <p:nvPr>
            <p:ph type="subTitle" idx="1"/>
          </p:nvPr>
        </p:nvSpPr>
        <p:spPr>
          <a:xfrm>
            <a:off x="179512" y="908720"/>
            <a:ext cx="8784976" cy="5184576"/>
          </a:xfrm>
        </p:spPr>
        <p:txBody>
          <a:bodyPr>
            <a:normAutofit fontScale="85000" lnSpcReduction="20000"/>
          </a:bodyPr>
          <a:lstStyle/>
          <a:p>
            <a:pPr marL="342900" indent="-342900" algn="just">
              <a:buFontTx/>
              <a:buChar char="-"/>
            </a:pPr>
            <a:r>
              <a:rPr lang="es-ES_tradnl" sz="2400" dirty="0" smtClean="0">
                <a:solidFill>
                  <a:schemeClr val="tx1"/>
                </a:solidFill>
              </a:rPr>
              <a:t>El juez activista restringido tiene </a:t>
            </a:r>
            <a:r>
              <a:rPr lang="es-ES_tradnl" sz="2400" dirty="0">
                <a:solidFill>
                  <a:schemeClr val="tx1"/>
                </a:solidFill>
              </a:rPr>
              <a:t>un motivo “extrajurídico</a:t>
            </a:r>
            <a:r>
              <a:rPr lang="es-ES_tradnl" sz="2400" dirty="0" smtClean="0">
                <a:solidFill>
                  <a:schemeClr val="tx1"/>
                </a:solidFill>
              </a:rPr>
              <a:t>”</a:t>
            </a:r>
            <a:r>
              <a:rPr lang="es-ES_tradnl" sz="2400" dirty="0">
                <a:solidFill>
                  <a:schemeClr val="tx1"/>
                </a:solidFill>
              </a:rPr>
              <a:t>:</a:t>
            </a:r>
            <a:r>
              <a:rPr lang="es-ES_tradnl" sz="2400" dirty="0" smtClean="0">
                <a:solidFill>
                  <a:schemeClr val="tx1"/>
                </a:solidFill>
              </a:rPr>
              <a:t> </a:t>
            </a:r>
            <a:r>
              <a:rPr lang="es-ES_tradnl" sz="2400" dirty="0">
                <a:solidFill>
                  <a:schemeClr val="tx1"/>
                </a:solidFill>
              </a:rPr>
              <a:t>la consecución de un resultado </a:t>
            </a:r>
            <a:r>
              <a:rPr lang="es-ES_tradnl" sz="2400" dirty="0" smtClean="0">
                <a:solidFill>
                  <a:schemeClr val="tx1"/>
                </a:solidFill>
              </a:rPr>
              <a:t>justo. Esta </a:t>
            </a:r>
            <a:r>
              <a:rPr lang="es-ES_tradnl" sz="2400" dirty="0">
                <a:solidFill>
                  <a:schemeClr val="tx1"/>
                </a:solidFill>
              </a:rPr>
              <a:t>forma de activismo está orientada hacia las reglas </a:t>
            </a:r>
            <a:r>
              <a:rPr lang="es-ES_tradnl" sz="2400" dirty="0" smtClean="0">
                <a:solidFill>
                  <a:schemeClr val="tx1"/>
                </a:solidFill>
              </a:rPr>
              <a:t>jurídicas. En </a:t>
            </a:r>
            <a:r>
              <a:rPr lang="es-ES_tradnl" sz="2400" dirty="0">
                <a:solidFill>
                  <a:schemeClr val="tx1"/>
                </a:solidFill>
              </a:rPr>
              <a:t>el curso de su trabajo, el juez va y vuelve entre las razones a favor de su nueva interpretación jurídica y las mejores razones en su contra, con un espíritu de fidelidad a los materiales. Pero hace esto con una finalidad: la de establecer que la solución legislativa que prefiere es la solución jurídica correcta. En la persecución de esta finalidad, no es neutral a la hora de usar sus </a:t>
            </a:r>
            <a:r>
              <a:rPr lang="es-ES_tradnl" sz="2400" dirty="0" smtClean="0">
                <a:solidFill>
                  <a:schemeClr val="tx1"/>
                </a:solidFill>
              </a:rPr>
              <a:t>recursos</a:t>
            </a:r>
            <a:r>
              <a:rPr lang="es-ES_tradnl" sz="2400" dirty="0">
                <a:solidFill>
                  <a:schemeClr val="tx1"/>
                </a:solidFill>
              </a:rPr>
              <a:t>; pero se someterá a </a:t>
            </a:r>
            <a:r>
              <a:rPr lang="es-ES_tradnl" sz="2400" dirty="0" smtClean="0">
                <a:solidFill>
                  <a:schemeClr val="tx1"/>
                </a:solidFill>
              </a:rPr>
              <a:t>la decisi</a:t>
            </a:r>
            <a:r>
              <a:rPr lang="es-ES_tradnl" sz="2400" dirty="0" smtClean="0">
                <a:solidFill>
                  <a:schemeClr val="tx1"/>
                </a:solidFill>
              </a:rPr>
              <a:t>ón que estima “incorrecta”</a:t>
            </a:r>
            <a:r>
              <a:rPr lang="es-ES_tradnl" sz="2400" dirty="0" smtClean="0">
                <a:solidFill>
                  <a:schemeClr val="tx1"/>
                </a:solidFill>
              </a:rPr>
              <a:t> </a:t>
            </a:r>
            <a:r>
              <a:rPr lang="es-ES_tradnl" sz="2400" dirty="0">
                <a:solidFill>
                  <a:schemeClr val="tx1"/>
                </a:solidFill>
              </a:rPr>
              <a:t>si no puede presentar una buena argumentación jurídica en sentido contrario  </a:t>
            </a:r>
            <a:endParaRPr lang="es-ES_tradnl" sz="2400" dirty="0" smtClean="0">
              <a:solidFill>
                <a:schemeClr val="tx1"/>
              </a:solidFill>
            </a:endParaRPr>
          </a:p>
          <a:p>
            <a:pPr marL="342900" indent="-342900" algn="just">
              <a:buFontTx/>
              <a:buChar char="-"/>
            </a:pPr>
            <a:r>
              <a:rPr lang="es-ES_tradnl" sz="2400" dirty="0" smtClean="0">
                <a:solidFill>
                  <a:schemeClr val="tx1"/>
                </a:solidFill>
              </a:rPr>
              <a:t>El juez “t</a:t>
            </a:r>
            <a:r>
              <a:rPr lang="es-ES_tradnl" sz="2400" dirty="0" smtClean="0">
                <a:solidFill>
                  <a:schemeClr val="tx1"/>
                </a:solidFill>
              </a:rPr>
              <a:t>érmino medio”: </a:t>
            </a:r>
            <a:r>
              <a:rPr lang="es-ES_tradnl" sz="2400" dirty="0" smtClean="0">
                <a:solidFill>
                  <a:schemeClr val="tx1"/>
                </a:solidFill>
              </a:rPr>
              <a:t>utiliza </a:t>
            </a:r>
            <a:r>
              <a:rPr lang="es-ES_tradnl" sz="2400" dirty="0">
                <a:solidFill>
                  <a:schemeClr val="tx1"/>
                </a:solidFill>
              </a:rPr>
              <a:t>ese conocimiento para calcular lo que los “ideólogos”, sus colegas activistas restringidos, verían como la interpretación de la regla óptima desde la perspectiva liberal y conservadora, y entonces elige una interpretación que se sitúa entre las </a:t>
            </a:r>
            <a:r>
              <a:rPr lang="es-ES_tradnl" sz="2400" dirty="0" smtClean="0">
                <a:solidFill>
                  <a:schemeClr val="tx1"/>
                </a:solidFill>
              </a:rPr>
              <a:t>dos</a:t>
            </a:r>
            <a:r>
              <a:rPr lang="es-ES_tradnl" sz="2400" dirty="0">
                <a:solidFill>
                  <a:schemeClr val="tx1"/>
                </a:solidFill>
              </a:rPr>
              <a:t>, que es “moderada” desde el punto de vista ideológico. </a:t>
            </a:r>
            <a:r>
              <a:rPr lang="es-ES_tradnl" sz="2400" dirty="0" smtClean="0">
                <a:solidFill>
                  <a:schemeClr val="tx1"/>
                </a:solidFill>
              </a:rPr>
              <a:t>El </a:t>
            </a:r>
            <a:r>
              <a:rPr lang="es-ES_tradnl" sz="2400" dirty="0">
                <a:solidFill>
                  <a:schemeClr val="tx1"/>
                </a:solidFill>
              </a:rPr>
              <a:t>juez del término medio tiene que ver con la estructura de la regla, más bien que con las partes particulares. </a:t>
            </a:r>
            <a:endParaRPr lang="es-ES_tradnl" sz="2400" dirty="0" smtClean="0">
              <a:solidFill>
                <a:schemeClr val="tx1"/>
              </a:solidFill>
            </a:endParaRPr>
          </a:p>
          <a:p>
            <a:pPr marL="342900" indent="-342900" algn="just">
              <a:buFontTx/>
              <a:buChar char="-"/>
            </a:pPr>
            <a:r>
              <a:rPr lang="es-ES_tradnl" sz="2400" dirty="0">
                <a:solidFill>
                  <a:schemeClr val="tx1"/>
                </a:solidFill>
              </a:rPr>
              <a:t>El juez bipolar combina rasgos de los otros dos. A veces, trabaja duramente para desarrollar una posición fuertemente liberal en un problema, como lo haría un activista restringido. Pero en el próximo caso se muestra igual de fuerte a favor de una posición conservadora, también como un activista restringido, pero con el compromiso opuesto. </a:t>
            </a:r>
            <a:endParaRPr lang="es-CL" sz="2000" dirty="0" smtClean="0">
              <a:solidFill>
                <a:schemeClr val="tx1"/>
              </a:solidFill>
            </a:endParaRPr>
          </a:p>
          <a:p>
            <a:pPr marL="342900" indent="-342900" algn="just">
              <a:buFontTx/>
              <a:buChar char="-"/>
            </a:pPr>
            <a:endParaRPr lang="es-CL" sz="2000" dirty="0" smtClean="0">
              <a:solidFill>
                <a:schemeClr val="tx1"/>
              </a:solidFill>
            </a:endParaRPr>
          </a:p>
          <a:p>
            <a:pPr algn="just"/>
            <a:endParaRPr lang="es-CL" sz="2000" dirty="0" smtClean="0">
              <a:solidFill>
                <a:schemeClr val="tx1"/>
              </a:solidFill>
            </a:endParaRPr>
          </a:p>
        </p:txBody>
      </p:sp>
      <p:cxnSp>
        <p:nvCxnSpPr>
          <p:cNvPr id="7" name="6 Conector recto"/>
          <p:cNvCxnSpPr/>
          <p:nvPr/>
        </p:nvCxnSpPr>
        <p:spPr>
          <a:xfrm>
            <a:off x="0" y="764704"/>
            <a:ext cx="91440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6" name="3 Marcador de número de diapositiva"/>
          <p:cNvSpPr txBox="1">
            <a:spLocks/>
          </p:cNvSpPr>
          <p:nvPr/>
        </p:nvSpPr>
        <p:spPr>
          <a:xfrm>
            <a:off x="251520" y="6309320"/>
            <a:ext cx="576064" cy="365125"/>
          </a:xfrm>
          <a:prstGeom prst="rect">
            <a:avLst/>
          </a:prstGeom>
        </p:spPr>
        <p:txBody>
          <a:bodyPr vert="horz" lIns="91440" tIns="45720" rIns="91440" bIns="45720" rtlCol="0" anchor="ctr"/>
          <a:lstStyle>
            <a:defPPr>
              <a:defRPr lang="es-CL"/>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FD1BBD-F193-4E48-B418-75BBC48222C2}" type="slidenum">
              <a:rPr lang="es-CL" sz="2400" b="1" smtClean="0">
                <a:solidFill>
                  <a:schemeClr val="bg1"/>
                </a:solidFill>
              </a:rPr>
              <a:pPr/>
              <a:t>18</a:t>
            </a:fld>
            <a:endParaRPr lang="es-CL" sz="2400" b="1" dirty="0">
              <a:solidFill>
                <a:schemeClr val="bg1"/>
              </a:solidFill>
            </a:endParaRPr>
          </a:p>
        </p:txBody>
      </p:sp>
    </p:spTree>
    <p:extLst>
      <p:ext uri="{BB962C8B-B14F-4D97-AF65-F5344CB8AC3E}">
        <p14:creationId xmlns:p14="http://schemas.microsoft.com/office/powerpoint/2010/main" val="4180844760"/>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2000" b="-2000"/>
          </a:stretch>
        </a:blipFill>
        <a:effectLst/>
      </p:bgPr>
    </p:bg>
    <p:spTree>
      <p:nvGrpSpPr>
        <p:cNvPr id="1" name=""/>
        <p:cNvGrpSpPr/>
        <p:nvPr/>
      </p:nvGrpSpPr>
      <p:grpSpPr>
        <a:xfrm>
          <a:off x="0" y="0"/>
          <a:ext cx="0" cy="0"/>
          <a:chOff x="0" y="0"/>
          <a:chExt cx="0" cy="0"/>
        </a:xfrm>
      </p:grpSpPr>
      <p:sp>
        <p:nvSpPr>
          <p:cNvPr id="4" name="3 Título"/>
          <p:cNvSpPr>
            <a:spLocks noGrp="1"/>
          </p:cNvSpPr>
          <p:nvPr>
            <p:ph type="ctrTitle"/>
          </p:nvPr>
        </p:nvSpPr>
        <p:spPr>
          <a:xfrm>
            <a:off x="179512" y="44624"/>
            <a:ext cx="8784976" cy="720079"/>
          </a:xfrm>
        </p:spPr>
        <p:txBody>
          <a:bodyPr>
            <a:noAutofit/>
          </a:bodyPr>
          <a:lstStyle/>
          <a:p>
            <a:r>
              <a:rPr lang="es-ES" dirty="0" smtClean="0"/>
              <a:t>Activismo</a:t>
            </a:r>
            <a:endParaRPr lang="es-ES" dirty="0"/>
          </a:p>
        </p:txBody>
      </p:sp>
      <p:sp>
        <p:nvSpPr>
          <p:cNvPr id="5" name="4 Subtítulo"/>
          <p:cNvSpPr>
            <a:spLocks noGrp="1"/>
          </p:cNvSpPr>
          <p:nvPr>
            <p:ph type="subTitle" idx="1"/>
          </p:nvPr>
        </p:nvSpPr>
        <p:spPr>
          <a:xfrm>
            <a:off x="179512" y="908720"/>
            <a:ext cx="8784976" cy="5184576"/>
          </a:xfrm>
        </p:spPr>
        <p:txBody>
          <a:bodyPr>
            <a:normAutofit/>
          </a:bodyPr>
          <a:lstStyle/>
          <a:p>
            <a:pPr marL="342900" indent="-342900" algn="just">
              <a:buFont typeface="Arial"/>
              <a:buChar char="•"/>
            </a:pPr>
            <a:r>
              <a:rPr lang="es-CL" sz="2000" dirty="0" smtClean="0">
                <a:solidFill>
                  <a:schemeClr val="tx1"/>
                </a:solidFill>
              </a:rPr>
              <a:t>Se </a:t>
            </a:r>
            <a:r>
              <a:rPr lang="es-CL" sz="2000" dirty="0">
                <a:solidFill>
                  <a:schemeClr val="tx1"/>
                </a:solidFill>
              </a:rPr>
              <a:t>habla de “activismo judicial”, cuando la jurisprudencia de los tribunales por vía de interpretación de la Constitución crea nuevos derechos fundamentales o expande el sentido de los contenidos en ella (Epp 2013) o va más allá de la mera aplicación del Derecho existente, invadiendo la esfera de la formulación de políticas públicas. Esto es especialmente problemático en materia de derechos sociales. </a:t>
            </a:r>
            <a:endParaRPr lang="es-CL" sz="2000" dirty="0" smtClean="0">
              <a:solidFill>
                <a:schemeClr val="tx1"/>
              </a:solidFill>
            </a:endParaRPr>
          </a:p>
          <a:p>
            <a:pPr marL="342900" indent="-342900" algn="just">
              <a:buFont typeface="Arial"/>
              <a:buChar char="•"/>
            </a:pPr>
            <a:r>
              <a:rPr lang="es-CL" sz="2000" dirty="0" smtClean="0">
                <a:solidFill>
                  <a:schemeClr val="tx1"/>
                </a:solidFill>
              </a:rPr>
              <a:t>La </a:t>
            </a:r>
            <a:r>
              <a:rPr lang="es-CL" sz="2000" dirty="0">
                <a:solidFill>
                  <a:schemeClr val="tx1"/>
                </a:solidFill>
              </a:rPr>
              <a:t>menor “legitimidad democrática” de los jueces frente al poder legislativo, opera como límite al “activismo judicial” en cuanto deriva en la doctrina de la “deferencia”</a:t>
            </a:r>
            <a:r>
              <a:rPr lang="es-ES_tradnl" sz="2000" dirty="0">
                <a:solidFill>
                  <a:schemeClr val="tx1"/>
                </a:solidFill>
              </a:rPr>
              <a:t> </a:t>
            </a:r>
          </a:p>
          <a:p>
            <a:pPr marL="342900" indent="-342900" algn="just">
              <a:buFont typeface="Arial"/>
              <a:buChar char="•"/>
            </a:pPr>
            <a:r>
              <a:rPr lang="es-CL" sz="2000" dirty="0" smtClean="0">
                <a:solidFill>
                  <a:srgbClr val="000000"/>
                </a:solidFill>
              </a:rPr>
              <a:t>Otro </a:t>
            </a:r>
            <a:r>
              <a:rPr lang="es-CL" sz="2000" dirty="0">
                <a:solidFill>
                  <a:srgbClr val="000000"/>
                </a:solidFill>
              </a:rPr>
              <a:t>límite viene dado por el procedimiento y el método jurídico: los tribunales no poseen iniciativa, las peticiones y alegaciones de las partes delimitan su competencia y sus decisiones deben justificarse (en pautas pre-establecidas). </a:t>
            </a:r>
            <a:endParaRPr lang="es-CL" sz="2000" dirty="0" smtClean="0">
              <a:solidFill>
                <a:srgbClr val="000000"/>
              </a:solidFill>
            </a:endParaRPr>
          </a:p>
          <a:p>
            <a:pPr marL="342900" indent="-342900" algn="just">
              <a:buFont typeface="Arial"/>
              <a:buChar char="•"/>
            </a:pPr>
            <a:r>
              <a:rPr lang="es-CL" sz="2000" dirty="0" smtClean="0">
                <a:solidFill>
                  <a:srgbClr val="000000"/>
                </a:solidFill>
              </a:rPr>
              <a:t>Así</a:t>
            </a:r>
            <a:r>
              <a:rPr lang="es-CL" sz="2000" dirty="0">
                <a:solidFill>
                  <a:srgbClr val="000000"/>
                </a:solidFill>
              </a:rPr>
              <a:t>, los jueces suelen ser “reactivos” a lo actuado por las ramas políticas, para evitar que se produzca una “politización de la justicia”, mediante la intervención de los otros poderes en el nombramiento y función de los jueces, con su consiguiente pérdida de independencia (Couso, 2004). </a:t>
            </a:r>
            <a:endParaRPr lang="es-ES_tradnl" sz="2000" dirty="0">
              <a:solidFill>
                <a:srgbClr val="000000"/>
              </a:solidFill>
            </a:endParaRPr>
          </a:p>
          <a:p>
            <a:pPr algn="just"/>
            <a:endParaRPr lang="es-CL" sz="2000" dirty="0" smtClean="0">
              <a:solidFill>
                <a:srgbClr val="000000"/>
              </a:solidFill>
            </a:endParaRPr>
          </a:p>
        </p:txBody>
      </p:sp>
      <p:cxnSp>
        <p:nvCxnSpPr>
          <p:cNvPr id="7" name="6 Conector recto"/>
          <p:cNvCxnSpPr/>
          <p:nvPr/>
        </p:nvCxnSpPr>
        <p:spPr>
          <a:xfrm>
            <a:off x="0" y="764704"/>
            <a:ext cx="91440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6" name="3 Marcador de número de diapositiva"/>
          <p:cNvSpPr txBox="1">
            <a:spLocks/>
          </p:cNvSpPr>
          <p:nvPr/>
        </p:nvSpPr>
        <p:spPr>
          <a:xfrm>
            <a:off x="251520" y="6309320"/>
            <a:ext cx="477416" cy="365125"/>
          </a:xfrm>
          <a:prstGeom prst="rect">
            <a:avLst/>
          </a:prstGeom>
        </p:spPr>
        <p:txBody>
          <a:bodyPr vert="horz" lIns="91440" tIns="45720" rIns="91440" bIns="45720" rtlCol="0" anchor="ctr"/>
          <a:lstStyle>
            <a:defPPr>
              <a:defRPr lang="es-CL"/>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FD1BBD-F193-4E48-B418-75BBC48222C2}" type="slidenum">
              <a:rPr lang="es-CL" sz="2400" b="1" smtClean="0">
                <a:solidFill>
                  <a:schemeClr val="bg1"/>
                </a:solidFill>
              </a:rPr>
              <a:pPr/>
              <a:t>2</a:t>
            </a:fld>
            <a:endParaRPr lang="es-CL" sz="2400" b="1" dirty="0">
              <a:solidFill>
                <a:schemeClr val="bg1"/>
              </a:solidFill>
            </a:endParaRPr>
          </a:p>
        </p:txBody>
      </p:sp>
    </p:spTree>
    <p:extLst>
      <p:ext uri="{BB962C8B-B14F-4D97-AF65-F5344CB8AC3E}">
        <p14:creationId xmlns:p14="http://schemas.microsoft.com/office/powerpoint/2010/main" val="3772120259"/>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2000" b="-2000"/>
          </a:stretch>
        </a:blipFill>
        <a:effectLst/>
      </p:bgPr>
    </p:bg>
    <p:spTree>
      <p:nvGrpSpPr>
        <p:cNvPr id="1" name=""/>
        <p:cNvGrpSpPr/>
        <p:nvPr/>
      </p:nvGrpSpPr>
      <p:grpSpPr>
        <a:xfrm>
          <a:off x="0" y="0"/>
          <a:ext cx="0" cy="0"/>
          <a:chOff x="0" y="0"/>
          <a:chExt cx="0" cy="0"/>
        </a:xfrm>
      </p:grpSpPr>
      <p:sp>
        <p:nvSpPr>
          <p:cNvPr id="4" name="3 Título"/>
          <p:cNvSpPr>
            <a:spLocks noGrp="1"/>
          </p:cNvSpPr>
          <p:nvPr>
            <p:ph type="ctrTitle"/>
          </p:nvPr>
        </p:nvSpPr>
        <p:spPr>
          <a:xfrm>
            <a:off x="179512" y="44624"/>
            <a:ext cx="8784976" cy="720079"/>
          </a:xfrm>
        </p:spPr>
        <p:txBody>
          <a:bodyPr>
            <a:noAutofit/>
          </a:bodyPr>
          <a:lstStyle/>
          <a:p>
            <a:r>
              <a:rPr lang="es-CL" sz="3200" b="1" dirty="0" smtClean="0">
                <a:solidFill>
                  <a:srgbClr val="000000"/>
                </a:solidFill>
                <a:ea typeface="Malgun Gothic" panose="020B0503020000020004" pitchFamily="34" charset="-127"/>
                <a:cs typeface="Calibri" panose="020F0502020204030204" pitchFamily="34" charset="0"/>
              </a:rPr>
              <a:t>Activismo se asocia a aplicación de DD.FF.</a:t>
            </a:r>
            <a:endParaRPr lang="es-CL" sz="3200" b="1" dirty="0">
              <a:solidFill>
                <a:srgbClr val="000000"/>
              </a:solidFill>
              <a:ea typeface="Malgun Gothic" panose="020B0503020000020004" pitchFamily="34" charset="-127"/>
              <a:cs typeface="Calibri" panose="020F0502020204030204" pitchFamily="34" charset="0"/>
            </a:endParaRPr>
          </a:p>
        </p:txBody>
      </p:sp>
      <p:sp>
        <p:nvSpPr>
          <p:cNvPr id="5" name="4 Subtítulo"/>
          <p:cNvSpPr>
            <a:spLocks noGrp="1"/>
          </p:cNvSpPr>
          <p:nvPr>
            <p:ph type="subTitle" idx="1"/>
          </p:nvPr>
        </p:nvSpPr>
        <p:spPr>
          <a:xfrm>
            <a:off x="467544" y="1124744"/>
            <a:ext cx="8280920" cy="4968552"/>
          </a:xfrm>
        </p:spPr>
        <p:txBody>
          <a:bodyPr>
            <a:normAutofit lnSpcReduction="10000"/>
          </a:bodyPr>
          <a:lstStyle/>
          <a:p>
            <a:pPr algn="just"/>
            <a:r>
              <a:rPr lang="es-CL" sz="2200" dirty="0" smtClean="0">
                <a:solidFill>
                  <a:schemeClr val="tx1"/>
                </a:solidFill>
              </a:rPr>
              <a:t>Según Henríquez (2010): </a:t>
            </a:r>
            <a:r>
              <a:rPr lang="es-ES" sz="2200" dirty="0" smtClean="0">
                <a:solidFill>
                  <a:schemeClr val="tx1"/>
                </a:solidFill>
              </a:rPr>
              <a:t>“El </a:t>
            </a:r>
            <a:r>
              <a:rPr lang="es-ES" sz="2200" dirty="0">
                <a:solidFill>
                  <a:schemeClr val="tx1"/>
                </a:solidFill>
              </a:rPr>
              <a:t>activismo judicial en sentido fuerte se produce cuando los tribunales, intencionadamente y destacando la importancia del derecho protegido, fallan a favor de aquél prescindiendo de lo dispuesto por las normas </a:t>
            </a:r>
            <a:r>
              <a:rPr lang="es-ES" sz="2200" dirty="0" smtClean="0">
                <a:solidFill>
                  <a:schemeClr val="tx1"/>
                </a:solidFill>
              </a:rPr>
              <a:t>vigentes”. Se da:</a:t>
            </a:r>
          </a:p>
          <a:p>
            <a:pPr marL="514350" indent="-514350" algn="just">
              <a:buAutoNum type="romanLcParenR"/>
            </a:pPr>
            <a:r>
              <a:rPr lang="es-ES" sz="2200" dirty="0" smtClean="0">
                <a:solidFill>
                  <a:schemeClr val="tx1"/>
                </a:solidFill>
              </a:rPr>
              <a:t>cuando </a:t>
            </a:r>
            <a:r>
              <a:rPr lang="es-ES" sz="2200" u="sng" dirty="0">
                <a:solidFill>
                  <a:schemeClr val="tx1"/>
                </a:solidFill>
              </a:rPr>
              <a:t>se </a:t>
            </a:r>
            <a:r>
              <a:rPr lang="es-ES" sz="2200" u="sng" dirty="0" smtClean="0">
                <a:solidFill>
                  <a:schemeClr val="tx1"/>
                </a:solidFill>
              </a:rPr>
              <a:t>atribuyen </a:t>
            </a:r>
            <a:r>
              <a:rPr lang="es-ES" sz="2200" u="sng" dirty="0">
                <a:solidFill>
                  <a:schemeClr val="tx1"/>
                </a:solidFill>
              </a:rPr>
              <a:t>garantías al derecho fundamental </a:t>
            </a:r>
            <a:r>
              <a:rPr lang="es-ES" sz="2200" dirty="0">
                <a:solidFill>
                  <a:schemeClr val="tx1"/>
                </a:solidFill>
              </a:rPr>
              <a:t>no expresamente reconocidas por el Derecho vigente; y </a:t>
            </a:r>
            <a:endParaRPr lang="es-ES" sz="2200" dirty="0" smtClean="0">
              <a:solidFill>
                <a:schemeClr val="tx1"/>
              </a:solidFill>
            </a:endParaRPr>
          </a:p>
          <a:p>
            <a:pPr marL="514350" indent="-514350" algn="just">
              <a:buAutoNum type="romanLcParenR"/>
            </a:pPr>
            <a:r>
              <a:rPr lang="es-ES" sz="2200" dirty="0" smtClean="0">
                <a:solidFill>
                  <a:schemeClr val="tx1"/>
                </a:solidFill>
              </a:rPr>
              <a:t>cuando </a:t>
            </a:r>
            <a:r>
              <a:rPr lang="es-ES" sz="2200" u="sng" dirty="0">
                <a:solidFill>
                  <a:schemeClr val="tx1"/>
                </a:solidFill>
              </a:rPr>
              <a:t>al derecho se le asigne un contenido más amplio</a:t>
            </a:r>
            <a:r>
              <a:rPr lang="es-ES" sz="2200" dirty="0">
                <a:solidFill>
                  <a:schemeClr val="tx1"/>
                </a:solidFill>
              </a:rPr>
              <a:t> que aquél consagrado positivamente.</a:t>
            </a:r>
            <a:r>
              <a:rPr lang="es-ES_tradnl" sz="2200" dirty="0">
                <a:solidFill>
                  <a:schemeClr val="tx1"/>
                </a:solidFill>
              </a:rPr>
              <a:t> </a:t>
            </a:r>
            <a:endParaRPr lang="es-ES" sz="2200" dirty="0" smtClean="0">
              <a:solidFill>
                <a:schemeClr val="tx1"/>
              </a:solidFill>
            </a:endParaRPr>
          </a:p>
          <a:p>
            <a:pPr algn="just"/>
            <a:r>
              <a:rPr lang="es-ES" sz="2200" dirty="0" smtClean="0">
                <a:solidFill>
                  <a:schemeClr val="tx1"/>
                </a:solidFill>
              </a:rPr>
              <a:t>Según </a:t>
            </a:r>
            <a:r>
              <a:rPr lang="es-ES" sz="2200" dirty="0" err="1" smtClean="0">
                <a:solidFill>
                  <a:schemeClr val="tx1"/>
                </a:solidFill>
              </a:rPr>
              <a:t>Henning</a:t>
            </a:r>
            <a:r>
              <a:rPr lang="es-ES" sz="2200" dirty="0" smtClean="0">
                <a:solidFill>
                  <a:schemeClr val="tx1"/>
                </a:solidFill>
              </a:rPr>
              <a:t> (2012), </a:t>
            </a:r>
            <a:r>
              <a:rPr lang="es-ES" sz="2200" dirty="0">
                <a:solidFill>
                  <a:schemeClr val="tx1"/>
                </a:solidFill>
              </a:rPr>
              <a:t>activismo judicial, suele asociarse a una “postura activa e intervencionista de los Tribunales Constitucionales en el sentido de realización de la Constitución y </a:t>
            </a:r>
            <a:r>
              <a:rPr lang="es-ES" sz="2200" u="sng" dirty="0">
                <a:solidFill>
                  <a:schemeClr val="tx1"/>
                </a:solidFill>
              </a:rPr>
              <a:t>de concretización de los derechos fundamentales</a:t>
            </a:r>
            <a:r>
              <a:rPr lang="es-ES" sz="2200" dirty="0">
                <a:solidFill>
                  <a:schemeClr val="tx1"/>
                </a:solidFill>
              </a:rPr>
              <a:t>”, en que el blanco polémico de la expresión es </a:t>
            </a:r>
            <a:r>
              <a:rPr lang="es-ES" sz="2200" dirty="0" smtClean="0">
                <a:solidFill>
                  <a:schemeClr val="tx1"/>
                </a:solidFill>
              </a:rPr>
              <a:t>aparentemente </a:t>
            </a:r>
            <a:r>
              <a:rPr lang="es-ES" sz="2200" dirty="0">
                <a:solidFill>
                  <a:schemeClr val="tx1"/>
                </a:solidFill>
              </a:rPr>
              <a:t>la falta de legitimidad democrática </a:t>
            </a:r>
            <a:r>
              <a:rPr lang="es-ES" sz="2200" dirty="0" smtClean="0">
                <a:solidFill>
                  <a:schemeClr val="tx1"/>
                </a:solidFill>
              </a:rPr>
              <a:t>de las cortes constitucionales </a:t>
            </a:r>
            <a:r>
              <a:rPr lang="es-ES" sz="2200" dirty="0">
                <a:solidFill>
                  <a:schemeClr val="tx1"/>
                </a:solidFill>
              </a:rPr>
              <a:t>y la violación del principio de separación </a:t>
            </a:r>
            <a:r>
              <a:rPr lang="es-ES_tradnl" sz="2200" dirty="0">
                <a:solidFill>
                  <a:schemeClr val="tx1"/>
                </a:solidFill>
              </a:rPr>
              <a:t> de poderes</a:t>
            </a:r>
            <a:r>
              <a:rPr lang="es-ES_tradnl" sz="2200" dirty="0" smtClean="0">
                <a:solidFill>
                  <a:schemeClr val="tx1"/>
                </a:solidFill>
              </a:rPr>
              <a:t>. Pero en realidad es la expansión de los DD.FF.</a:t>
            </a:r>
            <a:endParaRPr lang="es-ES" sz="2200" dirty="0">
              <a:solidFill>
                <a:schemeClr val="tx1"/>
              </a:solidFill>
            </a:endParaRPr>
          </a:p>
          <a:p>
            <a:pPr algn="just"/>
            <a:endParaRPr lang="es-CL" sz="2000" dirty="0" smtClean="0">
              <a:solidFill>
                <a:schemeClr val="tx1"/>
              </a:solidFill>
            </a:endParaRPr>
          </a:p>
          <a:p>
            <a:pPr marL="342900" indent="-342900" algn="just">
              <a:buFontTx/>
              <a:buChar char="-"/>
            </a:pPr>
            <a:endParaRPr lang="es-CL" sz="2000" dirty="0" smtClean="0">
              <a:solidFill>
                <a:schemeClr val="tx1"/>
              </a:solidFill>
            </a:endParaRPr>
          </a:p>
          <a:p>
            <a:pPr algn="just"/>
            <a:endParaRPr lang="es-CL" sz="2000" dirty="0" smtClean="0">
              <a:solidFill>
                <a:schemeClr val="tx1"/>
              </a:solidFill>
            </a:endParaRPr>
          </a:p>
        </p:txBody>
      </p:sp>
      <p:cxnSp>
        <p:nvCxnSpPr>
          <p:cNvPr id="7" name="6 Conector recto"/>
          <p:cNvCxnSpPr/>
          <p:nvPr/>
        </p:nvCxnSpPr>
        <p:spPr>
          <a:xfrm>
            <a:off x="0" y="764704"/>
            <a:ext cx="91440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6" name="3 Marcador de número de diapositiva"/>
          <p:cNvSpPr txBox="1">
            <a:spLocks/>
          </p:cNvSpPr>
          <p:nvPr/>
        </p:nvSpPr>
        <p:spPr>
          <a:xfrm>
            <a:off x="251520" y="6309320"/>
            <a:ext cx="477416" cy="365125"/>
          </a:xfrm>
          <a:prstGeom prst="rect">
            <a:avLst/>
          </a:prstGeom>
        </p:spPr>
        <p:txBody>
          <a:bodyPr vert="horz" lIns="91440" tIns="45720" rIns="91440" bIns="45720" rtlCol="0" anchor="ctr"/>
          <a:lstStyle>
            <a:defPPr>
              <a:defRPr lang="es-CL"/>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FD1BBD-F193-4E48-B418-75BBC48222C2}" type="slidenum">
              <a:rPr lang="es-CL" sz="2400" b="1" smtClean="0">
                <a:solidFill>
                  <a:schemeClr val="bg1"/>
                </a:solidFill>
              </a:rPr>
              <a:pPr/>
              <a:t>3</a:t>
            </a:fld>
            <a:endParaRPr lang="es-CL" sz="2400" b="1" dirty="0">
              <a:solidFill>
                <a:schemeClr val="bg1"/>
              </a:solidFill>
            </a:endParaRPr>
          </a:p>
        </p:txBody>
      </p:sp>
    </p:spTree>
    <p:extLst>
      <p:ext uri="{BB962C8B-B14F-4D97-AF65-F5344CB8AC3E}">
        <p14:creationId xmlns:p14="http://schemas.microsoft.com/office/powerpoint/2010/main" val="303154610"/>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2000" b="-2000"/>
          </a:stretch>
        </a:blipFill>
        <a:effectLst/>
      </p:bgPr>
    </p:bg>
    <p:spTree>
      <p:nvGrpSpPr>
        <p:cNvPr id="1" name=""/>
        <p:cNvGrpSpPr/>
        <p:nvPr/>
      </p:nvGrpSpPr>
      <p:grpSpPr>
        <a:xfrm>
          <a:off x="0" y="0"/>
          <a:ext cx="0" cy="0"/>
          <a:chOff x="0" y="0"/>
          <a:chExt cx="0" cy="0"/>
        </a:xfrm>
      </p:grpSpPr>
      <p:sp>
        <p:nvSpPr>
          <p:cNvPr id="4" name="3 Título"/>
          <p:cNvSpPr>
            <a:spLocks noGrp="1"/>
          </p:cNvSpPr>
          <p:nvPr>
            <p:ph type="ctrTitle"/>
          </p:nvPr>
        </p:nvSpPr>
        <p:spPr>
          <a:xfrm>
            <a:off x="179512" y="44624"/>
            <a:ext cx="8784976" cy="720079"/>
          </a:xfrm>
        </p:spPr>
        <p:txBody>
          <a:bodyPr>
            <a:noAutofit/>
          </a:bodyPr>
          <a:lstStyle/>
          <a:p>
            <a:r>
              <a:rPr lang="es-ES" dirty="0" smtClean="0"/>
              <a:t>Formalismo</a:t>
            </a:r>
            <a:endParaRPr lang="es-ES" dirty="0"/>
          </a:p>
        </p:txBody>
      </p:sp>
      <p:sp>
        <p:nvSpPr>
          <p:cNvPr id="5" name="4 Subtítulo"/>
          <p:cNvSpPr>
            <a:spLocks noGrp="1"/>
          </p:cNvSpPr>
          <p:nvPr>
            <p:ph type="subTitle" idx="1"/>
          </p:nvPr>
        </p:nvSpPr>
        <p:spPr>
          <a:xfrm>
            <a:off x="179512" y="908720"/>
            <a:ext cx="8784976" cy="5184576"/>
          </a:xfrm>
        </p:spPr>
        <p:txBody>
          <a:bodyPr>
            <a:normAutofit lnSpcReduction="10000"/>
          </a:bodyPr>
          <a:lstStyle/>
          <a:p>
            <a:pPr marL="342900" indent="-342900" algn="just">
              <a:buFont typeface="Arial"/>
              <a:buChar char="•"/>
            </a:pPr>
            <a:r>
              <a:rPr lang="es-MX" sz="2000" dirty="0">
                <a:solidFill>
                  <a:srgbClr val="000000"/>
                </a:solidFill>
              </a:rPr>
              <a:t>El Derecho </a:t>
            </a:r>
            <a:r>
              <a:rPr lang="es-MX" sz="2000" dirty="0" smtClean="0">
                <a:solidFill>
                  <a:srgbClr val="000000"/>
                </a:solidFill>
              </a:rPr>
              <a:t>es</a:t>
            </a:r>
            <a:r>
              <a:rPr lang="es-MX" sz="2000" dirty="0">
                <a:solidFill>
                  <a:srgbClr val="000000"/>
                </a:solidFill>
              </a:rPr>
              <a:t> </a:t>
            </a:r>
            <a:r>
              <a:rPr lang="es-MX" sz="2000" dirty="0" smtClean="0">
                <a:solidFill>
                  <a:srgbClr val="000000"/>
                </a:solidFill>
              </a:rPr>
              <a:t>un fenómeno institucional; las </a:t>
            </a:r>
            <a:r>
              <a:rPr lang="es-MX" sz="2000" dirty="0">
                <a:solidFill>
                  <a:srgbClr val="000000"/>
                </a:solidFill>
              </a:rPr>
              <a:t>razones formales (que apelan a la autoridad y no al contenido) tienen </a:t>
            </a:r>
            <a:r>
              <a:rPr lang="es-MX" sz="2000" dirty="0" smtClean="0">
                <a:solidFill>
                  <a:srgbClr val="000000"/>
                </a:solidFill>
              </a:rPr>
              <a:t>gran relevancia en el razonamiento judicial.</a:t>
            </a:r>
          </a:p>
          <a:p>
            <a:pPr marL="342900" indent="-342900" algn="just">
              <a:buFont typeface="Arial"/>
              <a:buChar char="•"/>
            </a:pPr>
            <a:r>
              <a:rPr lang="es-ES_tradnl" sz="2000" dirty="0" smtClean="0">
                <a:solidFill>
                  <a:schemeClr val="tx1"/>
                </a:solidFill>
              </a:rPr>
              <a:t>Formalismo en sentido negativo (Atienza, 2013)</a:t>
            </a:r>
            <a:r>
              <a:rPr lang="es-ES_tradnl" sz="2000" dirty="0">
                <a:solidFill>
                  <a:schemeClr val="tx1"/>
                </a:solidFill>
              </a:rPr>
              <a:t>: </a:t>
            </a:r>
            <a:r>
              <a:rPr lang="es-ES_tradnl" sz="2000" dirty="0" smtClean="0">
                <a:solidFill>
                  <a:schemeClr val="tx1"/>
                </a:solidFill>
              </a:rPr>
              <a:t>“manera </a:t>
            </a:r>
            <a:r>
              <a:rPr lang="es-ES_tradnl" sz="2000" dirty="0">
                <a:solidFill>
                  <a:schemeClr val="tx1"/>
                </a:solidFill>
              </a:rPr>
              <a:t>de entender el Derecho en la que el juez se siente vinculado únicamente por el texto de las normas jurídicas vigentes, y no, también, por las razones en las que ellas se fundamentan. Implica por ello un comportamiento ritualista, una forma de desviación que, en consecuencia (cuando se es consciente de ello), tiende a </a:t>
            </a:r>
            <a:r>
              <a:rPr lang="es-ES_tradnl" sz="2000" dirty="0" smtClean="0">
                <a:solidFill>
                  <a:schemeClr val="tx1"/>
                </a:solidFill>
              </a:rPr>
              <a:t>ocultarse”. Signos: </a:t>
            </a:r>
            <a:endParaRPr lang="es-ES_tradnl" sz="2000" dirty="0">
              <a:solidFill>
                <a:schemeClr val="tx1"/>
              </a:solidFill>
            </a:endParaRPr>
          </a:p>
          <a:p>
            <a:pPr marL="342900" indent="-342900" algn="just">
              <a:buFont typeface="Arial"/>
              <a:buChar char="•"/>
            </a:pPr>
            <a:r>
              <a:rPr lang="es-ES_tradnl" sz="2000" dirty="0">
                <a:solidFill>
                  <a:srgbClr val="000000"/>
                </a:solidFill>
              </a:rPr>
              <a:t>apelación abusiva, injustificada, a valores como la seguridad jurídica o el debido </a:t>
            </a:r>
            <a:r>
              <a:rPr lang="es-ES_tradnl" sz="2000" dirty="0" smtClean="0">
                <a:solidFill>
                  <a:srgbClr val="000000"/>
                </a:solidFill>
              </a:rPr>
              <a:t>proceso;</a:t>
            </a:r>
          </a:p>
          <a:p>
            <a:pPr marL="342900" indent="-342900" algn="just">
              <a:buFont typeface="Arial"/>
              <a:buChar char="•"/>
            </a:pPr>
            <a:r>
              <a:rPr lang="es-ES_tradnl" sz="2000" dirty="0">
                <a:solidFill>
                  <a:srgbClr val="000000"/>
                </a:solidFill>
              </a:rPr>
              <a:t>énfasis en las cuestiones procesales y la tendencia a considerarlas haciendo abstracción del fondo del </a:t>
            </a:r>
            <a:r>
              <a:rPr lang="es-ES_tradnl" sz="2000" dirty="0" smtClean="0">
                <a:solidFill>
                  <a:srgbClr val="000000"/>
                </a:solidFill>
              </a:rPr>
              <a:t>asunto;</a:t>
            </a:r>
          </a:p>
          <a:p>
            <a:pPr marL="342900" indent="-342900" algn="just">
              <a:buFont typeface="Arial"/>
              <a:buChar char="•"/>
            </a:pPr>
            <a:r>
              <a:rPr lang="es-ES_tradnl" sz="2000" dirty="0">
                <a:solidFill>
                  <a:srgbClr val="000000"/>
                </a:solidFill>
              </a:rPr>
              <a:t>pasión por el rigor lógico, que muchas veces resulta ser una pasión no </a:t>
            </a:r>
            <a:r>
              <a:rPr lang="es-ES_tradnl" sz="2000" dirty="0" smtClean="0">
                <a:solidFill>
                  <a:srgbClr val="000000"/>
                </a:solidFill>
              </a:rPr>
              <a:t>correspondida;  </a:t>
            </a:r>
          </a:p>
          <a:p>
            <a:pPr marL="342900" indent="-342900" algn="just">
              <a:buFont typeface="Arial"/>
              <a:buChar char="•"/>
            </a:pPr>
            <a:r>
              <a:rPr lang="es-ES_tradnl" sz="2000" dirty="0">
                <a:solidFill>
                  <a:srgbClr val="000000"/>
                </a:solidFill>
              </a:rPr>
              <a:t>preferencia por las interpretaciones literales y descontextualizadas de las normas, en lugar de atender a las razones subyacentes de las mismas y a las consecuencias de las decisiones. </a:t>
            </a:r>
            <a:endParaRPr lang="es-CL" sz="2000" dirty="0" smtClean="0">
              <a:solidFill>
                <a:srgbClr val="000000"/>
              </a:solidFill>
            </a:endParaRPr>
          </a:p>
        </p:txBody>
      </p:sp>
      <p:cxnSp>
        <p:nvCxnSpPr>
          <p:cNvPr id="7" name="6 Conector recto"/>
          <p:cNvCxnSpPr/>
          <p:nvPr/>
        </p:nvCxnSpPr>
        <p:spPr>
          <a:xfrm>
            <a:off x="0" y="764704"/>
            <a:ext cx="91440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6" name="3 Marcador de número de diapositiva"/>
          <p:cNvSpPr txBox="1">
            <a:spLocks/>
          </p:cNvSpPr>
          <p:nvPr/>
        </p:nvSpPr>
        <p:spPr>
          <a:xfrm>
            <a:off x="251520" y="6309320"/>
            <a:ext cx="477416" cy="365125"/>
          </a:xfrm>
          <a:prstGeom prst="rect">
            <a:avLst/>
          </a:prstGeom>
        </p:spPr>
        <p:txBody>
          <a:bodyPr vert="horz" lIns="91440" tIns="45720" rIns="91440" bIns="45720" rtlCol="0" anchor="ctr"/>
          <a:lstStyle>
            <a:defPPr>
              <a:defRPr lang="es-CL"/>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FD1BBD-F193-4E48-B418-75BBC48222C2}" type="slidenum">
              <a:rPr lang="es-CL" sz="2400" b="1" smtClean="0">
                <a:solidFill>
                  <a:schemeClr val="bg1"/>
                </a:solidFill>
              </a:rPr>
              <a:pPr/>
              <a:t>4</a:t>
            </a:fld>
            <a:endParaRPr lang="es-CL" sz="2400" b="1" dirty="0">
              <a:solidFill>
                <a:schemeClr val="bg1"/>
              </a:solidFill>
            </a:endParaRPr>
          </a:p>
        </p:txBody>
      </p:sp>
    </p:spTree>
    <p:extLst>
      <p:ext uri="{BB962C8B-B14F-4D97-AF65-F5344CB8AC3E}">
        <p14:creationId xmlns:p14="http://schemas.microsoft.com/office/powerpoint/2010/main" val="2710761231"/>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2000" b="-2000"/>
          </a:stretch>
        </a:blipFill>
        <a:effectLst/>
      </p:bgPr>
    </p:bg>
    <p:spTree>
      <p:nvGrpSpPr>
        <p:cNvPr id="1" name=""/>
        <p:cNvGrpSpPr/>
        <p:nvPr/>
      </p:nvGrpSpPr>
      <p:grpSpPr>
        <a:xfrm>
          <a:off x="0" y="0"/>
          <a:ext cx="0" cy="0"/>
          <a:chOff x="0" y="0"/>
          <a:chExt cx="0" cy="0"/>
        </a:xfrm>
      </p:grpSpPr>
      <p:sp>
        <p:nvSpPr>
          <p:cNvPr id="4" name="3 Título"/>
          <p:cNvSpPr>
            <a:spLocks noGrp="1"/>
          </p:cNvSpPr>
          <p:nvPr>
            <p:ph type="ctrTitle"/>
          </p:nvPr>
        </p:nvSpPr>
        <p:spPr>
          <a:xfrm>
            <a:off x="179512" y="44624"/>
            <a:ext cx="8784976" cy="720079"/>
          </a:xfrm>
        </p:spPr>
        <p:txBody>
          <a:bodyPr>
            <a:noAutofit/>
          </a:bodyPr>
          <a:lstStyle/>
          <a:p>
            <a:r>
              <a:rPr lang="es-CL" sz="3400" b="1" dirty="0" smtClean="0">
                <a:solidFill>
                  <a:srgbClr val="000000"/>
                </a:solidFill>
                <a:ea typeface="Malgun Gothic" panose="020B0503020000020004" pitchFamily="34" charset="-127"/>
                <a:cs typeface="Calibri" panose="020F0502020204030204" pitchFamily="34" charset="0"/>
              </a:rPr>
              <a:t>Un r</a:t>
            </a:r>
            <a:r>
              <a:rPr lang="es-CL" sz="3400" b="1" dirty="0" smtClean="0">
                <a:solidFill>
                  <a:srgbClr val="000000"/>
                </a:solidFill>
                <a:ea typeface="Malgun Gothic" panose="020B0503020000020004" pitchFamily="34" charset="-127"/>
                <a:cs typeface="Calibri" panose="020F0502020204030204" pitchFamily="34" charset="0"/>
              </a:rPr>
              <a:t>azonamiento </a:t>
            </a:r>
            <a:r>
              <a:rPr lang="es-CL" sz="3400" b="1" dirty="0" smtClean="0">
                <a:solidFill>
                  <a:srgbClr val="000000"/>
                </a:solidFill>
                <a:ea typeface="Malgun Gothic" panose="020B0503020000020004" pitchFamily="34" charset="-127"/>
                <a:cs typeface="Calibri" panose="020F0502020204030204" pitchFamily="34" charset="0"/>
              </a:rPr>
              <a:t>deferente y formalista</a:t>
            </a:r>
            <a:endParaRPr lang="es-CL" sz="3400" b="1" dirty="0">
              <a:solidFill>
                <a:srgbClr val="000000"/>
              </a:solidFill>
              <a:ea typeface="Malgun Gothic" panose="020B0503020000020004" pitchFamily="34" charset="-127"/>
              <a:cs typeface="Calibri" panose="020F0502020204030204" pitchFamily="34" charset="0"/>
            </a:endParaRPr>
          </a:p>
        </p:txBody>
      </p:sp>
      <p:sp>
        <p:nvSpPr>
          <p:cNvPr id="5" name="4 Subtítulo"/>
          <p:cNvSpPr>
            <a:spLocks noGrp="1"/>
          </p:cNvSpPr>
          <p:nvPr>
            <p:ph type="subTitle" idx="1"/>
          </p:nvPr>
        </p:nvSpPr>
        <p:spPr>
          <a:xfrm>
            <a:off x="179512" y="980728"/>
            <a:ext cx="8640960" cy="4968552"/>
          </a:xfrm>
        </p:spPr>
        <p:txBody>
          <a:bodyPr>
            <a:normAutofit lnSpcReduction="10000"/>
          </a:bodyPr>
          <a:lstStyle/>
          <a:p>
            <a:pPr marL="342900" indent="-342900" algn="just">
              <a:buFontTx/>
              <a:buChar char="-"/>
            </a:pPr>
            <a:r>
              <a:rPr lang="es-ES_tradnl" sz="2200" dirty="0" smtClean="0">
                <a:solidFill>
                  <a:schemeClr val="tx1"/>
                </a:solidFill>
              </a:rPr>
              <a:t>La ley de seguridad interior del Estado Nº 8.987 proscribió al Partido Comunista y anuló el registro electoral de sus miembros.</a:t>
            </a:r>
          </a:p>
          <a:p>
            <a:pPr marL="342900" indent="-342900" algn="just">
              <a:buFontTx/>
              <a:buChar char="-"/>
            </a:pPr>
            <a:r>
              <a:rPr lang="es-ES_tradnl" sz="2200" dirty="0" smtClean="0">
                <a:solidFill>
                  <a:schemeClr val="tx1"/>
                </a:solidFill>
              </a:rPr>
              <a:t>René Frías, abogado, impugnó esa ley por ser inconsistente con las cláusulas constitucionales que aseguran el derecho a voto.</a:t>
            </a:r>
          </a:p>
          <a:p>
            <a:pPr marL="342900" indent="-342900" algn="just">
              <a:buFontTx/>
              <a:buChar char="-"/>
            </a:pPr>
            <a:r>
              <a:rPr lang="es-ES_tradnl" sz="2200" dirty="0" smtClean="0">
                <a:solidFill>
                  <a:schemeClr val="tx1"/>
                </a:solidFill>
              </a:rPr>
              <a:t>El art. 7 establecía los requisitos (nacionalidad, edad, registro)</a:t>
            </a:r>
          </a:p>
          <a:p>
            <a:pPr marL="342900" indent="-342900" algn="just">
              <a:buFontTx/>
              <a:buChar char="-"/>
            </a:pPr>
            <a:r>
              <a:rPr lang="es-ES_tradnl" sz="2200" dirty="0" smtClean="0">
                <a:solidFill>
                  <a:schemeClr val="tx1"/>
                </a:solidFill>
              </a:rPr>
              <a:t>El art. 8 trataba los motivos de suspensión del derecho: incapacidad mental o física, acusación por delito; art. 9 señala causales de pérdida: condena o pérdida de nacionalidad.</a:t>
            </a:r>
          </a:p>
          <a:p>
            <a:pPr marL="342900" indent="-342900" algn="just">
              <a:buFontTx/>
              <a:buChar char="-"/>
            </a:pPr>
            <a:r>
              <a:rPr lang="es-ES_tradnl" sz="2200" dirty="0" smtClean="0">
                <a:solidFill>
                  <a:schemeClr val="tx1"/>
                </a:solidFill>
              </a:rPr>
              <a:t>La militancia no es causal; luego la ley era inconstitucional</a:t>
            </a:r>
          </a:p>
          <a:p>
            <a:pPr marL="342900" indent="-342900" algn="just">
              <a:buFontTx/>
              <a:buChar char="-"/>
            </a:pPr>
            <a:r>
              <a:rPr lang="es-ES_tradnl" sz="2200" dirty="0" smtClean="0">
                <a:solidFill>
                  <a:schemeClr val="tx1"/>
                </a:solidFill>
              </a:rPr>
              <a:t>La SCS, de fecha 3 de febrero de 1949, mediante una interpretación textual, declaró que la ley era constitucional: las causales de pérdida son indicativos, no taxativas (i.e., dice “se pierde” y no que “sólo se pierde”) por lo que no impide que el legislador agregue otras causales (Cfr. </a:t>
            </a:r>
            <a:r>
              <a:rPr lang="es-ES_tradnl" sz="2200" dirty="0" err="1" smtClean="0">
                <a:solidFill>
                  <a:schemeClr val="tx1"/>
                </a:solidFill>
              </a:rPr>
              <a:t>Saenger</a:t>
            </a:r>
            <a:r>
              <a:rPr lang="es-ES_tradnl" sz="2200" dirty="0" smtClean="0">
                <a:solidFill>
                  <a:schemeClr val="tx1"/>
                </a:solidFill>
              </a:rPr>
              <a:t>, 2003).</a:t>
            </a:r>
            <a:endParaRPr lang="es-CL" sz="2200" dirty="0">
              <a:solidFill>
                <a:schemeClr val="tx1"/>
              </a:solidFill>
            </a:endParaRPr>
          </a:p>
          <a:p>
            <a:pPr marL="342900" indent="-342900" algn="just">
              <a:buFontTx/>
              <a:buChar char="-"/>
            </a:pPr>
            <a:endParaRPr lang="es-CL" sz="1800" dirty="0" smtClean="0">
              <a:solidFill>
                <a:schemeClr val="tx1"/>
              </a:solidFill>
            </a:endParaRPr>
          </a:p>
          <a:p>
            <a:pPr marL="342900" indent="-342900" algn="just">
              <a:buFontTx/>
              <a:buChar char="-"/>
            </a:pPr>
            <a:endParaRPr lang="es-CL" sz="2000" dirty="0" smtClean="0">
              <a:solidFill>
                <a:schemeClr val="tx1"/>
              </a:solidFill>
            </a:endParaRPr>
          </a:p>
          <a:p>
            <a:pPr marL="342900" indent="-342900" algn="just">
              <a:buFontTx/>
              <a:buChar char="-"/>
            </a:pPr>
            <a:endParaRPr lang="es-CL" sz="2000" dirty="0" smtClean="0">
              <a:solidFill>
                <a:schemeClr val="tx1"/>
              </a:solidFill>
            </a:endParaRPr>
          </a:p>
          <a:p>
            <a:pPr algn="just"/>
            <a:endParaRPr lang="es-CL" sz="2000" dirty="0" smtClean="0">
              <a:solidFill>
                <a:schemeClr val="tx1"/>
              </a:solidFill>
            </a:endParaRPr>
          </a:p>
        </p:txBody>
      </p:sp>
      <p:cxnSp>
        <p:nvCxnSpPr>
          <p:cNvPr id="7" name="6 Conector recto"/>
          <p:cNvCxnSpPr/>
          <p:nvPr/>
        </p:nvCxnSpPr>
        <p:spPr>
          <a:xfrm>
            <a:off x="0" y="764704"/>
            <a:ext cx="91440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6" name="3 Marcador de número de diapositiva"/>
          <p:cNvSpPr txBox="1">
            <a:spLocks/>
          </p:cNvSpPr>
          <p:nvPr/>
        </p:nvSpPr>
        <p:spPr>
          <a:xfrm>
            <a:off x="251520" y="6309320"/>
            <a:ext cx="576064" cy="365125"/>
          </a:xfrm>
          <a:prstGeom prst="rect">
            <a:avLst/>
          </a:prstGeom>
        </p:spPr>
        <p:txBody>
          <a:bodyPr vert="horz" lIns="91440" tIns="45720" rIns="91440" bIns="45720" rtlCol="0" anchor="ctr"/>
          <a:lstStyle>
            <a:defPPr>
              <a:defRPr lang="es-CL"/>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FD1BBD-F193-4E48-B418-75BBC48222C2}" type="slidenum">
              <a:rPr lang="es-CL" sz="2400" b="1" smtClean="0">
                <a:solidFill>
                  <a:schemeClr val="bg1"/>
                </a:solidFill>
              </a:rPr>
              <a:pPr/>
              <a:t>5</a:t>
            </a:fld>
            <a:endParaRPr lang="es-CL" sz="2400" b="1" dirty="0">
              <a:solidFill>
                <a:schemeClr val="bg1"/>
              </a:solidFill>
            </a:endParaRPr>
          </a:p>
        </p:txBody>
      </p:sp>
    </p:spTree>
    <p:extLst>
      <p:ext uri="{BB962C8B-B14F-4D97-AF65-F5344CB8AC3E}">
        <p14:creationId xmlns:p14="http://schemas.microsoft.com/office/powerpoint/2010/main" val="355182443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2000" b="-2000"/>
          </a:stretch>
        </a:blipFill>
        <a:effectLst/>
      </p:bgPr>
    </p:bg>
    <p:spTree>
      <p:nvGrpSpPr>
        <p:cNvPr id="1" name=""/>
        <p:cNvGrpSpPr/>
        <p:nvPr/>
      </p:nvGrpSpPr>
      <p:grpSpPr>
        <a:xfrm>
          <a:off x="0" y="0"/>
          <a:ext cx="0" cy="0"/>
          <a:chOff x="0" y="0"/>
          <a:chExt cx="0" cy="0"/>
        </a:xfrm>
      </p:grpSpPr>
      <p:sp>
        <p:nvSpPr>
          <p:cNvPr id="4" name="3 Título"/>
          <p:cNvSpPr>
            <a:spLocks noGrp="1"/>
          </p:cNvSpPr>
          <p:nvPr>
            <p:ph type="ctrTitle"/>
          </p:nvPr>
        </p:nvSpPr>
        <p:spPr>
          <a:xfrm>
            <a:off x="179512" y="44624"/>
            <a:ext cx="8784976" cy="720079"/>
          </a:xfrm>
        </p:spPr>
        <p:txBody>
          <a:bodyPr>
            <a:noAutofit/>
          </a:bodyPr>
          <a:lstStyle/>
          <a:p>
            <a:r>
              <a:rPr lang="es-ES" dirty="0" smtClean="0"/>
              <a:t>Auge del constitucionalismo</a:t>
            </a:r>
            <a:endParaRPr lang="es-ES" dirty="0"/>
          </a:p>
        </p:txBody>
      </p:sp>
      <p:sp>
        <p:nvSpPr>
          <p:cNvPr id="5" name="4 Subtítulo"/>
          <p:cNvSpPr>
            <a:spLocks noGrp="1"/>
          </p:cNvSpPr>
          <p:nvPr>
            <p:ph type="subTitle" idx="1"/>
          </p:nvPr>
        </p:nvSpPr>
        <p:spPr>
          <a:xfrm>
            <a:off x="179512" y="908720"/>
            <a:ext cx="8784976" cy="5184576"/>
          </a:xfrm>
        </p:spPr>
        <p:txBody>
          <a:bodyPr>
            <a:normAutofit/>
          </a:bodyPr>
          <a:lstStyle/>
          <a:p>
            <a:pPr marL="342900" indent="-342900" algn="l">
              <a:buFont typeface="Arial"/>
              <a:buChar char="•"/>
            </a:pPr>
            <a:r>
              <a:rPr lang="es-CL" sz="2000" dirty="0">
                <a:solidFill>
                  <a:srgbClr val="000000"/>
                </a:solidFill>
              </a:rPr>
              <a:t>Ampliación de las funciones jurisdiccionales, en especial la que cumplen los tribunales constitucionales, </a:t>
            </a:r>
          </a:p>
          <a:p>
            <a:pPr marL="342900" indent="-342900" algn="l">
              <a:buFont typeface="Arial"/>
              <a:buChar char="•"/>
            </a:pPr>
            <a:r>
              <a:rPr lang="es-CL" sz="2000" dirty="0">
                <a:solidFill>
                  <a:srgbClr val="000000"/>
                </a:solidFill>
              </a:rPr>
              <a:t>Contexto del tránsito del Estado liberal de Derecho al Estado Social, cuyo efecto es la importancia decisiva del discurso relativo a los DDFF en la argumentación jurídica y la jurisprudencia. </a:t>
            </a:r>
          </a:p>
          <a:p>
            <a:pPr marL="342900" indent="-342900" algn="l">
              <a:buFont typeface="Arial"/>
              <a:buChar char="•"/>
            </a:pPr>
            <a:r>
              <a:rPr lang="es-CL" sz="2000" dirty="0" smtClean="0">
                <a:solidFill>
                  <a:srgbClr val="000000"/>
                </a:solidFill>
              </a:rPr>
              <a:t>Esto </a:t>
            </a:r>
            <a:r>
              <a:rPr lang="es-CL" sz="2000" dirty="0">
                <a:solidFill>
                  <a:srgbClr val="000000"/>
                </a:solidFill>
              </a:rPr>
              <a:t>significa que el sistema de derechos ya no puede fundamentarse en una sociedad centrada en la economía, que se reproduce espontáneamente a través de decisiones individuales autónomas; sino que se garantiza mediante operaciones del Estado que controla en términos reflexivos, que previene riesgos, que regula, posibilita y compensa (Habermas; 2005: 312, 320). </a:t>
            </a:r>
          </a:p>
          <a:p>
            <a:pPr marL="342900" indent="-342900" algn="l">
              <a:buFont typeface="Arial"/>
              <a:buChar char="•"/>
            </a:pPr>
            <a:r>
              <a:rPr lang="es-CL" sz="2000" dirty="0">
                <a:solidFill>
                  <a:srgbClr val="000000"/>
                </a:solidFill>
              </a:rPr>
              <a:t>L</a:t>
            </a:r>
            <a:r>
              <a:rPr lang="es-CL" sz="2000" dirty="0" smtClean="0">
                <a:solidFill>
                  <a:srgbClr val="000000"/>
                </a:solidFill>
              </a:rPr>
              <a:t>os </a:t>
            </a:r>
            <a:r>
              <a:rPr lang="es-CL" sz="2000" dirty="0">
                <a:solidFill>
                  <a:srgbClr val="000000"/>
                </a:solidFill>
              </a:rPr>
              <a:t>derechos ya no pueden ser definidos en términos negativos, como defensa frente a intervenciones indebidas del poder; sino que son y deben ser entendidos como principios que fundan pretensiones a contar con garantías positivas y que cumplen, también, una función redistributiva (de justicia social)</a:t>
            </a:r>
            <a:r>
              <a:rPr lang="es-ES_tradnl" sz="2000" dirty="0">
                <a:solidFill>
                  <a:srgbClr val="000000"/>
                </a:solidFill>
              </a:rPr>
              <a:t> </a:t>
            </a:r>
            <a:endParaRPr lang="es-ES" sz="2000" dirty="0">
              <a:solidFill>
                <a:srgbClr val="000000"/>
              </a:solidFill>
            </a:endParaRPr>
          </a:p>
          <a:p>
            <a:pPr algn="just"/>
            <a:endParaRPr lang="es-CL" sz="2000" dirty="0" smtClean="0">
              <a:solidFill>
                <a:srgbClr val="000000"/>
              </a:solidFill>
            </a:endParaRPr>
          </a:p>
        </p:txBody>
      </p:sp>
      <p:cxnSp>
        <p:nvCxnSpPr>
          <p:cNvPr id="7" name="6 Conector recto"/>
          <p:cNvCxnSpPr/>
          <p:nvPr/>
        </p:nvCxnSpPr>
        <p:spPr>
          <a:xfrm>
            <a:off x="0" y="764704"/>
            <a:ext cx="91440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6" name="3 Marcador de número de diapositiva"/>
          <p:cNvSpPr txBox="1">
            <a:spLocks/>
          </p:cNvSpPr>
          <p:nvPr/>
        </p:nvSpPr>
        <p:spPr>
          <a:xfrm>
            <a:off x="251520" y="6309320"/>
            <a:ext cx="477416" cy="365125"/>
          </a:xfrm>
          <a:prstGeom prst="rect">
            <a:avLst/>
          </a:prstGeom>
        </p:spPr>
        <p:txBody>
          <a:bodyPr vert="horz" lIns="91440" tIns="45720" rIns="91440" bIns="45720" rtlCol="0" anchor="ctr"/>
          <a:lstStyle>
            <a:defPPr>
              <a:defRPr lang="es-CL"/>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FD1BBD-F193-4E48-B418-75BBC48222C2}" type="slidenum">
              <a:rPr lang="es-CL" sz="2400" b="1" smtClean="0">
                <a:solidFill>
                  <a:schemeClr val="bg1"/>
                </a:solidFill>
              </a:rPr>
              <a:pPr/>
              <a:t>6</a:t>
            </a:fld>
            <a:endParaRPr lang="es-CL" sz="2400" b="1" dirty="0">
              <a:solidFill>
                <a:schemeClr val="bg1"/>
              </a:solidFill>
            </a:endParaRPr>
          </a:p>
        </p:txBody>
      </p:sp>
    </p:spTree>
    <p:extLst>
      <p:ext uri="{BB962C8B-B14F-4D97-AF65-F5344CB8AC3E}">
        <p14:creationId xmlns:p14="http://schemas.microsoft.com/office/powerpoint/2010/main" val="255987132"/>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2000" b="-2000"/>
          </a:stretch>
        </a:blipFill>
        <a:effectLst/>
      </p:bgPr>
    </p:bg>
    <p:spTree>
      <p:nvGrpSpPr>
        <p:cNvPr id="1" name=""/>
        <p:cNvGrpSpPr/>
        <p:nvPr/>
      </p:nvGrpSpPr>
      <p:grpSpPr>
        <a:xfrm>
          <a:off x="0" y="0"/>
          <a:ext cx="0" cy="0"/>
          <a:chOff x="0" y="0"/>
          <a:chExt cx="0" cy="0"/>
        </a:xfrm>
      </p:grpSpPr>
      <p:sp>
        <p:nvSpPr>
          <p:cNvPr id="4" name="3 Título"/>
          <p:cNvSpPr>
            <a:spLocks noGrp="1"/>
          </p:cNvSpPr>
          <p:nvPr>
            <p:ph type="ctrTitle"/>
          </p:nvPr>
        </p:nvSpPr>
        <p:spPr>
          <a:xfrm>
            <a:off x="179512" y="44624"/>
            <a:ext cx="8784976" cy="720079"/>
          </a:xfrm>
        </p:spPr>
        <p:txBody>
          <a:bodyPr>
            <a:noAutofit/>
          </a:bodyPr>
          <a:lstStyle/>
          <a:p>
            <a:r>
              <a:rPr lang="es-ES" dirty="0" smtClean="0"/>
              <a:t>Los cr</a:t>
            </a:r>
            <a:r>
              <a:rPr lang="es-ES" dirty="0" smtClean="0"/>
              <a:t>íticos</a:t>
            </a:r>
            <a:endParaRPr lang="es-ES" dirty="0"/>
          </a:p>
        </p:txBody>
      </p:sp>
      <p:sp>
        <p:nvSpPr>
          <p:cNvPr id="5" name="4 Subtítulo"/>
          <p:cNvSpPr>
            <a:spLocks noGrp="1"/>
          </p:cNvSpPr>
          <p:nvPr>
            <p:ph type="subTitle" idx="1"/>
          </p:nvPr>
        </p:nvSpPr>
        <p:spPr>
          <a:xfrm>
            <a:off x="179512" y="908720"/>
            <a:ext cx="8784976" cy="5184576"/>
          </a:xfrm>
        </p:spPr>
        <p:txBody>
          <a:bodyPr>
            <a:normAutofit/>
          </a:bodyPr>
          <a:lstStyle/>
          <a:p>
            <a:pPr marL="342900" indent="-342900" algn="l">
              <a:buFont typeface="Arial"/>
              <a:buChar char="•"/>
            </a:pPr>
            <a:r>
              <a:rPr lang="es-CL" sz="2000" dirty="0">
                <a:solidFill>
                  <a:srgbClr val="000000"/>
                </a:solidFill>
              </a:rPr>
              <a:t>Las críticas a esta visión de los derechos y del Estado </a:t>
            </a:r>
            <a:r>
              <a:rPr lang="es-CL" sz="2000" dirty="0" smtClean="0">
                <a:solidFill>
                  <a:srgbClr val="000000"/>
                </a:solidFill>
              </a:rPr>
              <a:t>Constitucional </a:t>
            </a:r>
            <a:r>
              <a:rPr lang="es-CL" sz="2000" dirty="0">
                <a:solidFill>
                  <a:srgbClr val="000000"/>
                </a:solidFill>
              </a:rPr>
              <a:t>provienen, obviamente, desde la derecha, porque establecerían restricciones injustificadas a la autonomía individual, fomentarían una cultura de la dependencia y serían ineficientes económicamente; pero también desde la izquierda, en cuanto induce en los ciudadanos una actitud no participativa, sino clientelística hacia el Estado y traduce sus demandas en derechos, acentuando la juridificación –y despolitización- de la vida, o sea, la “colonización de la política por el Derecho” (Peña 2008: 86).  </a:t>
            </a:r>
          </a:p>
          <a:p>
            <a:pPr marL="342900" indent="-342900" algn="l">
              <a:buFont typeface="Arial"/>
              <a:buChar char="•"/>
            </a:pPr>
            <a:r>
              <a:rPr lang="es-CL" sz="2000" dirty="0">
                <a:solidFill>
                  <a:srgbClr val="000000"/>
                </a:solidFill>
              </a:rPr>
              <a:t>Todos los críticos ven con preocupación la creciente influencia política de los jueces, que pasan a ser “árbitros finales” en la satisfacción de necesidades y, en especial, de los tribunales constitucionales, que pasan a ser “árbitros” definitivos de lo que dice la Constitución; en desmedro del órgano representativo y “democrático”, el Congreso (Cfr. Habermas, 2005; Waldrom, 2005; Gargarella, 2012)</a:t>
            </a:r>
            <a:r>
              <a:rPr lang="es-ES_tradnl" sz="2000" dirty="0">
                <a:solidFill>
                  <a:srgbClr val="000000"/>
                </a:solidFill>
              </a:rPr>
              <a:t> </a:t>
            </a:r>
            <a:endParaRPr lang="es-ES" sz="2000" dirty="0">
              <a:solidFill>
                <a:srgbClr val="000000"/>
              </a:solidFill>
            </a:endParaRPr>
          </a:p>
          <a:p>
            <a:pPr algn="just"/>
            <a:endParaRPr lang="es-CL" sz="2000" dirty="0" smtClean="0">
              <a:solidFill>
                <a:srgbClr val="000000"/>
              </a:solidFill>
            </a:endParaRPr>
          </a:p>
        </p:txBody>
      </p:sp>
      <p:cxnSp>
        <p:nvCxnSpPr>
          <p:cNvPr id="7" name="6 Conector recto"/>
          <p:cNvCxnSpPr/>
          <p:nvPr/>
        </p:nvCxnSpPr>
        <p:spPr>
          <a:xfrm>
            <a:off x="0" y="764704"/>
            <a:ext cx="91440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6" name="3 Marcador de número de diapositiva"/>
          <p:cNvSpPr txBox="1">
            <a:spLocks/>
          </p:cNvSpPr>
          <p:nvPr/>
        </p:nvSpPr>
        <p:spPr>
          <a:xfrm>
            <a:off x="251520" y="6309320"/>
            <a:ext cx="477416" cy="365125"/>
          </a:xfrm>
          <a:prstGeom prst="rect">
            <a:avLst/>
          </a:prstGeom>
        </p:spPr>
        <p:txBody>
          <a:bodyPr vert="horz" lIns="91440" tIns="45720" rIns="91440" bIns="45720" rtlCol="0" anchor="ctr"/>
          <a:lstStyle>
            <a:defPPr>
              <a:defRPr lang="es-CL"/>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FD1BBD-F193-4E48-B418-75BBC48222C2}" type="slidenum">
              <a:rPr lang="es-CL" sz="2400" b="1" smtClean="0">
                <a:solidFill>
                  <a:schemeClr val="bg1"/>
                </a:solidFill>
              </a:rPr>
              <a:pPr/>
              <a:t>7</a:t>
            </a:fld>
            <a:endParaRPr lang="es-CL" sz="2400" b="1" dirty="0">
              <a:solidFill>
                <a:schemeClr val="bg1"/>
              </a:solidFill>
            </a:endParaRPr>
          </a:p>
        </p:txBody>
      </p:sp>
    </p:spTree>
    <p:extLst>
      <p:ext uri="{BB962C8B-B14F-4D97-AF65-F5344CB8AC3E}">
        <p14:creationId xmlns:p14="http://schemas.microsoft.com/office/powerpoint/2010/main" val="4185431034"/>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2000" b="-2000"/>
          </a:stretch>
        </a:blipFill>
        <a:effectLst/>
      </p:bgPr>
    </p:bg>
    <p:spTree>
      <p:nvGrpSpPr>
        <p:cNvPr id="1" name=""/>
        <p:cNvGrpSpPr/>
        <p:nvPr/>
      </p:nvGrpSpPr>
      <p:grpSpPr>
        <a:xfrm>
          <a:off x="0" y="0"/>
          <a:ext cx="0" cy="0"/>
          <a:chOff x="0" y="0"/>
          <a:chExt cx="0" cy="0"/>
        </a:xfrm>
      </p:grpSpPr>
      <p:sp>
        <p:nvSpPr>
          <p:cNvPr id="4" name="3 Título"/>
          <p:cNvSpPr>
            <a:spLocks noGrp="1"/>
          </p:cNvSpPr>
          <p:nvPr>
            <p:ph type="ctrTitle"/>
          </p:nvPr>
        </p:nvSpPr>
        <p:spPr>
          <a:xfrm>
            <a:off x="179512" y="44624"/>
            <a:ext cx="8784976" cy="720079"/>
          </a:xfrm>
        </p:spPr>
        <p:txBody>
          <a:bodyPr>
            <a:noAutofit/>
          </a:bodyPr>
          <a:lstStyle/>
          <a:p>
            <a:r>
              <a:rPr lang="es-ES" dirty="0" smtClean="0"/>
              <a:t>Los cr</a:t>
            </a:r>
            <a:r>
              <a:rPr lang="es-ES" dirty="0" smtClean="0"/>
              <a:t>íticos (2)</a:t>
            </a:r>
            <a:endParaRPr lang="es-ES" dirty="0"/>
          </a:p>
        </p:txBody>
      </p:sp>
      <p:sp>
        <p:nvSpPr>
          <p:cNvPr id="5" name="4 Subtítulo"/>
          <p:cNvSpPr>
            <a:spLocks noGrp="1"/>
          </p:cNvSpPr>
          <p:nvPr>
            <p:ph type="subTitle" idx="1"/>
          </p:nvPr>
        </p:nvSpPr>
        <p:spPr>
          <a:xfrm>
            <a:off x="179512" y="908720"/>
            <a:ext cx="8784976" cy="5184576"/>
          </a:xfrm>
        </p:spPr>
        <p:txBody>
          <a:bodyPr>
            <a:normAutofit/>
          </a:bodyPr>
          <a:lstStyle/>
          <a:p>
            <a:pPr marL="342900" indent="-342900" algn="l">
              <a:buFont typeface="Arial"/>
              <a:buChar char="•"/>
            </a:pPr>
            <a:r>
              <a:rPr lang="es-CL" sz="2000" dirty="0">
                <a:solidFill>
                  <a:srgbClr val="000000"/>
                </a:solidFill>
              </a:rPr>
              <a:t>En el Derecho, </a:t>
            </a:r>
            <a:r>
              <a:rPr lang="es-CL" sz="2000" dirty="0" smtClean="0">
                <a:solidFill>
                  <a:srgbClr val="000000"/>
                </a:solidFill>
              </a:rPr>
              <a:t>sostiene Atria (2005), la decisión judicial </a:t>
            </a:r>
            <a:r>
              <a:rPr lang="es-CL" sz="2000" dirty="0">
                <a:solidFill>
                  <a:srgbClr val="000000"/>
                </a:solidFill>
              </a:rPr>
              <a:t>refleja las reglas, no el desacuerdo; para ello el juez maneja un canon de argumentación jurídica distinto de resolver “en justicia”. En el conflicto político, en cambio, las reglas comunes –los derechos fundamentales- son constituyentes (un acuerdo político básico) y no expresan concepciones sino conceptos (son enunciados muy abstractos para evitar que puedan ser controvertidos). El conflicto se da entre concepciones de los derechos y, por tanto, el estándar no sirve para dirimir conflicto, sino que reproduce el conflicto </a:t>
            </a:r>
            <a:r>
              <a:rPr lang="es-CL" sz="2000" dirty="0" smtClean="0">
                <a:solidFill>
                  <a:srgbClr val="000000"/>
                </a:solidFill>
              </a:rPr>
              <a:t>político </a:t>
            </a:r>
          </a:p>
          <a:p>
            <a:pPr marL="342900" indent="-342900" algn="l">
              <a:buFont typeface="Arial"/>
              <a:buChar char="•"/>
            </a:pPr>
            <a:r>
              <a:rPr lang="es-CL" sz="2000" dirty="0" smtClean="0">
                <a:solidFill>
                  <a:srgbClr val="000000"/>
                </a:solidFill>
              </a:rPr>
              <a:t>El </a:t>
            </a:r>
            <a:r>
              <a:rPr lang="es-CL" sz="2000" dirty="0">
                <a:solidFill>
                  <a:srgbClr val="000000"/>
                </a:solidFill>
              </a:rPr>
              <a:t>juez que aplica la </a:t>
            </a:r>
            <a:r>
              <a:rPr lang="es-CL" sz="2000" dirty="0" smtClean="0">
                <a:solidFill>
                  <a:srgbClr val="000000"/>
                </a:solidFill>
              </a:rPr>
              <a:t>Constitución </a:t>
            </a:r>
            <a:r>
              <a:rPr lang="es-CL" sz="2000" dirty="0">
                <a:solidFill>
                  <a:srgbClr val="000000"/>
                </a:solidFill>
              </a:rPr>
              <a:t>es siempre “activista</a:t>
            </a:r>
            <a:r>
              <a:rPr lang="es-CL" sz="2000" dirty="0" smtClean="0">
                <a:solidFill>
                  <a:srgbClr val="000000"/>
                </a:solidFill>
              </a:rPr>
              <a:t>”, y </a:t>
            </a:r>
            <a:r>
              <a:rPr lang="es-CL" sz="2000" dirty="0">
                <a:solidFill>
                  <a:srgbClr val="000000"/>
                </a:solidFill>
              </a:rPr>
              <a:t>el razonamiento jurídico no </a:t>
            </a:r>
            <a:r>
              <a:rPr lang="es-CL" sz="2000" dirty="0" smtClean="0">
                <a:solidFill>
                  <a:srgbClr val="000000"/>
                </a:solidFill>
              </a:rPr>
              <a:t>se puede distinguir </a:t>
            </a:r>
            <a:r>
              <a:rPr lang="es-CL" sz="2000" dirty="0">
                <a:solidFill>
                  <a:srgbClr val="000000"/>
                </a:solidFill>
              </a:rPr>
              <a:t>del político. </a:t>
            </a:r>
            <a:endParaRPr lang="es-CL" sz="2000" dirty="0" smtClean="0">
              <a:solidFill>
                <a:srgbClr val="000000"/>
              </a:solidFill>
            </a:endParaRPr>
          </a:p>
          <a:p>
            <a:pPr marL="342900" indent="-342900" algn="l">
              <a:buFont typeface="Arial"/>
              <a:buChar char="•"/>
            </a:pPr>
            <a:r>
              <a:rPr lang="es-ES_tradnl" sz="2000" dirty="0" smtClean="0">
                <a:solidFill>
                  <a:srgbClr val="000000"/>
                </a:solidFill>
              </a:rPr>
              <a:t>Arriagada, por su parte, ha sostenido que el activismo (i) implica algo negativo, un exceso de atribuciones judiciales y una invasi</a:t>
            </a:r>
            <a:r>
              <a:rPr lang="es-ES_tradnl" sz="2000" dirty="0" smtClean="0">
                <a:solidFill>
                  <a:srgbClr val="000000"/>
                </a:solidFill>
              </a:rPr>
              <a:t>ón en la competencia legislativo y (ii) evitable. El activista es el que finge no tener discrecionalidad sino haber encontrado la “única respuesta correcta” que da el Derecho.</a:t>
            </a:r>
            <a:endParaRPr lang="es-ES" sz="2000" dirty="0">
              <a:solidFill>
                <a:srgbClr val="000000"/>
              </a:solidFill>
            </a:endParaRPr>
          </a:p>
          <a:p>
            <a:pPr algn="just"/>
            <a:endParaRPr lang="es-CL" sz="2000" dirty="0" smtClean="0">
              <a:solidFill>
                <a:srgbClr val="000000"/>
              </a:solidFill>
            </a:endParaRPr>
          </a:p>
        </p:txBody>
      </p:sp>
      <p:cxnSp>
        <p:nvCxnSpPr>
          <p:cNvPr id="7" name="6 Conector recto"/>
          <p:cNvCxnSpPr/>
          <p:nvPr/>
        </p:nvCxnSpPr>
        <p:spPr>
          <a:xfrm>
            <a:off x="0" y="764704"/>
            <a:ext cx="91440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6" name="3 Marcador de número de diapositiva"/>
          <p:cNvSpPr txBox="1">
            <a:spLocks/>
          </p:cNvSpPr>
          <p:nvPr/>
        </p:nvSpPr>
        <p:spPr>
          <a:xfrm>
            <a:off x="251520" y="6309320"/>
            <a:ext cx="477416" cy="365125"/>
          </a:xfrm>
          <a:prstGeom prst="rect">
            <a:avLst/>
          </a:prstGeom>
        </p:spPr>
        <p:txBody>
          <a:bodyPr vert="horz" lIns="91440" tIns="45720" rIns="91440" bIns="45720" rtlCol="0" anchor="ctr"/>
          <a:lstStyle>
            <a:defPPr>
              <a:defRPr lang="es-CL"/>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FD1BBD-F193-4E48-B418-75BBC48222C2}" type="slidenum">
              <a:rPr lang="es-CL" sz="2400" b="1" smtClean="0">
                <a:solidFill>
                  <a:schemeClr val="bg1"/>
                </a:solidFill>
              </a:rPr>
              <a:pPr/>
              <a:t>8</a:t>
            </a:fld>
            <a:endParaRPr lang="es-CL" sz="2400" b="1" dirty="0">
              <a:solidFill>
                <a:schemeClr val="bg1"/>
              </a:solidFill>
            </a:endParaRPr>
          </a:p>
        </p:txBody>
      </p:sp>
    </p:spTree>
    <p:extLst>
      <p:ext uri="{BB962C8B-B14F-4D97-AF65-F5344CB8AC3E}">
        <p14:creationId xmlns:p14="http://schemas.microsoft.com/office/powerpoint/2010/main" val="2034853911"/>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2000" b="-2000"/>
          </a:stretch>
        </a:blipFill>
        <a:effectLst/>
      </p:bgPr>
    </p:bg>
    <p:spTree>
      <p:nvGrpSpPr>
        <p:cNvPr id="1" name=""/>
        <p:cNvGrpSpPr/>
        <p:nvPr/>
      </p:nvGrpSpPr>
      <p:grpSpPr>
        <a:xfrm>
          <a:off x="0" y="0"/>
          <a:ext cx="0" cy="0"/>
          <a:chOff x="0" y="0"/>
          <a:chExt cx="0" cy="0"/>
        </a:xfrm>
      </p:grpSpPr>
      <p:sp>
        <p:nvSpPr>
          <p:cNvPr id="4" name="3 Título"/>
          <p:cNvSpPr>
            <a:spLocks noGrp="1"/>
          </p:cNvSpPr>
          <p:nvPr>
            <p:ph type="ctrTitle"/>
          </p:nvPr>
        </p:nvSpPr>
        <p:spPr>
          <a:xfrm>
            <a:off x="179512" y="44624"/>
            <a:ext cx="8784976" cy="720079"/>
          </a:xfrm>
        </p:spPr>
        <p:txBody>
          <a:bodyPr>
            <a:noAutofit/>
          </a:bodyPr>
          <a:lstStyle/>
          <a:p>
            <a:r>
              <a:rPr lang="es-ES_tradnl" sz="3600" dirty="0" smtClean="0">
                <a:solidFill>
                  <a:srgbClr val="000000"/>
                </a:solidFill>
              </a:rPr>
              <a:t>Activismo y </a:t>
            </a:r>
            <a:r>
              <a:rPr lang="es-ES_tradnl" sz="3600" dirty="0" smtClean="0">
                <a:solidFill>
                  <a:srgbClr val="000000"/>
                </a:solidFill>
              </a:rPr>
              <a:t>funci</a:t>
            </a:r>
            <a:r>
              <a:rPr lang="es-ES_tradnl" sz="3600" dirty="0" smtClean="0">
                <a:solidFill>
                  <a:srgbClr val="000000"/>
                </a:solidFill>
              </a:rPr>
              <a:t>ón judicial</a:t>
            </a:r>
            <a:endParaRPr lang="es-CL" sz="3600" b="1" dirty="0">
              <a:solidFill>
                <a:srgbClr val="000000"/>
              </a:solidFill>
              <a:latin typeface="Constantia" panose="02030602050306030303" pitchFamily="18" charset="0"/>
              <a:ea typeface="Malgun Gothic" panose="020B0503020000020004" pitchFamily="34" charset="-127"/>
              <a:cs typeface="Calibri" panose="020F0502020204030204" pitchFamily="34" charset="0"/>
            </a:endParaRPr>
          </a:p>
        </p:txBody>
      </p:sp>
      <p:sp>
        <p:nvSpPr>
          <p:cNvPr id="5" name="4 Subtítulo"/>
          <p:cNvSpPr>
            <a:spLocks noGrp="1"/>
          </p:cNvSpPr>
          <p:nvPr>
            <p:ph type="subTitle" idx="1"/>
          </p:nvPr>
        </p:nvSpPr>
        <p:spPr>
          <a:xfrm>
            <a:off x="179512" y="692696"/>
            <a:ext cx="8856984" cy="5400600"/>
          </a:xfrm>
        </p:spPr>
        <p:txBody>
          <a:bodyPr>
            <a:noAutofit/>
          </a:bodyPr>
          <a:lstStyle/>
          <a:p>
            <a:pPr marL="342900" indent="-342900" algn="just">
              <a:buFont typeface="Arial"/>
              <a:buChar char="•"/>
            </a:pPr>
            <a:r>
              <a:rPr lang="es-ES" sz="2100" dirty="0" smtClean="0">
                <a:solidFill>
                  <a:srgbClr val="000000"/>
                </a:solidFill>
              </a:rPr>
              <a:t>Como </a:t>
            </a:r>
            <a:r>
              <a:rPr lang="es-ES" sz="2100" dirty="0" smtClean="0">
                <a:solidFill>
                  <a:srgbClr val="000000"/>
                </a:solidFill>
              </a:rPr>
              <a:t>sugiere </a:t>
            </a:r>
            <a:r>
              <a:rPr lang="es-ES" sz="2100" dirty="0" err="1" smtClean="0">
                <a:solidFill>
                  <a:srgbClr val="000000"/>
                </a:solidFill>
              </a:rPr>
              <a:t>Tushnet</a:t>
            </a:r>
            <a:r>
              <a:rPr lang="es-ES" sz="2100" dirty="0" smtClean="0">
                <a:solidFill>
                  <a:srgbClr val="000000"/>
                </a:solidFill>
              </a:rPr>
              <a:t> (</a:t>
            </a:r>
            <a:r>
              <a:rPr lang="es-ES" sz="2100" u="sng" dirty="0" smtClean="0">
                <a:solidFill>
                  <a:srgbClr val="000000"/>
                </a:solidFill>
              </a:rPr>
              <a:t>2007)</a:t>
            </a:r>
            <a:r>
              <a:rPr lang="es-ES" sz="2100" dirty="0" smtClean="0">
                <a:solidFill>
                  <a:srgbClr val="000000"/>
                </a:solidFill>
              </a:rPr>
              <a:t> </a:t>
            </a:r>
            <a:r>
              <a:rPr lang="es-ES" sz="2100" dirty="0">
                <a:solidFill>
                  <a:srgbClr val="000000"/>
                </a:solidFill>
              </a:rPr>
              <a:t>la expresión "activismo judicial" trae </a:t>
            </a:r>
            <a:r>
              <a:rPr lang="es-ES" sz="2100" dirty="0" smtClean="0">
                <a:solidFill>
                  <a:srgbClr val="000000"/>
                </a:solidFill>
              </a:rPr>
              <a:t>consigo dificultades </a:t>
            </a:r>
            <a:r>
              <a:rPr lang="es-ES" sz="2100" dirty="0">
                <a:solidFill>
                  <a:srgbClr val="000000"/>
                </a:solidFill>
              </a:rPr>
              <a:t>hermenéuticas y pragmáticas </a:t>
            </a:r>
            <a:r>
              <a:rPr lang="es-ES" sz="2100" dirty="0" smtClean="0">
                <a:solidFill>
                  <a:srgbClr val="000000"/>
                </a:solidFill>
              </a:rPr>
              <a:t>por la </a:t>
            </a:r>
            <a:r>
              <a:rPr lang="es-ES" sz="2100" dirty="0">
                <a:solidFill>
                  <a:srgbClr val="000000"/>
                </a:solidFill>
              </a:rPr>
              <a:t>inexistencia de criterios </a:t>
            </a:r>
            <a:r>
              <a:rPr lang="es-ES" sz="2100" dirty="0" smtClean="0">
                <a:solidFill>
                  <a:srgbClr val="000000"/>
                </a:solidFill>
              </a:rPr>
              <a:t>o </a:t>
            </a:r>
            <a:r>
              <a:rPr lang="es-ES" sz="2100" dirty="0">
                <a:solidFill>
                  <a:srgbClr val="000000"/>
                </a:solidFill>
              </a:rPr>
              <a:t>estándares </a:t>
            </a:r>
            <a:r>
              <a:rPr lang="es-ES" sz="2100" dirty="0" smtClean="0">
                <a:solidFill>
                  <a:srgbClr val="000000"/>
                </a:solidFill>
              </a:rPr>
              <a:t>acerca </a:t>
            </a:r>
            <a:r>
              <a:rPr lang="es-ES" sz="2100" dirty="0">
                <a:solidFill>
                  <a:srgbClr val="000000"/>
                </a:solidFill>
              </a:rPr>
              <a:t>de cual sería el patrón "normal" de </a:t>
            </a:r>
            <a:r>
              <a:rPr lang="es-ES" sz="2100" dirty="0" smtClean="0">
                <a:solidFill>
                  <a:srgbClr val="000000"/>
                </a:solidFill>
              </a:rPr>
              <a:t>comportamiento judicial; lo que además no parece posible</a:t>
            </a:r>
            <a:r>
              <a:rPr lang="es-ES" sz="2100" dirty="0">
                <a:solidFill>
                  <a:srgbClr val="000000"/>
                </a:solidFill>
              </a:rPr>
              <a:t>, </a:t>
            </a:r>
            <a:r>
              <a:rPr lang="es-ES" sz="2100" dirty="0" smtClean="0">
                <a:solidFill>
                  <a:srgbClr val="000000"/>
                </a:solidFill>
              </a:rPr>
              <a:t>atendida </a:t>
            </a:r>
            <a:r>
              <a:rPr lang="es-ES" sz="2100" dirty="0">
                <a:solidFill>
                  <a:srgbClr val="000000"/>
                </a:solidFill>
              </a:rPr>
              <a:t>la </a:t>
            </a:r>
            <a:r>
              <a:rPr lang="es-ES" sz="2100" dirty="0" smtClean="0">
                <a:solidFill>
                  <a:srgbClr val="000000"/>
                </a:solidFill>
              </a:rPr>
              <a:t>apertura </a:t>
            </a:r>
            <a:r>
              <a:rPr lang="es-ES" sz="2100" dirty="0">
                <a:solidFill>
                  <a:srgbClr val="000000"/>
                </a:solidFill>
              </a:rPr>
              <a:t>interpretativa que caracteriza el derecho </a:t>
            </a:r>
            <a:r>
              <a:rPr lang="es-ES" sz="2100" dirty="0" smtClean="0">
                <a:solidFill>
                  <a:srgbClr val="000000"/>
                </a:solidFill>
              </a:rPr>
              <a:t>-especialmente </a:t>
            </a:r>
            <a:r>
              <a:rPr lang="es-ES" sz="2100" dirty="0">
                <a:solidFill>
                  <a:srgbClr val="000000"/>
                </a:solidFill>
              </a:rPr>
              <a:t>el derecho constitucional- actual</a:t>
            </a:r>
            <a:r>
              <a:rPr lang="es-ES_tradnl" sz="2100" dirty="0">
                <a:solidFill>
                  <a:srgbClr val="000000"/>
                </a:solidFill>
              </a:rPr>
              <a:t> </a:t>
            </a:r>
            <a:endParaRPr lang="es-ES_tradnl" sz="2100" dirty="0" smtClean="0">
              <a:solidFill>
                <a:srgbClr val="000000"/>
              </a:solidFill>
            </a:endParaRPr>
          </a:p>
          <a:p>
            <a:pPr marL="342900" indent="-342900" algn="just">
              <a:buFontTx/>
              <a:buChar char="-"/>
            </a:pPr>
            <a:r>
              <a:rPr lang="es-ES_tradnl" sz="2100" dirty="0" smtClean="0">
                <a:solidFill>
                  <a:srgbClr val="000000"/>
                </a:solidFill>
              </a:rPr>
              <a:t>Vergara sugiere que los jueces (democr</a:t>
            </a:r>
            <a:r>
              <a:rPr lang="es-ES_tradnl" sz="2100" dirty="0" smtClean="0">
                <a:solidFill>
                  <a:srgbClr val="000000"/>
                </a:solidFill>
              </a:rPr>
              <a:t>áticos) no deben ser ni activistas ni deferentes: el activista es quien permite que sus puntos de vista (preferencias) personales en materia de políticas públicas guíen sus sentencias. Son los sentimientos de justicia del juez –su subjetividad- los que guían su decisión, despreciando las fuentes democráticas del Derecho.</a:t>
            </a:r>
          </a:p>
          <a:p>
            <a:pPr marL="342900" indent="-342900" algn="just">
              <a:buFontTx/>
              <a:buChar char="-"/>
            </a:pPr>
            <a:r>
              <a:rPr lang="es-ES_tradnl" sz="2100" dirty="0" smtClean="0">
                <a:solidFill>
                  <a:srgbClr val="000000"/>
                </a:solidFill>
              </a:rPr>
              <a:t>Pero la deferencia judicial (el minimalismo) no es el remedio al activismo; por el contrario, sería tan perniciosa como aquél ya que contradice el encargo constitucional de juzgar la actividad de la administración. El “buen juez” observa las dos fuentes democráticas: leyes y principios (y es apolítico)</a:t>
            </a:r>
            <a:endParaRPr lang="es-ES_tradnl" sz="2100" dirty="0">
              <a:solidFill>
                <a:srgbClr val="000000"/>
              </a:solidFill>
            </a:endParaRPr>
          </a:p>
        </p:txBody>
      </p:sp>
      <p:cxnSp>
        <p:nvCxnSpPr>
          <p:cNvPr id="7" name="6 Conector recto"/>
          <p:cNvCxnSpPr/>
          <p:nvPr/>
        </p:nvCxnSpPr>
        <p:spPr>
          <a:xfrm>
            <a:off x="0" y="764704"/>
            <a:ext cx="91440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6" name="3 Marcador de número de diapositiva"/>
          <p:cNvSpPr txBox="1">
            <a:spLocks/>
          </p:cNvSpPr>
          <p:nvPr/>
        </p:nvSpPr>
        <p:spPr>
          <a:xfrm>
            <a:off x="251520" y="6309320"/>
            <a:ext cx="477416" cy="365125"/>
          </a:xfrm>
          <a:prstGeom prst="rect">
            <a:avLst/>
          </a:prstGeom>
        </p:spPr>
        <p:txBody>
          <a:bodyPr vert="horz" lIns="91440" tIns="45720" rIns="91440" bIns="45720" rtlCol="0" anchor="ctr"/>
          <a:lstStyle>
            <a:defPPr>
              <a:defRPr lang="es-CL"/>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FD1BBD-F193-4E48-B418-75BBC48222C2}" type="slidenum">
              <a:rPr lang="es-CL" sz="2400" b="1" smtClean="0">
                <a:solidFill>
                  <a:schemeClr val="bg1"/>
                </a:solidFill>
              </a:rPr>
              <a:pPr/>
              <a:t>9</a:t>
            </a:fld>
            <a:endParaRPr lang="es-CL" sz="2400" b="1" dirty="0">
              <a:solidFill>
                <a:schemeClr val="bg1"/>
              </a:solidFill>
            </a:endParaRPr>
          </a:p>
        </p:txBody>
      </p:sp>
    </p:spTree>
    <p:extLst>
      <p:ext uri="{BB962C8B-B14F-4D97-AF65-F5344CB8AC3E}">
        <p14:creationId xmlns:p14="http://schemas.microsoft.com/office/powerpoint/2010/main" val="537847108"/>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xmlns:p14="http://schemas.microsoft.com/office/powerpoint/2010/mai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4521</TotalTime>
  <Words>3438</Words>
  <Application>Microsoft Macintosh PowerPoint</Application>
  <PresentationFormat>Carta (216 x 279 mm)</PresentationFormat>
  <Paragraphs>131</Paragraphs>
  <Slides>18</Slides>
  <Notes>8</Notes>
  <HiddenSlides>0</HiddenSlides>
  <MMClips>0</MMClips>
  <ScaleCrop>false</ScaleCrop>
  <HeadingPairs>
    <vt:vector size="4" baseType="variant">
      <vt:variant>
        <vt:lpstr>Tema</vt:lpstr>
      </vt:variant>
      <vt:variant>
        <vt:i4>1</vt:i4>
      </vt:variant>
      <vt:variant>
        <vt:lpstr>Títulos de diapositiva</vt:lpstr>
      </vt:variant>
      <vt:variant>
        <vt:i4>18</vt:i4>
      </vt:variant>
    </vt:vector>
  </HeadingPairs>
  <TitlesOfParts>
    <vt:vector size="19" baseType="lpstr">
      <vt:lpstr>Tema de Office</vt:lpstr>
      <vt:lpstr>Formalismo y activismo judicial  (en la argumentación constitucional).</vt:lpstr>
      <vt:lpstr>Activismo</vt:lpstr>
      <vt:lpstr>Activismo se asocia a aplicación de DD.FF.</vt:lpstr>
      <vt:lpstr>Formalismo</vt:lpstr>
      <vt:lpstr>Un razonamiento deferente y formalista</vt:lpstr>
      <vt:lpstr>Auge del constitucionalismo</vt:lpstr>
      <vt:lpstr>Los críticos</vt:lpstr>
      <vt:lpstr>Los críticos (2)</vt:lpstr>
      <vt:lpstr>Activismo y función judicial</vt:lpstr>
      <vt:lpstr>Activismo y formalismo</vt:lpstr>
      <vt:lpstr>Los defectos de esta propuesta</vt:lpstr>
      <vt:lpstr>Razonamiento de las Cortes (puede reconstruirse deductivamente)</vt:lpstr>
      <vt:lpstr>En cambio, el caso que ellos aplauden…</vt:lpstr>
      <vt:lpstr>No cumple con los estándares</vt:lpstr>
      <vt:lpstr>Caso del “gato mascota”</vt:lpstr>
      <vt:lpstr>Caso del “velo islámico”</vt:lpstr>
      <vt:lpstr>Caso de la huelga de hambre</vt:lpstr>
      <vt:lpstr>¿Tres tipos de jueces…?(Kennedy)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Diplomado en Argumentación Jurídica</dc:title>
  <dc:creator>Pablo</dc:creator>
  <cp:lastModifiedBy>José Julio León</cp:lastModifiedBy>
  <cp:revision>87</cp:revision>
  <dcterms:created xsi:type="dcterms:W3CDTF">2013-10-21T19:35:35Z</dcterms:created>
  <dcterms:modified xsi:type="dcterms:W3CDTF">2016-11-17T21:37:03Z</dcterms:modified>
</cp:coreProperties>
</file>